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96" r:id="rId1"/>
  </p:sldMasterIdLst>
  <p:notesMasterIdLst>
    <p:notesMasterId r:id="rId55"/>
  </p:notesMasterIdLst>
  <p:sldIdLst>
    <p:sldId id="256" r:id="rId2"/>
    <p:sldId id="509" r:id="rId3"/>
    <p:sldId id="330" r:id="rId4"/>
    <p:sldId id="331" r:id="rId5"/>
    <p:sldId id="513" r:id="rId6"/>
    <p:sldId id="514" r:id="rId7"/>
    <p:sldId id="260" r:id="rId8"/>
    <p:sldId id="261" r:id="rId9"/>
    <p:sldId id="263" r:id="rId10"/>
    <p:sldId id="264" r:id="rId11"/>
    <p:sldId id="265" r:id="rId12"/>
    <p:sldId id="266" r:id="rId13"/>
    <p:sldId id="267" r:id="rId14"/>
    <p:sldId id="332" r:id="rId15"/>
    <p:sldId id="427" r:id="rId16"/>
    <p:sldId id="257" r:id="rId17"/>
    <p:sldId id="258" r:id="rId18"/>
    <p:sldId id="262" r:id="rId19"/>
    <p:sldId id="428" r:id="rId20"/>
    <p:sldId id="429" r:id="rId21"/>
    <p:sldId id="431" r:id="rId22"/>
    <p:sldId id="430" r:id="rId23"/>
    <p:sldId id="322" r:id="rId24"/>
    <p:sldId id="413" r:id="rId25"/>
    <p:sldId id="412" r:id="rId26"/>
    <p:sldId id="414" r:id="rId27"/>
    <p:sldId id="415" r:id="rId28"/>
    <p:sldId id="416" r:id="rId29"/>
    <p:sldId id="510" r:id="rId30"/>
    <p:sldId id="504" r:id="rId31"/>
    <p:sldId id="407" r:id="rId32"/>
    <p:sldId id="408" r:id="rId33"/>
    <p:sldId id="409" r:id="rId34"/>
    <p:sldId id="410" r:id="rId35"/>
    <p:sldId id="297" r:id="rId36"/>
    <p:sldId id="398" r:id="rId37"/>
    <p:sldId id="400" r:id="rId38"/>
    <p:sldId id="494" r:id="rId39"/>
    <p:sldId id="498" r:id="rId40"/>
    <p:sldId id="495" r:id="rId41"/>
    <p:sldId id="496" r:id="rId42"/>
    <p:sldId id="401" r:id="rId43"/>
    <p:sldId id="492" r:id="rId44"/>
    <p:sldId id="497" r:id="rId45"/>
    <p:sldId id="503" r:id="rId46"/>
    <p:sldId id="500" r:id="rId47"/>
    <p:sldId id="505" r:id="rId48"/>
    <p:sldId id="406" r:id="rId49"/>
    <p:sldId id="502" r:id="rId50"/>
    <p:sldId id="387" r:id="rId51"/>
    <p:sldId id="319" r:id="rId52"/>
    <p:sldId id="291" r:id="rId53"/>
    <p:sldId id="507"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van Emmerik" initials="SvE" lastIdx="1" clrIdx="0"/>
  <p:cmAuthor id="2" name="Iris Nap" initials="I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79955" autoAdjust="0"/>
  </p:normalViewPr>
  <p:slideViewPr>
    <p:cSldViewPr snapToGrid="0">
      <p:cViewPr varScale="1">
        <p:scale>
          <a:sx n="66" d="100"/>
          <a:sy n="66" d="100"/>
        </p:scale>
        <p:origin x="132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FA3E94-C3C2-44FF-9527-A7EFF0E78FAB}" type="datetimeFigureOut">
              <a:rPr lang="nl-NL" smtClean="0"/>
              <a:t>2-10-2023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B01E3E-4798-40D9-A769-0984E7C75745}" type="slidenum">
              <a:rPr lang="nl-NL" smtClean="0"/>
              <a:t>‹nr.›</a:t>
            </a:fld>
            <a:endParaRPr lang="nl-NL"/>
          </a:p>
        </p:txBody>
      </p:sp>
    </p:spTree>
    <p:extLst>
      <p:ext uri="{BB962C8B-B14F-4D97-AF65-F5344CB8AC3E}">
        <p14:creationId xmlns:p14="http://schemas.microsoft.com/office/powerpoint/2010/main" val="2147039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7B01E3E-4798-40D9-A769-0984E7C75745}" type="slidenum">
              <a:rPr lang="nl-NL" smtClean="0"/>
              <a:t>2</a:t>
            </a:fld>
            <a:endParaRPr lang="nl-NL"/>
          </a:p>
        </p:txBody>
      </p:sp>
    </p:spTree>
    <p:extLst>
      <p:ext uri="{BB962C8B-B14F-4D97-AF65-F5344CB8AC3E}">
        <p14:creationId xmlns:p14="http://schemas.microsoft.com/office/powerpoint/2010/main" val="300317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66700" indent="-266700"/>
            <a:r>
              <a:rPr lang="nl-NL" dirty="0"/>
              <a:t>Juist Ouderen vinden het behoud van zelfstandigheid en autonomie in het algemeen belangrijker dan een juiste inschatting van het valrisico. Ze beschouwen de informatie over valrisico's en valpreventieve maatregelen uit valpreventieprogramma's realistisch en logisch, maar ook angstaanjagend. Vaak betwijfelen ze de relevantie voor de eigen situatie. Door veel aandacht voor vallen en identificatie van personen met een verhoogd valrisico bestaat het gevaar dat 'oud zijn' een negatief label krijgt, wat leidt tot vergroting van het sociale stigma dat kleeft aan ouderdom. Als ouderen het gevoel hebben dat een valpreventieprogramma een belangrijke bijdrage kan leveren aan het voorkómen van toekomstig vallen, dan zijn zij meer bereid deel te nemen aan dat programma. Als ze de indruk hebben dat deelname aan een valpreventieprogramma leidt tot een verminderde zelfstandigheid, dan heeft dat een negatieve invloed op deelname. Als er een specifieke oorzaak is voor een val, dan is de kans groter dat de oudere het gedrag gaat wijzigen. Realiseer u dus dat het vaak niet eenvoudig is ouderen te motiveren deel te nemen aan valpreventieve interventies. Voor een goede motivatie van ouderen is aandacht voor de opbrengsten van het valpreventieprogramma dus belangrijker dan algemene informatie over het valrisico.</a:t>
            </a:r>
          </a:p>
        </p:txBody>
      </p:sp>
      <p:sp>
        <p:nvSpPr>
          <p:cNvPr id="4" name="Tijdelijke aanduiding voor dianummer 3"/>
          <p:cNvSpPr>
            <a:spLocks noGrp="1"/>
          </p:cNvSpPr>
          <p:nvPr>
            <p:ph type="sldNum" sz="quarter" idx="5"/>
          </p:nvPr>
        </p:nvSpPr>
        <p:spPr/>
        <p:txBody>
          <a:bodyPr/>
          <a:lstStyle/>
          <a:p>
            <a:fld id="{A0778889-26E3-4C80-8454-B53E1A930552}" type="slidenum">
              <a:rPr lang="nl-NL" smtClean="0"/>
              <a:t>13</a:t>
            </a:fld>
            <a:endParaRPr lang="nl-NL"/>
          </a:p>
        </p:txBody>
      </p:sp>
    </p:spTree>
    <p:extLst>
      <p:ext uri="{BB962C8B-B14F-4D97-AF65-F5344CB8AC3E}">
        <p14:creationId xmlns:p14="http://schemas.microsoft.com/office/powerpoint/2010/main" val="1893545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Check via website of je er bij staat.</a:t>
            </a:r>
          </a:p>
        </p:txBody>
      </p:sp>
      <p:sp>
        <p:nvSpPr>
          <p:cNvPr id="4" name="Tijdelijke aanduiding voor dianummer 3"/>
          <p:cNvSpPr>
            <a:spLocks noGrp="1"/>
          </p:cNvSpPr>
          <p:nvPr>
            <p:ph type="sldNum" sz="quarter" idx="5"/>
          </p:nvPr>
        </p:nvSpPr>
        <p:spPr/>
        <p:txBody>
          <a:bodyPr/>
          <a:lstStyle/>
          <a:p>
            <a:fld id="{27B01E3E-4798-40D9-A769-0984E7C75745}" type="slidenum">
              <a:rPr lang="nl-NL" smtClean="0"/>
              <a:t>15</a:t>
            </a:fld>
            <a:endParaRPr lang="nl-NL"/>
          </a:p>
        </p:txBody>
      </p:sp>
    </p:spTree>
    <p:extLst>
      <p:ext uri="{BB962C8B-B14F-4D97-AF65-F5344CB8AC3E}">
        <p14:creationId xmlns:p14="http://schemas.microsoft.com/office/powerpoint/2010/main" val="299561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Beweging-duizeligheid-educatie-goede schoenen-vit D- goede voeding en drinken-huis veilig-zicht &amp; gehoor- medicatie- valangst-veilige omgeving</a:t>
            </a:r>
          </a:p>
        </p:txBody>
      </p:sp>
      <p:sp>
        <p:nvSpPr>
          <p:cNvPr id="4" name="Tijdelijke aanduiding voor dianummer 3"/>
          <p:cNvSpPr>
            <a:spLocks noGrp="1"/>
          </p:cNvSpPr>
          <p:nvPr>
            <p:ph type="sldNum" sz="quarter" idx="5"/>
          </p:nvPr>
        </p:nvSpPr>
        <p:spPr/>
        <p:txBody>
          <a:bodyPr/>
          <a:lstStyle/>
          <a:p>
            <a:fld id="{27B01E3E-4798-40D9-A769-0984E7C75745}" type="slidenum">
              <a:rPr lang="nl-NL" smtClean="0"/>
              <a:t>16</a:t>
            </a:fld>
            <a:endParaRPr lang="nl-NL"/>
          </a:p>
        </p:txBody>
      </p:sp>
    </p:spTree>
    <p:extLst>
      <p:ext uri="{BB962C8B-B14F-4D97-AF65-F5344CB8AC3E}">
        <p14:creationId xmlns:p14="http://schemas.microsoft.com/office/powerpoint/2010/main" val="167870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kunt op de website vallen-voorkomen.nl kijken bij elke bouwsteen naar wie in het netwerk je kunt verwijzen.</a:t>
            </a:r>
          </a:p>
        </p:txBody>
      </p:sp>
      <p:sp>
        <p:nvSpPr>
          <p:cNvPr id="4" name="Tijdelijke aanduiding voor dianummer 3"/>
          <p:cNvSpPr>
            <a:spLocks noGrp="1"/>
          </p:cNvSpPr>
          <p:nvPr>
            <p:ph type="sldNum" sz="quarter" idx="5"/>
          </p:nvPr>
        </p:nvSpPr>
        <p:spPr/>
        <p:txBody>
          <a:bodyPr/>
          <a:lstStyle/>
          <a:p>
            <a:fld id="{27B01E3E-4798-40D9-A769-0984E7C75745}" type="slidenum">
              <a:rPr lang="nl-NL" smtClean="0"/>
              <a:t>19</a:t>
            </a:fld>
            <a:endParaRPr lang="nl-NL"/>
          </a:p>
        </p:txBody>
      </p:sp>
    </p:spTree>
    <p:extLst>
      <p:ext uri="{BB962C8B-B14F-4D97-AF65-F5344CB8AC3E}">
        <p14:creationId xmlns:p14="http://schemas.microsoft.com/office/powerpoint/2010/main" val="4221593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 hoog complex altijd doorgeven aan huisarts i.v.m. regierol/ </a:t>
            </a:r>
            <a:r>
              <a:rPr lang="nl-NL" dirty="0" err="1"/>
              <a:t>casemangement</a:t>
            </a:r>
            <a:r>
              <a:rPr lang="nl-NL" dirty="0"/>
              <a:t>.</a:t>
            </a:r>
          </a:p>
        </p:txBody>
      </p:sp>
      <p:sp>
        <p:nvSpPr>
          <p:cNvPr id="4" name="Tijdelijke aanduiding voor dianummer 3"/>
          <p:cNvSpPr>
            <a:spLocks noGrp="1"/>
          </p:cNvSpPr>
          <p:nvPr>
            <p:ph type="sldNum" sz="quarter" idx="5"/>
          </p:nvPr>
        </p:nvSpPr>
        <p:spPr/>
        <p:txBody>
          <a:bodyPr/>
          <a:lstStyle/>
          <a:p>
            <a:fld id="{27B01E3E-4798-40D9-A769-0984E7C75745}" type="slidenum">
              <a:rPr lang="nl-NL" smtClean="0"/>
              <a:t>20</a:t>
            </a:fld>
            <a:endParaRPr lang="nl-NL"/>
          </a:p>
        </p:txBody>
      </p:sp>
    </p:spTree>
    <p:extLst>
      <p:ext uri="{BB962C8B-B14F-4D97-AF65-F5344CB8AC3E}">
        <p14:creationId xmlns:p14="http://schemas.microsoft.com/office/powerpoint/2010/main" val="806967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27B01E3E-4798-40D9-A769-0984E7C75745}" type="slidenum">
              <a:rPr lang="nl-NL" smtClean="0"/>
              <a:t>21</a:t>
            </a:fld>
            <a:endParaRPr lang="nl-NL"/>
          </a:p>
        </p:txBody>
      </p:sp>
    </p:spTree>
    <p:extLst>
      <p:ext uri="{BB962C8B-B14F-4D97-AF65-F5344CB8AC3E}">
        <p14:creationId xmlns:p14="http://schemas.microsoft.com/office/powerpoint/2010/main" val="1217479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Doorverwijzen mag direct vanuit huisarts of a.d.h.v. uitvoeren valanalyse.</a:t>
            </a:r>
          </a:p>
        </p:txBody>
      </p:sp>
      <p:sp>
        <p:nvSpPr>
          <p:cNvPr id="4" name="Tijdelijke aanduiding voor dianummer 3"/>
          <p:cNvSpPr>
            <a:spLocks noGrp="1"/>
          </p:cNvSpPr>
          <p:nvPr>
            <p:ph type="sldNum" sz="quarter" idx="5"/>
          </p:nvPr>
        </p:nvSpPr>
        <p:spPr/>
        <p:txBody>
          <a:bodyPr/>
          <a:lstStyle/>
          <a:p>
            <a:fld id="{27B01E3E-4798-40D9-A769-0984E7C75745}" type="slidenum">
              <a:rPr lang="nl-NL" smtClean="0"/>
              <a:t>22</a:t>
            </a:fld>
            <a:endParaRPr lang="nl-NL"/>
          </a:p>
        </p:txBody>
      </p:sp>
    </p:spTree>
    <p:extLst>
      <p:ext uri="{BB962C8B-B14F-4D97-AF65-F5344CB8AC3E}">
        <p14:creationId xmlns:p14="http://schemas.microsoft.com/office/powerpoint/2010/main" val="1269965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Ontwikkeld door </a:t>
            </a:r>
            <a:r>
              <a:rPr lang="nl-NL" sz="1200" dirty="0" err="1"/>
              <a:t>VeiligheidNL</a:t>
            </a:r>
            <a:r>
              <a:rPr lang="nl-NL" sz="1200" dirty="0"/>
              <a:t> i.s.m. inhoudelijke experts, V&amp;VN en </a:t>
            </a:r>
            <a:r>
              <a:rPr lang="nl-NL" sz="1200" dirty="0" err="1"/>
              <a:t>NVvP</a:t>
            </a:r>
            <a:endParaRPr lang="nl-NL" sz="1200" dirty="0"/>
          </a:p>
          <a:p>
            <a:r>
              <a:rPr lang="nl-NL" sz="1200" dirty="0"/>
              <a:t>Vaststellen van factoren die ten grondslag liggen aan het verhoogde valrisico -&gt; aanknopingspunten voor adviezen en doorverwijsmogelijkheden</a:t>
            </a:r>
          </a:p>
          <a:p>
            <a:r>
              <a:rPr lang="nl-NL" sz="1200" dirty="0"/>
              <a:t>Bepaalde aspecten nader onderzoeken met aanvullende tests</a:t>
            </a:r>
          </a:p>
          <a:p>
            <a:endParaRPr lang="nl-NL" dirty="0"/>
          </a:p>
        </p:txBody>
      </p:sp>
      <p:sp>
        <p:nvSpPr>
          <p:cNvPr id="4" name="Tijdelijke aanduiding voor dianummer 3"/>
          <p:cNvSpPr>
            <a:spLocks noGrp="1"/>
          </p:cNvSpPr>
          <p:nvPr>
            <p:ph type="sldNum" sz="quarter" idx="5"/>
          </p:nvPr>
        </p:nvSpPr>
        <p:spPr/>
        <p:txBody>
          <a:bodyPr/>
          <a:lstStyle/>
          <a:p>
            <a:fld id="{27B01E3E-4798-40D9-A769-0984E7C75745}" type="slidenum">
              <a:rPr lang="nl-NL" smtClean="0"/>
              <a:t>23</a:t>
            </a:fld>
            <a:endParaRPr lang="nl-NL"/>
          </a:p>
        </p:txBody>
      </p:sp>
    </p:spTree>
    <p:extLst>
      <p:ext uri="{BB962C8B-B14F-4D97-AF65-F5344CB8AC3E}">
        <p14:creationId xmlns:p14="http://schemas.microsoft.com/office/powerpoint/2010/main" val="3228862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https://richtlijnen.nhg.org/standaarden/fractuurpreventie </a:t>
            </a:r>
          </a:p>
        </p:txBody>
      </p:sp>
      <p:sp>
        <p:nvSpPr>
          <p:cNvPr id="4" name="Tijdelijke aanduiding voor dianummer 3"/>
          <p:cNvSpPr>
            <a:spLocks noGrp="1"/>
          </p:cNvSpPr>
          <p:nvPr>
            <p:ph type="sldNum" sz="quarter" idx="5"/>
          </p:nvPr>
        </p:nvSpPr>
        <p:spPr/>
        <p:txBody>
          <a:bodyPr/>
          <a:lstStyle/>
          <a:p>
            <a:fld id="{27B01E3E-4798-40D9-A769-0984E7C75745}" type="slidenum">
              <a:rPr lang="nl-NL" smtClean="0"/>
              <a:t>27</a:t>
            </a:fld>
            <a:endParaRPr lang="nl-NL"/>
          </a:p>
        </p:txBody>
      </p:sp>
    </p:spTree>
    <p:extLst>
      <p:ext uri="{BB962C8B-B14F-4D97-AF65-F5344CB8AC3E}">
        <p14:creationId xmlns:p14="http://schemas.microsoft.com/office/powerpoint/2010/main" val="3786856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7B01E3E-4798-40D9-A769-0984E7C75745}" type="slidenum">
              <a:rPr lang="nl-NL" smtClean="0"/>
              <a:t>28</a:t>
            </a:fld>
            <a:endParaRPr lang="nl-NL"/>
          </a:p>
        </p:txBody>
      </p:sp>
    </p:spTree>
    <p:extLst>
      <p:ext uri="{BB962C8B-B14F-4D97-AF65-F5344CB8AC3E}">
        <p14:creationId xmlns:p14="http://schemas.microsoft.com/office/powerpoint/2010/main" val="3508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Ongeveer een derde van alle 65-plussers Ongeveer een derde van de 65-plussers valt minimaal één keer per jaar. De helft daarvan (15 procent) valt meerdere keren per jaar. Vallen is daarbij gedefinieerd als een onbedoelde verandering van de lichaamspositie, die resulteert in het neerkomen op de grond of een ander lager niveau. Circa 20 procent van de valincidenten leidt tot letsel en de helft daarvan tot ernstig letsel. Overigens komen valincidenten in het verpleeghuis en in het ziekenhuis vaker voor dan in de thuissituatie.</a:t>
            </a:r>
          </a:p>
        </p:txBody>
      </p:sp>
      <p:sp>
        <p:nvSpPr>
          <p:cNvPr id="4" name="Tijdelijke aanduiding voor dianummer 3"/>
          <p:cNvSpPr>
            <a:spLocks noGrp="1"/>
          </p:cNvSpPr>
          <p:nvPr>
            <p:ph type="sldNum" sz="quarter" idx="5"/>
          </p:nvPr>
        </p:nvSpPr>
        <p:spPr/>
        <p:txBody>
          <a:bodyPr/>
          <a:lstStyle/>
          <a:p>
            <a:fld id="{A0778889-26E3-4C80-8454-B53E1A930552}" type="slidenum">
              <a:rPr lang="nl-NL" smtClean="0"/>
              <a:t>5</a:t>
            </a:fld>
            <a:endParaRPr lang="nl-NL"/>
          </a:p>
        </p:txBody>
      </p:sp>
    </p:spTree>
    <p:extLst>
      <p:ext uri="{BB962C8B-B14F-4D97-AF65-F5344CB8AC3E}">
        <p14:creationId xmlns:p14="http://schemas.microsoft.com/office/powerpoint/2010/main" val="1107059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O.a.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antipsychotica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antidepressiva</a:t>
            </a:r>
            <a:r>
              <a:rPr lang="en-US" sz="1200" b="0" i="0" kern="120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anticonvulsiva</a:t>
            </a:r>
            <a:r>
              <a:rPr lang="en-US" sz="1200" b="0" i="0" kern="1200" baseline="0" dirty="0">
                <a:solidFill>
                  <a:schemeClr val="tx1"/>
                </a:solidFill>
                <a:effectLst/>
                <a:latin typeface="+mn-lt"/>
                <a:ea typeface="+mn-ea"/>
                <a:cs typeface="+mn-cs"/>
              </a:rPr>
              <a:t>, c</a:t>
            </a:r>
            <a:r>
              <a:rPr lang="nl-NL" sz="1200" b="0" i="0" kern="1200" dirty="0" err="1">
                <a:solidFill>
                  <a:schemeClr val="tx1"/>
                </a:solidFill>
                <a:effectLst/>
                <a:latin typeface="+mn-lt"/>
                <a:ea typeface="+mn-ea"/>
                <a:cs typeface="+mn-cs"/>
              </a:rPr>
              <a:t>ardiovasculaire</a:t>
            </a:r>
            <a:r>
              <a:rPr lang="nl-NL" sz="1200" b="0" i="0" kern="1200" dirty="0">
                <a:solidFill>
                  <a:schemeClr val="tx1"/>
                </a:solidFill>
                <a:effectLst/>
                <a:latin typeface="+mn-lt"/>
                <a:ea typeface="+mn-ea"/>
                <a:cs typeface="+mn-cs"/>
              </a:rPr>
              <a:t> medicatie</a:t>
            </a:r>
            <a:r>
              <a:rPr lang="en-US" sz="1200" b="0" i="0" kern="1200" dirty="0">
                <a:solidFill>
                  <a:schemeClr val="tx1"/>
                </a:solidFill>
                <a:effectLst/>
                <a:latin typeface="+mn-lt"/>
                <a:ea typeface="+mn-ea"/>
                <a:cs typeface="+mn-cs"/>
              </a:rPr>
              <a:t>, s</a:t>
            </a:r>
            <a:r>
              <a:rPr lang="nl-NL" sz="1200" b="0" i="0" kern="1200" dirty="0" err="1">
                <a:solidFill>
                  <a:schemeClr val="tx1"/>
                </a:solidFill>
                <a:effectLst/>
                <a:latin typeface="+mn-lt"/>
                <a:ea typeface="+mn-ea"/>
                <a:cs typeface="+mn-cs"/>
              </a:rPr>
              <a:t>laap</a:t>
            </a:r>
            <a:r>
              <a:rPr lang="nl-NL" sz="1200" b="0" i="0" kern="1200" dirty="0">
                <a:solidFill>
                  <a:schemeClr val="tx1"/>
                </a:solidFill>
                <a:effectLst/>
                <a:latin typeface="+mn-lt"/>
                <a:ea typeface="+mn-ea"/>
                <a:cs typeface="+mn-cs"/>
              </a:rPr>
              <a:t>- en kalmeringsmiddelen, pijnstillers (wordt in latere dia toegelicht)</a:t>
            </a:r>
          </a:p>
          <a:p>
            <a:endParaRPr lang="nl-NL" dirty="0"/>
          </a:p>
        </p:txBody>
      </p:sp>
      <p:sp>
        <p:nvSpPr>
          <p:cNvPr id="4" name="Tijdelijke aanduiding voor dianummer 3"/>
          <p:cNvSpPr>
            <a:spLocks noGrp="1"/>
          </p:cNvSpPr>
          <p:nvPr>
            <p:ph type="sldNum" sz="quarter" idx="5"/>
          </p:nvPr>
        </p:nvSpPr>
        <p:spPr/>
        <p:txBody>
          <a:bodyPr/>
          <a:lstStyle/>
          <a:p>
            <a:fld id="{27B01E3E-4798-40D9-A769-0984E7C75745}" type="slidenum">
              <a:rPr lang="nl-NL" smtClean="0"/>
              <a:t>29</a:t>
            </a:fld>
            <a:endParaRPr lang="nl-NL"/>
          </a:p>
        </p:txBody>
      </p:sp>
    </p:spTree>
    <p:extLst>
      <p:ext uri="{BB962C8B-B14F-4D97-AF65-F5344CB8AC3E}">
        <p14:creationId xmlns:p14="http://schemas.microsoft.com/office/powerpoint/2010/main" val="1452091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Voorbeeld/casus uit de praktijk:</a:t>
            </a:r>
          </a:p>
          <a:p>
            <a:endParaRPr lang="en-US" baseline="0" dirty="0">
              <a:sym typeface="Wingdings" panose="05000000000000000000" pitchFamily="2" charset="2"/>
            </a:endParaRPr>
          </a:p>
          <a:p>
            <a:r>
              <a:rPr lang="nl-NL" sz="1200" kern="1200" dirty="0">
                <a:solidFill>
                  <a:schemeClr val="tx1"/>
                </a:solidFill>
                <a:effectLst/>
                <a:latin typeface="+mn-lt"/>
                <a:ea typeface="+mn-ea"/>
                <a:cs typeface="+mn-cs"/>
              </a:rPr>
              <a:t>Dhr. was ten tijde van de medicatiereview 80 jaar.</a:t>
            </a:r>
            <a:r>
              <a:rPr lang="nl-NL"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Zijn eigen bespreekpunten waren dat hij de </a:t>
            </a:r>
            <a:r>
              <a:rPr lang="nl-NL" sz="1200" kern="1200" dirty="0" err="1">
                <a:solidFill>
                  <a:schemeClr val="tx1"/>
                </a:solidFill>
                <a:effectLst/>
                <a:latin typeface="+mn-lt"/>
                <a:ea typeface="+mn-ea"/>
                <a:cs typeface="+mn-cs"/>
              </a:rPr>
              <a:t>dabigatran</a:t>
            </a:r>
            <a:r>
              <a:rPr lang="nl-NL" sz="1200" kern="1200" dirty="0">
                <a:solidFill>
                  <a:schemeClr val="tx1"/>
                </a:solidFill>
                <a:effectLst/>
                <a:latin typeface="+mn-lt"/>
                <a:ea typeface="+mn-ea"/>
                <a:cs typeface="+mn-cs"/>
              </a:rPr>
              <a:t> en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lastig vond om los te maken, dat hij vaak ’s nachts eruit ging om te plassen en dat hij duizelig werd bij snel bukken, etc.</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Tijdens het eerste gesprek kwam naar voren dat hij een liefhebber was van buiten bewegen, en hij stapte daarbij het liefst op de fiets. Het</a:t>
            </a:r>
            <a:r>
              <a:rPr lang="nl-NL" sz="1200" kern="1200" baseline="0" dirty="0">
                <a:solidFill>
                  <a:schemeClr val="tx1"/>
                </a:solidFill>
                <a:effectLst/>
                <a:latin typeface="+mn-lt"/>
                <a:ea typeface="+mn-ea"/>
                <a:cs typeface="+mn-cs"/>
              </a:rPr>
              <a:t> e</a:t>
            </a:r>
            <a:r>
              <a:rPr lang="nl-NL" sz="1200" kern="1200" dirty="0">
                <a:solidFill>
                  <a:schemeClr val="tx1"/>
                </a:solidFill>
                <a:effectLst/>
                <a:latin typeface="+mn-lt"/>
                <a:ea typeface="+mn-ea"/>
                <a:cs typeface="+mn-cs"/>
              </a:rPr>
              <a:t>nige nadeel was dat hij daarbij wel al 3x gevallen was in het afgelopen jaar. Als hij liep had hij geen last van vallen, maar dat deed hij wat minder graag. Hij had gelukkig geen angst om te vallen, maar vond het wel vervelend dat een simpele schaafwond fors kon bloeden. Verder gaf hij aan elke dag last van duizeligheid te hebben, en dat de hele dag door, met name bij snel bukken.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Uit het gesprek komt naar voren dat het ’s nachts vaak eruit moeten om te plassen waarschijnlijk grotendeels wordt veroorzaakt doordat dhr. ’s nachts best veel drinkt i.v.m. droge mond. Overdag heeft hij geen klachten. De </a:t>
            </a:r>
            <a:r>
              <a:rPr lang="nl-NL" sz="1200" kern="1200" dirty="0" err="1">
                <a:solidFill>
                  <a:schemeClr val="tx1"/>
                </a:solidFill>
                <a:effectLst/>
                <a:latin typeface="+mn-lt"/>
                <a:ea typeface="+mn-ea"/>
                <a:cs typeface="+mn-cs"/>
              </a:rPr>
              <a:t>tamsulosine</a:t>
            </a:r>
            <a:r>
              <a:rPr lang="nl-NL" sz="1200" kern="1200" dirty="0">
                <a:solidFill>
                  <a:schemeClr val="tx1"/>
                </a:solidFill>
                <a:effectLst/>
                <a:latin typeface="+mn-lt"/>
                <a:ea typeface="+mn-ea"/>
                <a:cs typeface="+mn-cs"/>
              </a:rPr>
              <a:t> is reeds 10 jaar in gebruik.</a:t>
            </a:r>
            <a:r>
              <a:rPr lang="nl-NL" sz="1200" kern="1200" baseline="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Door de klachten van duizeligheid die dhr. had, voelde hij zich wel eens somber/neerslachtig en had hij minder plezier in dingen.</a:t>
            </a:r>
          </a:p>
          <a:p>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Overige medicatie betrof </a:t>
            </a:r>
            <a:r>
              <a:rPr lang="nl-NL" sz="1200" kern="1200" dirty="0" err="1">
                <a:solidFill>
                  <a:schemeClr val="tx1"/>
                </a:solidFill>
                <a:effectLst/>
                <a:latin typeface="+mn-lt"/>
                <a:ea typeface="+mn-ea"/>
                <a:cs typeface="+mn-cs"/>
              </a:rPr>
              <a:t>gliclazide</a:t>
            </a:r>
            <a:r>
              <a:rPr lang="nl-NL" sz="1200" kern="1200" dirty="0">
                <a:solidFill>
                  <a:schemeClr val="tx1"/>
                </a:solidFill>
                <a:effectLst/>
                <a:latin typeface="+mn-lt"/>
                <a:ea typeface="+mn-ea"/>
                <a:cs typeface="+mn-cs"/>
              </a:rPr>
              <a:t>, metformine, </a:t>
            </a:r>
            <a:r>
              <a:rPr lang="nl-NL" sz="1200" kern="1200" dirty="0" err="1">
                <a:solidFill>
                  <a:schemeClr val="tx1"/>
                </a:solidFill>
                <a:effectLst/>
                <a:latin typeface="+mn-lt"/>
                <a:ea typeface="+mn-ea"/>
                <a:cs typeface="+mn-cs"/>
              </a:rPr>
              <a:t>crestor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duratears</a:t>
            </a:r>
            <a:r>
              <a:rPr lang="nl-NL" sz="1200" kern="1200" dirty="0">
                <a:solidFill>
                  <a:schemeClr val="tx1"/>
                </a:solidFill>
                <a:effectLst/>
                <a:latin typeface="+mn-lt"/>
                <a:ea typeface="+mn-ea"/>
                <a:cs typeface="+mn-cs"/>
              </a:rPr>
              <a:t> en </a:t>
            </a:r>
            <a:r>
              <a:rPr lang="nl-NL" sz="1200" kern="1200" dirty="0" err="1">
                <a:solidFill>
                  <a:schemeClr val="tx1"/>
                </a:solidFill>
                <a:effectLst/>
                <a:latin typeface="+mn-lt"/>
                <a:ea typeface="+mn-ea"/>
                <a:cs typeface="+mn-cs"/>
              </a:rPr>
              <a:t>pregabaline</a:t>
            </a:r>
            <a:r>
              <a:rPr lang="nl-NL" sz="1200" kern="1200" dirty="0">
                <a:solidFill>
                  <a:schemeClr val="tx1"/>
                </a:solidFill>
                <a:effectLst/>
                <a:latin typeface="+mn-lt"/>
                <a:ea typeface="+mn-ea"/>
                <a:cs typeface="+mn-cs"/>
              </a:rPr>
              <a:t>; deze leken allemaal stabiel qua instelling.</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Medische </a:t>
            </a:r>
            <a:r>
              <a:rPr lang="nl-NL" dirty="0" err="1"/>
              <a:t>vg</a:t>
            </a:r>
            <a:r>
              <a:rPr lang="nl-NL"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a:t>Atriumfibrilleren</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DM, type 2 met neuropathie</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LUTS</a:t>
            </a:r>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31</a:t>
            </a:fld>
            <a:endParaRPr lang="nl-NL" dirty="0"/>
          </a:p>
        </p:txBody>
      </p:sp>
    </p:spTree>
    <p:extLst>
      <p:ext uri="{BB962C8B-B14F-4D97-AF65-F5344CB8AC3E}">
        <p14:creationId xmlns:p14="http://schemas.microsoft.com/office/powerpoint/2010/main" val="3065970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32</a:t>
            </a:fld>
            <a:endParaRPr lang="nl-NL" dirty="0"/>
          </a:p>
        </p:txBody>
      </p:sp>
    </p:spTree>
    <p:extLst>
      <p:ext uri="{BB962C8B-B14F-4D97-AF65-F5344CB8AC3E}">
        <p14:creationId xmlns:p14="http://schemas.microsoft.com/office/powerpoint/2010/main" val="908484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33</a:t>
            </a:fld>
            <a:endParaRPr lang="nl-NL" dirty="0"/>
          </a:p>
        </p:txBody>
      </p:sp>
    </p:spTree>
    <p:extLst>
      <p:ext uri="{BB962C8B-B14F-4D97-AF65-F5344CB8AC3E}">
        <p14:creationId xmlns:p14="http://schemas.microsoft.com/office/powerpoint/2010/main" val="3559623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34</a:t>
            </a:fld>
            <a:endParaRPr lang="nl-NL" dirty="0"/>
          </a:p>
        </p:txBody>
      </p:sp>
    </p:spTree>
    <p:extLst>
      <p:ext uri="{BB962C8B-B14F-4D97-AF65-F5344CB8AC3E}">
        <p14:creationId xmlns:p14="http://schemas.microsoft.com/office/powerpoint/2010/main" val="2327016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Medicatie kan langs verschillende wegen een val veroorzaken, grofweg kan dit verdeeld worden in effecten op mobiliteit/fysiek functioneren of op cardiovasculaire functie. Fysiek functioneren/mobiliteit kan onder verdeeld worden op effecten op kracht, balans of op cognitief functioneren (waaronder sedatie). Met de cardiovasculaire route wordt bedoeld beïnvloeding van de bloeddrukregulatie of de ritmeregulering. Daarnaast kunnen ook algemene bijwerkingen het valrisico beïnvloeden, zoals vermoeidheidsklachten, verwardheid, ataxie en duizeligheid.</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Bron: https://richtlijnendatabase.nl/richtlijn/preventie_van_valincidenten_bij_ouderen/effect_medicijnen_op_valrisico_ouderen.html#overwegingen</a:t>
            </a:r>
          </a:p>
          <a:p>
            <a:endParaRPr lang="en-US" dirty="0"/>
          </a:p>
          <a:p>
            <a:r>
              <a:rPr lang="en-US" dirty="0"/>
              <a:t>De folder ‘</a:t>
            </a:r>
            <a:r>
              <a:rPr lang="en-US" dirty="0" err="1"/>
              <a:t>Medicatie</a:t>
            </a:r>
            <a:r>
              <a:rPr lang="en-US" dirty="0"/>
              <a:t> </a:t>
            </a:r>
            <a:r>
              <a:rPr lang="en-US" dirty="0" err="1"/>
              <a:t>en</a:t>
            </a:r>
            <a:r>
              <a:rPr lang="en-US" dirty="0"/>
              <a:t> </a:t>
            </a:r>
            <a:r>
              <a:rPr lang="en-US" dirty="0" err="1"/>
              <a:t>vallen</a:t>
            </a:r>
            <a:r>
              <a:rPr lang="en-US" dirty="0"/>
              <a:t>’</a:t>
            </a:r>
            <a:r>
              <a:rPr lang="en-US" baseline="0" dirty="0"/>
              <a:t> is </a:t>
            </a:r>
            <a:r>
              <a:rPr lang="nl-NL" sz="1200" b="0" i="0" kern="1200" dirty="0">
                <a:solidFill>
                  <a:schemeClr val="tx1"/>
                </a:solidFill>
                <a:effectLst/>
                <a:latin typeface="+mn-lt"/>
                <a:ea typeface="+mn-ea"/>
                <a:cs typeface="+mn-cs"/>
              </a:rPr>
              <a:t>voor de oudere patiënten en bevat informatie over juist medicijngebruik en welke medicijnen mogelijk leiden tot een valrisico. </a:t>
            </a:r>
          </a:p>
          <a:p>
            <a:r>
              <a:rPr lang="nl-NL" sz="1200" b="0" i="0" kern="1200" dirty="0">
                <a:solidFill>
                  <a:schemeClr val="tx1"/>
                </a:solidFill>
                <a:effectLst/>
                <a:latin typeface="+mn-lt"/>
                <a:ea typeface="+mn-ea"/>
                <a:cs typeface="+mn-cs"/>
              </a:rPr>
              <a:t>Zie: https://www.knmp.nl/valpreventie</a:t>
            </a:r>
            <a:endParaRPr lang="nl-NL" dirty="0"/>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36</a:t>
            </a:fld>
            <a:endParaRPr lang="nl-NL" dirty="0"/>
          </a:p>
        </p:txBody>
      </p:sp>
    </p:spTree>
    <p:extLst>
      <p:ext uri="{BB962C8B-B14F-4D97-AF65-F5344CB8AC3E}">
        <p14:creationId xmlns:p14="http://schemas.microsoft.com/office/powerpoint/2010/main" val="2326235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Bron: https://www.ge-bu.nl/artikel/ouderen-en-geneesmiddelen-duizeligheid-en-vallen</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kern="1200" baseline="0" dirty="0">
              <a:solidFill>
                <a:schemeClr val="tx1"/>
              </a:solidFill>
              <a:latin typeface="+mn-lt"/>
              <a:ea typeface="+mn-ea"/>
              <a:cs typeface="+mn-cs"/>
            </a:endParaRPr>
          </a:p>
          <a:p>
            <a:r>
              <a:rPr lang="nl-NL" b="1" dirty="0"/>
              <a:t>Leeftijdsgerelateerde verandering van farmacokinetiek en -dynamiek </a:t>
            </a:r>
          </a:p>
          <a:p>
            <a:r>
              <a:rPr lang="nl-NL" dirty="0"/>
              <a:t>Bij ouderen is de </a:t>
            </a:r>
            <a:r>
              <a:rPr lang="nl-NL" i="1" dirty="0"/>
              <a:t>absorptie</a:t>
            </a:r>
            <a:r>
              <a:rPr lang="nl-NL" dirty="0"/>
              <a:t> van farmaca nagenoeg vergelijkbaar met die van jongeren, maar</a:t>
            </a:r>
            <a:r>
              <a:rPr lang="nl-NL" baseline="0" dirty="0"/>
              <a:t> </a:t>
            </a:r>
            <a:r>
              <a:rPr lang="nl-NL" dirty="0"/>
              <a:t>met de verandering van samenstelling van de verschillende lichaamscompartimenten verandert de </a:t>
            </a:r>
            <a:r>
              <a:rPr lang="nl-NL" i="1" dirty="0"/>
              <a:t>distributie</a:t>
            </a:r>
            <a:r>
              <a:rPr lang="nl-NL" dirty="0"/>
              <a:t> ervan. Het vetpercentage neemt in de leeftijd van 20 tot 70 jaar met ongeveer 35% toe, het plasmavolume neemt met 8% af en de 'lean body mass' en het totale lichaamswater nemen met zo'n 17% af. </a:t>
            </a:r>
            <a:r>
              <a:rPr lang="nl-NL" u="sng" dirty="0"/>
              <a:t>Dit verhoogt de kans op bijwerkingen respectievelijk toxiciteit bij zowel lipofiele (bv. diazepam: groter verdelingsvolume) als hydrofiele geneesmiddelen (groter plasmaconcentratie).</a:t>
            </a:r>
            <a:r>
              <a:rPr lang="nl-NL" u="none" dirty="0"/>
              <a:t> </a:t>
            </a:r>
            <a:r>
              <a:rPr lang="nl-NL" dirty="0"/>
              <a:t>Ook het </a:t>
            </a:r>
            <a:r>
              <a:rPr lang="nl-NL" i="1" dirty="0"/>
              <a:t>metabolisme</a:t>
            </a:r>
            <a:r>
              <a:rPr lang="nl-NL" dirty="0"/>
              <a:t> van veel geneesmiddelen verandert met de leeftijd. Hepatische transformatie is nodig voor stoffen die niet snel door de nieren worden geklaard. De effectiviteit van zogenoemde </a:t>
            </a:r>
            <a:r>
              <a:rPr lang="nl-NL" i="1" dirty="0"/>
              <a:t>fase I-reacties</a:t>
            </a:r>
            <a:r>
              <a:rPr lang="nl-NL" dirty="0"/>
              <a:t> (oxidatieve en hydroxylatieprocessen), die meestal worden gemedieerd door het cytochroom P450-systeem, neemt enigszins af. Daarentegen veranderen de </a:t>
            </a:r>
            <a:r>
              <a:rPr lang="nl-NL" i="1" dirty="0"/>
              <a:t>fase II-reacties</a:t>
            </a:r>
            <a:r>
              <a:rPr lang="nl-NL" dirty="0"/>
              <a:t> (conjugatie) meestal niet en daarom verdienen geneesmiddelen die uitsluitend door fase II-processen worden gemetaboliseerd de voorkeur. Van middelen met een sterk </a:t>
            </a:r>
            <a:r>
              <a:rPr lang="nl-NL" i="1" dirty="0"/>
              <a:t>'first pass'-effect</a:t>
            </a:r>
            <a:r>
              <a:rPr lang="nl-NL" dirty="0"/>
              <a:t>, zoals metoclopramide en opiaten, wordt aangeraden een lage dosis voor te schrijven. De </a:t>
            </a:r>
            <a:r>
              <a:rPr lang="nl-NL" i="1" dirty="0"/>
              <a:t>renale excretie</a:t>
            </a:r>
            <a:r>
              <a:rPr lang="nl-NL" dirty="0"/>
              <a:t> van geneesmiddelen wordt bepaald door de glomerulaire filtratie, tubulaire secretie en soms tubulaire terugresorptie </a:t>
            </a:r>
            <a:r>
              <a:rPr lang="nl-NL" b="1" dirty="0"/>
              <a:t>41</a:t>
            </a:r>
            <a:r>
              <a:rPr lang="nl-NL" dirty="0"/>
              <a:t>. De uitscheidingshalveringstijd van een geneesmiddel is evenredig met het </a:t>
            </a:r>
            <a:r>
              <a:rPr lang="nl-NL" i="1" dirty="0"/>
              <a:t>verdelingsvolume</a:t>
            </a:r>
            <a:r>
              <a:rPr lang="nl-NL" dirty="0"/>
              <a:t> en omgekeerd evenredig met de klaring. Bij twee derde van de ouderen neemt de nierfunctie af door een vermindering van de renale bloeddoorstroming en van het aantal functionele nefronen. Dit leidt tot een toename van de uitscheidingshalveringstijd van renaal uitgescheiden geneesmiddelen. De effecten van veroudering op de farmacodynamiek van de meeste geneesmiddelen zijn niet goed bekend, maar er wordt aangenomen dat ze wel van praktisch belang zijn. </a:t>
            </a:r>
            <a:r>
              <a:rPr lang="nl-NL" b="1" dirty="0"/>
              <a:t>38</a:t>
            </a:r>
            <a:r>
              <a:rPr lang="nl-NL" dirty="0"/>
              <a:t> Deze veranderingen zijn vooral het gevolg van door ziekte teweeggebrachte veranderingen in organen, verminderde reservecapaciteit en veranderingen van de receptorfunctie van eindorganen. </a:t>
            </a:r>
          </a:p>
          <a:p>
            <a:endParaRPr lang="nl-NL" dirty="0"/>
          </a:p>
          <a:p>
            <a:r>
              <a:rPr lang="nl-NL" dirty="0"/>
              <a:t>Voor patiënten ouder dan 70 jaar is bijvoorbeeld de hoeveelheid diazepam om een bepaald sedatieniveau te bereiken veel lager dan voor patiënten tussen 30 en 50 jaar. In de praktijk blijkt regelmatig een toegenomen sensitiviteit voor benzodiazepinen bij ouderen, hetgeen zich op receptorniveau zou bevinden. Ook voor opiaten, anticholinergica, dopamine-agonisten en antihypertensiva is de gevoeligheid toegenomen. Daarentegen zijn ouderen minder gevoelig voor bijvoorbeeld b-blokkers en insuline </a:t>
            </a:r>
            <a:r>
              <a:rPr lang="nl-NL" b="1" dirty="0"/>
              <a:t>5</a:t>
            </a:r>
            <a:r>
              <a:rPr lang="nl-NL" dirty="0"/>
              <a:t>. Vanuit dit gezichtspunt worden in het hierna volgende deel relevante literatuurgegevens van antipsychotica, tricyclische antidepressiva, anticonvulsiva en cardiovasculaire medicatie besproken.</a:t>
            </a: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37</a:t>
            </a:fld>
            <a:endParaRPr lang="nl-NL" dirty="0"/>
          </a:p>
        </p:txBody>
      </p:sp>
    </p:spTree>
    <p:extLst>
      <p:ext uri="{BB962C8B-B14F-4D97-AF65-F5344CB8AC3E}">
        <p14:creationId xmlns:p14="http://schemas.microsoft.com/office/powerpoint/2010/main" val="159151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0" i="0" dirty="0">
                <a:effectLst/>
                <a:latin typeface="Calibri" panose="020F0502020204030204" pitchFamily="34" charset="0"/>
                <a:ea typeface="Calibri" panose="020F0502020204030204" pitchFamily="34" charset="0"/>
                <a:cs typeface="Calibri" panose="020F0502020204030204" pitchFamily="34" charset="0"/>
              </a:rPr>
              <a:t>Bron: KNMP, apotheek.nl: Medicijnen en valongelukken</a:t>
            </a:r>
          </a:p>
          <a:p>
            <a:pPr>
              <a:lnSpc>
                <a:spcPct val="107000"/>
              </a:lnSpc>
              <a:spcAft>
                <a:spcPts val="800"/>
              </a:spcAft>
            </a:pPr>
            <a:endParaRPr lang="nl-NL" sz="1800" b="1" i="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sz="1800" b="1" i="0" dirty="0">
                <a:effectLst/>
                <a:latin typeface="Calibri" panose="020F0502020204030204" pitchFamily="34" charset="0"/>
                <a:ea typeface="Calibri" panose="020F0502020204030204" pitchFamily="34" charset="0"/>
                <a:cs typeface="Calibri" panose="020F0502020204030204" pitchFamily="34" charset="0"/>
              </a:rPr>
              <a:t>Hypnotica, sedativa en anxiolytica</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dirty="0">
                <a:effectLst/>
                <a:latin typeface="Calibri" panose="020F0502020204030204" pitchFamily="34" charset="0"/>
                <a:ea typeface="Calibri" panose="020F0502020204030204" pitchFamily="34" charset="0"/>
                <a:cs typeface="Calibri" panose="020F0502020204030204" pitchFamily="34" charset="0"/>
              </a:rPr>
              <a:t>Er zijn kortwerkende en langwerkende slaapmiddelen. Kortwerkende middelen (bijvoorbeeld </a:t>
            </a:r>
            <a:r>
              <a:rPr lang="nl-NL" sz="1800" i="0" dirty="0" err="1">
                <a:effectLst/>
                <a:latin typeface="Calibri" panose="020F0502020204030204" pitchFamily="34" charset="0"/>
                <a:ea typeface="Calibri" panose="020F0502020204030204" pitchFamily="34" charset="0"/>
                <a:cs typeface="Calibri" panose="020F0502020204030204" pitchFamily="34" charset="0"/>
              </a:rPr>
              <a:t>temazepam</a:t>
            </a:r>
            <a:r>
              <a:rPr lang="nl-NL" sz="1800" i="0" dirty="0">
                <a:effectLst/>
                <a:latin typeface="Calibri" panose="020F0502020204030204" pitchFamily="34" charset="0"/>
                <a:ea typeface="Calibri" panose="020F0502020204030204" pitchFamily="34" charset="0"/>
                <a:cs typeface="Calibri" panose="020F0502020204030204" pitchFamily="34" charset="0"/>
              </a:rPr>
              <a:t>, </a:t>
            </a:r>
            <a:r>
              <a:rPr lang="nl-NL" sz="1800" i="0" dirty="0" err="1">
                <a:effectLst/>
                <a:latin typeface="Calibri" panose="020F0502020204030204" pitchFamily="34" charset="0"/>
                <a:ea typeface="Calibri" panose="020F0502020204030204" pitchFamily="34" charset="0"/>
                <a:cs typeface="Calibri" panose="020F0502020204030204" pitchFamily="34" charset="0"/>
              </a:rPr>
              <a:t>zolpidem</a:t>
            </a:r>
            <a:r>
              <a:rPr lang="nl-NL" sz="1800" i="0" dirty="0">
                <a:effectLst/>
                <a:latin typeface="Calibri" panose="020F0502020204030204" pitchFamily="34" charset="0"/>
                <a:ea typeface="Calibri" panose="020F0502020204030204" pitchFamily="34" charset="0"/>
                <a:cs typeface="Calibri" panose="020F0502020204030204" pitchFamily="34" charset="0"/>
              </a:rPr>
              <a:t>) helpen om in te slapen. Deze zijn de volgende ochtend meestal uitgewerkt, al hangt dit wel af van de gebruikte dosering en kan dit per persoon verschillen. Langwerkende middelen (bijvoorbeeld </a:t>
            </a:r>
            <a:r>
              <a:rPr lang="nl-NL" sz="1800" i="0" dirty="0" err="1">
                <a:effectLst/>
                <a:latin typeface="Calibri" panose="020F0502020204030204" pitchFamily="34" charset="0"/>
                <a:ea typeface="Calibri" panose="020F0502020204030204" pitchFamily="34" charset="0"/>
                <a:cs typeface="Calibri" panose="020F0502020204030204" pitchFamily="34" charset="0"/>
              </a:rPr>
              <a:t>nitrazepam</a:t>
            </a:r>
            <a:r>
              <a:rPr lang="nl-NL" sz="1800" i="0" dirty="0">
                <a:effectLst/>
                <a:latin typeface="Calibri" panose="020F0502020204030204" pitchFamily="34" charset="0"/>
                <a:ea typeface="Calibri" panose="020F0502020204030204" pitchFamily="34" charset="0"/>
                <a:cs typeface="Calibri" panose="020F0502020204030204" pitchFamily="34" charset="0"/>
              </a:rPr>
              <a:t>) helpen om door te slapen. Er is een kans dat hun versuffende werking ‘s morgens nog niet voorbij is. Zowel kort- als langwerkende middelen </a:t>
            </a:r>
            <a:r>
              <a:rPr lang="nl-NL" sz="1800" b="0" i="0" dirty="0">
                <a:effectLst/>
                <a:latin typeface="Calibri" panose="020F0502020204030204" pitchFamily="34" charset="0"/>
                <a:ea typeface="Calibri" panose="020F0502020204030204" pitchFamily="34" charset="0"/>
                <a:cs typeface="Calibri" panose="020F0502020204030204" pitchFamily="34" charset="0"/>
              </a:rPr>
              <a:t>werken spierontspannend en versuffend. Ook kalmeringsmiddelen werken versuffend en spierontspannend. Wie onder invloed van een slaap- of kalmeringsmiddel opstaat (bijvoorbeeld om ‘s nachts te plassen) kan daardoor moeite hebben om op de been te blijven. Bovendien kan een langwerkend middel </a:t>
            </a:r>
            <a:r>
              <a:rPr lang="nl-NL" sz="1800" i="0" dirty="0">
                <a:effectLst/>
                <a:latin typeface="Calibri" panose="020F0502020204030204" pitchFamily="34" charset="0"/>
                <a:ea typeface="Calibri" panose="020F0502020204030204" pitchFamily="34" charset="0"/>
                <a:cs typeface="Calibri" panose="020F0502020204030204" pitchFamily="34" charset="0"/>
              </a:rPr>
              <a:t>ook overdag de kans op vallen groter maken. Ouderen zijn nog gevoeliger voor de </a:t>
            </a:r>
            <a:r>
              <a:rPr lang="nl-NL" sz="1800" i="0" dirty="0" err="1">
                <a:effectLst/>
                <a:latin typeface="Calibri" panose="020F0502020204030204" pitchFamily="34" charset="0"/>
                <a:ea typeface="Calibri" panose="020F0502020204030204" pitchFamily="34" charset="0"/>
                <a:cs typeface="Calibri" panose="020F0502020204030204" pitchFamily="34" charset="0"/>
              </a:rPr>
              <a:t>sufmakende</a:t>
            </a:r>
            <a:r>
              <a:rPr lang="nl-NL" sz="1800" i="0" dirty="0">
                <a:effectLst/>
                <a:latin typeface="Calibri" panose="020F0502020204030204" pitchFamily="34" charset="0"/>
                <a:ea typeface="Calibri" panose="020F0502020204030204" pitchFamily="34" charset="0"/>
                <a:cs typeface="Calibri" panose="020F0502020204030204" pitchFamily="34" charset="0"/>
              </a:rPr>
              <a:t> bijwerkingen, waardoor er een grotere kans is op vallen. Daarom is de startdosering vaak lager.</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dirty="0">
                <a:effectLst/>
                <a:latin typeface="Calibri" panose="020F0502020204030204" pitchFamily="34" charset="0"/>
                <a:ea typeface="Calibri" panose="020F0502020204030204" pitchFamily="34" charset="0"/>
                <a:cs typeface="Calibri" panose="020F0502020204030204" pitchFamily="34" charset="0"/>
              </a:rPr>
              <a:t>Voorbeelden van slaapmiddelen die het valrisico verhogen: </a:t>
            </a:r>
            <a:r>
              <a:rPr lang="nl-NL" sz="1800" i="0" dirty="0" err="1">
                <a:effectLst/>
                <a:latin typeface="Calibri" panose="020F0502020204030204" pitchFamily="34" charset="0"/>
                <a:ea typeface="Calibri" panose="020F0502020204030204" pitchFamily="34" charset="0"/>
                <a:cs typeface="Calibri" panose="020F0502020204030204" pitchFamily="34" charset="0"/>
              </a:rPr>
              <a:t>temazepam</a:t>
            </a:r>
            <a:r>
              <a:rPr lang="nl-NL" sz="1800" i="0" dirty="0">
                <a:effectLst/>
                <a:latin typeface="Calibri" panose="020F0502020204030204" pitchFamily="34" charset="0"/>
                <a:ea typeface="Calibri" panose="020F0502020204030204" pitchFamily="34" charset="0"/>
                <a:cs typeface="Calibri" panose="020F0502020204030204" pitchFamily="34" charset="0"/>
              </a:rPr>
              <a:t>, </a:t>
            </a:r>
            <a:r>
              <a:rPr lang="nl-NL" sz="1800" i="0" dirty="0" err="1">
                <a:effectLst/>
                <a:latin typeface="Calibri" panose="020F0502020204030204" pitchFamily="34" charset="0"/>
                <a:ea typeface="Calibri" panose="020F0502020204030204" pitchFamily="34" charset="0"/>
                <a:cs typeface="Calibri" panose="020F0502020204030204" pitchFamily="34" charset="0"/>
              </a:rPr>
              <a:t>zolpidem</a:t>
            </a:r>
            <a:r>
              <a:rPr lang="nl-NL" sz="1800" i="0" dirty="0">
                <a:effectLst/>
                <a:latin typeface="Calibri" panose="020F0502020204030204" pitchFamily="34" charset="0"/>
                <a:ea typeface="Calibri" panose="020F0502020204030204" pitchFamily="34" charset="0"/>
                <a:cs typeface="Calibri" panose="020F0502020204030204" pitchFamily="34" charset="0"/>
              </a:rPr>
              <a:t>, </a:t>
            </a:r>
            <a:r>
              <a:rPr lang="nl-NL" sz="1800" i="0" dirty="0" err="1">
                <a:effectLst/>
                <a:latin typeface="Calibri" panose="020F0502020204030204" pitchFamily="34" charset="0"/>
                <a:ea typeface="Calibri" panose="020F0502020204030204" pitchFamily="34" charset="0"/>
                <a:cs typeface="Calibri" panose="020F0502020204030204" pitchFamily="34" charset="0"/>
              </a:rPr>
              <a:t>nitrazepam</a:t>
            </a:r>
            <a:r>
              <a:rPr lang="nl-NL" sz="1800" i="0" dirty="0">
                <a:effectLst/>
                <a:latin typeface="Calibri" panose="020F0502020204030204" pitchFamily="34" charset="0"/>
                <a:ea typeface="Calibri" panose="020F0502020204030204" pitchFamily="34" charset="0"/>
                <a:cs typeface="Calibri" panose="020F0502020204030204" pitchFamily="34" charset="0"/>
              </a:rPr>
              <a:t>.</a:t>
            </a:r>
            <a:endParaRPr lang="nl-NL" sz="1800" b="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1800" b="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i="0" dirty="0">
                <a:effectLst/>
                <a:latin typeface="Calibri" panose="020F0502020204030204" pitchFamily="34" charset="0"/>
                <a:ea typeface="Calibri" panose="020F0502020204030204" pitchFamily="34" charset="0"/>
                <a:cs typeface="Calibri" panose="020F0502020204030204" pitchFamily="34" charset="0"/>
              </a:rPr>
              <a:t>Antipsychotica</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dirty="0">
                <a:effectLst/>
                <a:latin typeface="Calibri" panose="020F0502020204030204" pitchFamily="34" charset="0"/>
                <a:ea typeface="Calibri" panose="020F0502020204030204" pitchFamily="34" charset="0"/>
                <a:cs typeface="Calibri" panose="020F0502020204030204" pitchFamily="34" charset="0"/>
              </a:rPr>
              <a:t>Zowel klassieke als atypische antipsychotica kunnen via verschillende mechanismen leiden tot een verhoogd valrisico. In de literatuur worden onder meer de volgende mechanismen gesuggereerd: verergering van een extrapiramidale stoornis, syncope, D-blokkade</a:t>
            </a:r>
            <a:r>
              <a:rPr lang="nl-NL" sz="1800" b="0" i="0" dirty="0">
                <a:effectLst/>
                <a:latin typeface="Calibri" panose="020F0502020204030204" pitchFamily="34" charset="0"/>
                <a:ea typeface="Calibri" panose="020F0502020204030204" pitchFamily="34" charset="0"/>
                <a:cs typeface="Calibri" panose="020F0502020204030204" pitchFamily="34" charset="0"/>
              </a:rPr>
              <a:t>, sedatie, </a:t>
            </a:r>
            <a:r>
              <a:rPr lang="nl-NL" sz="1800" i="0" dirty="0">
                <a:effectLst/>
                <a:latin typeface="Calibri" panose="020F0502020204030204" pitchFamily="34" charset="0"/>
                <a:ea typeface="Calibri" panose="020F0502020204030204" pitchFamily="34" charset="0"/>
                <a:cs typeface="Calibri" panose="020F0502020204030204" pitchFamily="34" charset="0"/>
              </a:rPr>
              <a:t>orthostatische hypotensie en/of cognitieve stoornissen. </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1800" i="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sz="1800" i="0" dirty="0">
                <a:effectLst/>
                <a:latin typeface="Calibri" panose="020F0502020204030204" pitchFamily="34" charset="0"/>
                <a:ea typeface="Calibri" panose="020F0502020204030204" pitchFamily="34" charset="0"/>
                <a:cs typeface="Calibri" panose="020F0502020204030204" pitchFamily="34" charset="0"/>
              </a:rPr>
              <a:t>Antipsychotica bij voorgeschiedenis van val of valneiging (kunnen parkinsonisme, </a:t>
            </a:r>
            <a:r>
              <a:rPr lang="nl-NL" sz="1800" b="0" i="0" dirty="0">
                <a:effectLst/>
                <a:latin typeface="Calibri" panose="020F0502020204030204" pitchFamily="34" charset="0"/>
                <a:ea typeface="Calibri" panose="020F0502020204030204" pitchFamily="34" charset="0"/>
                <a:cs typeface="Calibri" panose="020F0502020204030204" pitchFamily="34" charset="0"/>
              </a:rPr>
              <a:t>duizeligheid en orthostatische hypotensie </a:t>
            </a:r>
            <a:r>
              <a:rPr lang="nl-NL" sz="1800" i="0" dirty="0">
                <a:effectLst/>
                <a:latin typeface="Calibri" panose="020F0502020204030204" pitchFamily="34" charset="0"/>
                <a:ea typeface="Calibri" panose="020F0502020204030204" pitchFamily="34" charset="0"/>
                <a:cs typeface="Calibri" panose="020F0502020204030204" pitchFamily="34" charset="0"/>
              </a:rPr>
              <a:t>geven)</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1800" b="1" i="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sz="1800" b="1" i="0" dirty="0">
                <a:effectLst/>
                <a:latin typeface="Calibri" panose="020F0502020204030204" pitchFamily="34" charset="0"/>
                <a:ea typeface="Calibri" panose="020F0502020204030204" pitchFamily="34" charset="0"/>
                <a:cs typeface="Calibri" panose="020F0502020204030204" pitchFamily="34" charset="0"/>
              </a:rPr>
              <a:t>Antidepressiva</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dirty="0">
                <a:effectLst/>
                <a:latin typeface="Calibri" panose="020F0502020204030204" pitchFamily="34" charset="0"/>
                <a:ea typeface="Calibri" panose="020F0502020204030204" pitchFamily="34" charset="0"/>
                <a:cs typeface="Calibri" panose="020F0502020204030204" pitchFamily="34" charset="0"/>
              </a:rPr>
              <a:t>De kans om te vallen is groter naarmate het middel meer sedatieve eigenschappen heeft. Bij gebruik van antidepressiva lijkt sedatie met psychomotore retardatie de meest waarschijnlijke oorzaak van vallen. Bij gebruik van </a:t>
            </a:r>
            <a:r>
              <a:rPr lang="nl-NL" sz="1800" b="0" i="0" dirty="0" err="1">
                <a:effectLst/>
                <a:latin typeface="Calibri" panose="020F0502020204030204" pitchFamily="34" charset="0"/>
                <a:ea typeface="Calibri" panose="020F0502020204030204" pitchFamily="34" charset="0"/>
                <a:cs typeface="Calibri" panose="020F0502020204030204" pitchFamily="34" charset="0"/>
              </a:rPr>
              <a:t>TCA's</a:t>
            </a:r>
            <a:r>
              <a:rPr lang="nl-NL" sz="1800" b="0" i="0" dirty="0">
                <a:effectLst/>
                <a:latin typeface="Calibri" panose="020F0502020204030204" pitchFamily="34" charset="0"/>
                <a:ea typeface="Calibri" panose="020F0502020204030204" pitchFamily="34" charset="0"/>
                <a:cs typeface="Calibri" panose="020F0502020204030204" pitchFamily="34" charset="0"/>
              </a:rPr>
              <a:t> lijken orthostatische hypotensie (t.g.v. centrale D-blokkade) en ritmestoornissen de oorzaak. Bij gebruik van </a:t>
            </a:r>
            <a:r>
              <a:rPr lang="nl-NL" sz="1800" b="0" i="0" dirty="0" err="1">
                <a:effectLst/>
                <a:latin typeface="Calibri" panose="020F0502020204030204" pitchFamily="34" charset="0"/>
                <a:ea typeface="Calibri" panose="020F0502020204030204" pitchFamily="34" charset="0"/>
                <a:cs typeface="Calibri" panose="020F0502020204030204" pitchFamily="34" charset="0"/>
              </a:rPr>
              <a:t>SSRI's</a:t>
            </a:r>
            <a:r>
              <a:rPr lang="nl-NL" sz="1800" b="0" i="0" dirty="0">
                <a:effectLst/>
                <a:latin typeface="Calibri" panose="020F0502020204030204" pitchFamily="34" charset="0"/>
                <a:ea typeface="Calibri" panose="020F0502020204030204" pitchFamily="34" charset="0"/>
                <a:cs typeface="Calibri" panose="020F0502020204030204" pitchFamily="34" charset="0"/>
              </a:rPr>
              <a:t>, waarvan werd geclaimd dat het minder bijwerkingen zou geven bij ouderen, lijkt het risico van vallen vergelijkbaar met </a:t>
            </a:r>
            <a:r>
              <a:rPr lang="nl-NL" sz="1800" b="0" i="0" dirty="0" err="1">
                <a:effectLst/>
                <a:latin typeface="Calibri" panose="020F0502020204030204" pitchFamily="34" charset="0"/>
                <a:ea typeface="Calibri" panose="020F0502020204030204" pitchFamily="34" charset="0"/>
                <a:cs typeface="Calibri" panose="020F0502020204030204" pitchFamily="34" charset="0"/>
              </a:rPr>
              <a:t>TCA’s</a:t>
            </a:r>
            <a:r>
              <a:rPr lang="nl-NL" sz="1800" b="0" i="0" dirty="0">
                <a:effectLst/>
                <a:latin typeface="Calibri" panose="020F0502020204030204" pitchFamily="34" charset="0"/>
                <a:ea typeface="Calibri" panose="020F0502020204030204" pitchFamily="34" charset="0"/>
                <a:cs typeface="Calibri" panose="020F0502020204030204" pitchFamily="34" charset="0"/>
              </a:rPr>
              <a:t>.</a:t>
            </a:r>
            <a:endParaRPr lang="nl-NL" sz="1800" b="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1800" b="0" i="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sz="1800" b="0" i="0" dirty="0">
                <a:effectLst/>
                <a:latin typeface="Calibri" panose="020F0502020204030204" pitchFamily="34" charset="0"/>
                <a:ea typeface="Calibri" panose="020F0502020204030204" pitchFamily="34" charset="0"/>
                <a:cs typeface="Calibri" panose="020F0502020204030204" pitchFamily="34" charset="0"/>
              </a:rPr>
              <a:t>Sommige antidepressiva kunnen sufheid met </a:t>
            </a:r>
            <a:r>
              <a:rPr lang="nl-NL" sz="1800" i="0" dirty="0">
                <a:effectLst/>
                <a:latin typeface="Calibri" panose="020F0502020204030204" pitchFamily="34" charset="0"/>
                <a:ea typeface="Calibri" panose="020F0502020204030204" pitchFamily="34" charset="0"/>
                <a:cs typeface="Calibri" panose="020F0502020204030204" pitchFamily="34" charset="0"/>
              </a:rPr>
              <a:t>zich meebrengen, die de kans op vallen verhoogt. Het kan de patiënt helpen om het middel ‘s avonds in te nemen, zodat de sterkste versuffende werking in de nacht valt. Daarom wordt bijvoorbeeld </a:t>
            </a:r>
            <a:r>
              <a:rPr lang="nl-NL" sz="1800" i="0" dirty="0" err="1">
                <a:effectLst/>
                <a:latin typeface="Calibri" panose="020F0502020204030204" pitchFamily="34" charset="0"/>
                <a:ea typeface="Calibri" panose="020F0502020204030204" pitchFamily="34" charset="0"/>
                <a:cs typeface="Calibri" panose="020F0502020204030204" pitchFamily="34" charset="0"/>
              </a:rPr>
              <a:t>mirtazapine</a:t>
            </a:r>
            <a:r>
              <a:rPr lang="nl-NL" sz="1800" i="0" dirty="0">
                <a:effectLst/>
                <a:latin typeface="Calibri" panose="020F0502020204030204" pitchFamily="34" charset="0"/>
                <a:ea typeface="Calibri" panose="020F0502020204030204" pitchFamily="34" charset="0"/>
                <a:cs typeface="Calibri" panose="020F0502020204030204" pitchFamily="34" charset="0"/>
              </a:rPr>
              <a:t>, in een lagere dosis, soms als slaapmiddel gebruikt.</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dirty="0">
                <a:effectLst/>
                <a:latin typeface="Calibri" panose="020F0502020204030204" pitchFamily="34" charset="0"/>
                <a:ea typeface="Calibri" panose="020F0502020204030204" pitchFamily="34" charset="0"/>
                <a:cs typeface="Calibri" panose="020F0502020204030204" pitchFamily="34" charset="0"/>
              </a:rPr>
              <a:t>Voorbeelden: </a:t>
            </a:r>
            <a:r>
              <a:rPr lang="nl-NL" sz="1800" i="0" dirty="0" err="1">
                <a:effectLst/>
                <a:latin typeface="Calibri" panose="020F0502020204030204" pitchFamily="34" charset="0"/>
                <a:ea typeface="Calibri" panose="020F0502020204030204" pitchFamily="34" charset="0"/>
                <a:cs typeface="Calibri" panose="020F0502020204030204" pitchFamily="34" charset="0"/>
              </a:rPr>
              <a:t>amitryptiline</a:t>
            </a:r>
            <a:r>
              <a:rPr lang="nl-NL" sz="1800" i="0" dirty="0">
                <a:effectLst/>
                <a:latin typeface="Calibri" panose="020F0502020204030204" pitchFamily="34" charset="0"/>
                <a:ea typeface="Calibri" panose="020F0502020204030204" pitchFamily="34" charset="0"/>
                <a:cs typeface="Calibri" panose="020F0502020204030204" pitchFamily="34" charset="0"/>
              </a:rPr>
              <a:t> en </a:t>
            </a:r>
            <a:r>
              <a:rPr lang="nl-NL" sz="1800" i="0" dirty="0" err="1">
                <a:effectLst/>
                <a:latin typeface="Calibri" panose="020F0502020204030204" pitchFamily="34" charset="0"/>
                <a:ea typeface="Calibri" panose="020F0502020204030204" pitchFamily="34" charset="0"/>
                <a:cs typeface="Calibri" panose="020F0502020204030204" pitchFamily="34" charset="0"/>
              </a:rPr>
              <a:t>mirtazapine</a:t>
            </a:r>
            <a:r>
              <a:rPr lang="nl-NL" sz="1800" i="0" dirty="0">
                <a:effectLst/>
                <a:latin typeface="Calibri" panose="020F0502020204030204" pitchFamily="34" charset="0"/>
                <a:ea typeface="Calibri" panose="020F0502020204030204" pitchFamily="34" charset="0"/>
                <a:cs typeface="Calibri" panose="020F0502020204030204" pitchFamily="34" charset="0"/>
              </a:rPr>
              <a:t> geven de meeste sufheid.</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dirty="0">
                <a:effectLst/>
                <a:latin typeface="Calibri" panose="020F0502020204030204" pitchFamily="34" charset="0"/>
                <a:ea typeface="Calibri" panose="020F0502020204030204" pitchFamily="34" charset="0"/>
                <a:cs typeface="Calibri" panose="020F0502020204030204" pitchFamily="34" charset="0"/>
              </a:rPr>
              <a:t> </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i="0" dirty="0">
                <a:effectLst/>
                <a:latin typeface="Calibri" panose="020F0502020204030204" pitchFamily="34" charset="0"/>
                <a:ea typeface="Calibri" panose="020F0502020204030204" pitchFamily="34" charset="0"/>
                <a:cs typeface="Calibri" panose="020F0502020204030204" pitchFamily="34" charset="0"/>
              </a:rPr>
              <a:t>Anti-epileptica</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dirty="0">
                <a:effectLst/>
                <a:latin typeface="Calibri" panose="020F0502020204030204" pitchFamily="34" charset="0"/>
                <a:ea typeface="Calibri" panose="020F0502020204030204" pitchFamily="34" charset="0"/>
                <a:cs typeface="Calibri" panose="020F0502020204030204" pitchFamily="34" charset="0"/>
              </a:rPr>
              <a:t>Bijwerkingen van anticonvulsiva die in verband kunnen worden gebracht met een verhoogd valrisico zijn: </a:t>
            </a:r>
            <a:r>
              <a:rPr lang="nl-NL" sz="1800" b="0" i="0" dirty="0">
                <a:effectLst/>
                <a:latin typeface="Calibri" panose="020F0502020204030204" pitchFamily="34" charset="0"/>
                <a:ea typeface="Calibri" panose="020F0502020204030204" pitchFamily="34" charset="0"/>
                <a:cs typeface="Calibri" panose="020F0502020204030204" pitchFamily="34" charset="0"/>
              </a:rPr>
              <a:t>sedatie, duizeligheid en evenwichtsstoornissen</a:t>
            </a:r>
            <a:r>
              <a:rPr lang="nl-NL" sz="1800" i="0" dirty="0">
                <a:effectLst/>
                <a:latin typeface="Calibri" panose="020F0502020204030204" pitchFamily="34" charset="0"/>
                <a:ea typeface="Calibri" panose="020F0502020204030204" pitchFamily="34" charset="0"/>
                <a:cs typeface="Calibri" panose="020F0502020204030204" pitchFamily="34" charset="0"/>
              </a:rPr>
              <a:t>.</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dirty="0">
                <a:effectLst/>
                <a:latin typeface="Calibri" panose="020F0502020204030204" pitchFamily="34" charset="0"/>
                <a:ea typeface="Calibri" panose="020F0502020204030204" pitchFamily="34" charset="0"/>
                <a:cs typeface="Calibri" panose="020F0502020204030204" pitchFamily="34" charset="0"/>
              </a:rPr>
              <a:t>De meeste anti-epileptica geven sufheid en slaperigheid, de een wat meer dan de ander. Deze bijwerkingen brengen een valrisico met zich mee. Verandering van de dosering of het tijdstip van inname kan deze bijwerkingen verminderen. Dit moet uiteraard altijd met de arts worden overlegd.</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1800" i="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sz="1800" i="0" dirty="0">
                <a:effectLst/>
                <a:latin typeface="Calibri" panose="020F0502020204030204" pitchFamily="34" charset="0"/>
                <a:ea typeface="Calibri" panose="020F0502020204030204" pitchFamily="34" charset="0"/>
                <a:cs typeface="Calibri" panose="020F0502020204030204" pitchFamily="34" charset="0"/>
              </a:rPr>
              <a:t>Voorbeelden: carbamazepine en </a:t>
            </a:r>
            <a:r>
              <a:rPr lang="nl-NL" sz="1800" i="0" dirty="0" err="1">
                <a:effectLst/>
                <a:latin typeface="Calibri" panose="020F0502020204030204" pitchFamily="34" charset="0"/>
                <a:ea typeface="Calibri" panose="020F0502020204030204" pitchFamily="34" charset="0"/>
                <a:cs typeface="Calibri" panose="020F0502020204030204" pitchFamily="34" charset="0"/>
              </a:rPr>
              <a:t>topiramaat</a:t>
            </a:r>
            <a:r>
              <a:rPr lang="nl-NL" sz="1800" i="0" dirty="0">
                <a:effectLst/>
                <a:latin typeface="Calibri" panose="020F0502020204030204" pitchFamily="34" charset="0"/>
                <a:ea typeface="Calibri" panose="020F0502020204030204" pitchFamily="34" charset="0"/>
                <a:cs typeface="Calibri" panose="020F0502020204030204" pitchFamily="34" charset="0"/>
              </a:rPr>
              <a:t> geven de meeste sufheid en slaperigheid.</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dirty="0">
                <a:effectLst/>
                <a:latin typeface="Calibri" panose="020F0502020204030204" pitchFamily="34" charset="0"/>
                <a:ea typeface="Calibri" panose="020F0502020204030204" pitchFamily="34" charset="0"/>
                <a:cs typeface="Calibri" panose="020F0502020204030204" pitchFamily="34" charset="0"/>
              </a:rPr>
              <a:t> </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pPr>
              <a:defRPr/>
            </a:pPr>
            <a:fld id="{8DE985DC-9A39-4FF1-BA75-85B2BFC0A45A}" type="slidenum">
              <a:rPr lang="nl-NL" smtClean="0"/>
              <a:pPr>
                <a:defRPr/>
              </a:pPr>
              <a:t>38</a:t>
            </a:fld>
            <a:endParaRPr lang="nl-NL" dirty="0"/>
          </a:p>
        </p:txBody>
      </p:sp>
    </p:spTree>
    <p:extLst>
      <p:ext uri="{BB962C8B-B14F-4D97-AF65-F5344CB8AC3E}">
        <p14:creationId xmlns:p14="http://schemas.microsoft.com/office/powerpoint/2010/main" val="3655602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i="0" u="none" dirty="0">
                <a:effectLst/>
                <a:latin typeface="Calibri" panose="020F0502020204030204" pitchFamily="34" charset="0"/>
                <a:ea typeface="Calibri" panose="020F0502020204030204" pitchFamily="34" charset="0"/>
                <a:cs typeface="Calibri" panose="020F0502020204030204" pitchFamily="34" charset="0"/>
              </a:rPr>
              <a:t>Diuretica (plasmiddelen)</a:t>
            </a:r>
            <a:endParaRPr lang="nl-NL" sz="1800" i="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u="none" dirty="0">
                <a:effectLst/>
                <a:latin typeface="Calibri" panose="020F0502020204030204" pitchFamily="34" charset="0"/>
                <a:ea typeface="Calibri" panose="020F0502020204030204" pitchFamily="34" charset="0"/>
                <a:cs typeface="Calibri" panose="020F0502020204030204" pitchFamily="34" charset="0"/>
              </a:rPr>
              <a:t>Plastabletten worden veel voorgeschreven bij hoge bloeddruk of hartproblemen of wanneer iemand te veel vocht vasthoudt. Ze zorgen voor een versnelde afvoer van vocht uit het lichaam. Dat verlaagt de bloeddruk. Daardoor worden sommige mensen duizelig als ze opstaan uit bed of uit een stoel. Het is dan van belang niet te snel op te staan en bij duizeligheid weer even te gaan liggen of zitten. Meestal wordt de duizeligheid minder als het lichaam gewend is aan de lagere bloeddruk. Geadviseerd wordt om diuretica niet ’s avonds in te nemen omdat de patiënt anders frequent naar de wc moet in de nacht.</a:t>
            </a:r>
            <a:endParaRPr lang="nl-NL" sz="1800" i="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u="none" dirty="0">
                <a:effectLst/>
                <a:latin typeface="Calibri" panose="020F0502020204030204" pitchFamily="34" charset="0"/>
                <a:ea typeface="Calibri" panose="020F0502020204030204" pitchFamily="34" charset="0"/>
                <a:cs typeface="Calibri" panose="020F0502020204030204" pitchFamily="34" charset="0"/>
              </a:rPr>
              <a:t>Voorbeeld: furosemide, hydrochloorthiazide. </a:t>
            </a:r>
          </a:p>
          <a:p>
            <a:pPr>
              <a:lnSpc>
                <a:spcPct val="107000"/>
              </a:lnSpc>
              <a:spcAft>
                <a:spcPts val="800"/>
              </a:spcAft>
            </a:pPr>
            <a:endParaRPr lang="nl-NL" sz="1800" i="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i="0" u="none" dirty="0">
                <a:effectLst/>
                <a:latin typeface="Calibri" panose="020F0502020204030204" pitchFamily="34" charset="0"/>
                <a:ea typeface="Calibri" panose="020F0502020204030204" pitchFamily="34" charset="0"/>
                <a:cs typeface="Calibri" panose="020F0502020204030204" pitchFamily="34" charset="0"/>
              </a:rPr>
              <a:t>Vasodilatatoren</a:t>
            </a:r>
            <a:r>
              <a:rPr lang="nl-NL" sz="1800" i="0" u="none" dirty="0">
                <a:effectLst/>
                <a:latin typeface="Calibri" panose="020F0502020204030204" pitchFamily="34" charset="0"/>
                <a:ea typeface="Calibri" panose="020F0502020204030204" pitchFamily="34" charset="0"/>
                <a:cs typeface="Calibri" panose="020F0502020204030204" pitchFamily="34" charset="0"/>
              </a:rPr>
              <a:t> </a:t>
            </a:r>
            <a:endParaRPr lang="nl-NL" sz="1800" i="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u="none" dirty="0">
                <a:effectLst/>
                <a:latin typeface="Calibri" panose="020F0502020204030204" pitchFamily="34" charset="0"/>
                <a:ea typeface="Calibri" panose="020F0502020204030204" pitchFamily="34" charset="0"/>
                <a:cs typeface="Calibri" panose="020F0502020204030204" pitchFamily="34" charset="0"/>
              </a:rPr>
              <a:t>Bijvoorbeeld alfa 1-receptor blokkers, calciumantagonisten, langwerkende nitraten, ACE-remmers, </a:t>
            </a:r>
            <a:r>
              <a:rPr lang="nl-NL" sz="1800" i="0" u="none" dirty="0" err="1">
                <a:effectLst/>
                <a:latin typeface="Calibri" panose="020F0502020204030204" pitchFamily="34" charset="0"/>
                <a:ea typeface="Calibri" panose="020F0502020204030204" pitchFamily="34" charset="0"/>
                <a:cs typeface="Calibri" panose="020F0502020204030204" pitchFamily="34" charset="0"/>
              </a:rPr>
              <a:t>angiotensine</a:t>
            </a:r>
            <a:r>
              <a:rPr lang="nl-NL" sz="1800" i="0" u="none" dirty="0">
                <a:effectLst/>
                <a:latin typeface="Calibri" panose="020F0502020204030204" pitchFamily="34" charset="0"/>
                <a:ea typeface="Calibri" panose="020F0502020204030204" pitchFamily="34" charset="0"/>
                <a:cs typeface="Calibri" panose="020F0502020204030204" pitchFamily="34" charset="0"/>
              </a:rPr>
              <a:t> II-antagonisten kunnen een verhoogd risico op flauwvallen geven.</a:t>
            </a:r>
            <a:endParaRPr lang="nl-NL" sz="1800" i="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u="none" dirty="0">
                <a:effectLst/>
                <a:latin typeface="Calibri" panose="020F0502020204030204" pitchFamily="34" charset="0"/>
                <a:ea typeface="Calibri" panose="020F0502020204030204" pitchFamily="34" charset="0"/>
                <a:cs typeface="Calibri" panose="020F0502020204030204" pitchFamily="34" charset="0"/>
              </a:rPr>
              <a:t>Medicijnen die worden voorgeschreven tegen hoge bloeddruk, zoals bètablokkers, kunnen duizeligheid, sufheid of een licht gevoel in het hoofd veroorzaken. Vaak gaan deze verschijnselen over als het lichaam gewend is aan de lagere bloeddruk. Het is dus vooral van belang de patiënt te attenderen op duizelingen als hij net een nieuw middel gebruikt of een hogere dosis dan hij gewend is. </a:t>
            </a:r>
            <a:endParaRPr lang="nl-NL" sz="1800" i="0" u="non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u="none" dirty="0">
                <a:effectLst/>
                <a:latin typeface="Calibri" panose="020F0502020204030204" pitchFamily="34" charset="0"/>
                <a:ea typeface="Calibri" panose="020F0502020204030204" pitchFamily="34" charset="0"/>
                <a:cs typeface="Calibri" panose="020F0502020204030204" pitchFamily="34" charset="0"/>
              </a:rPr>
              <a:t>Voorbeeld: metoprolol. . </a:t>
            </a:r>
            <a:endParaRPr lang="nl-NL" sz="1800" i="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pPr>
              <a:defRPr/>
            </a:pPr>
            <a:fld id="{8DE985DC-9A39-4FF1-BA75-85B2BFC0A45A}" type="slidenum">
              <a:rPr lang="nl-NL" smtClean="0"/>
              <a:pPr>
                <a:defRPr/>
              </a:pPr>
              <a:t>39</a:t>
            </a:fld>
            <a:endParaRPr lang="nl-NL" dirty="0"/>
          </a:p>
        </p:txBody>
      </p:sp>
    </p:spTree>
    <p:extLst>
      <p:ext uri="{BB962C8B-B14F-4D97-AF65-F5344CB8AC3E}">
        <p14:creationId xmlns:p14="http://schemas.microsoft.com/office/powerpoint/2010/main" val="1668566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i="0" dirty="0">
                <a:effectLst/>
                <a:latin typeface="Calibri" panose="020F0502020204030204" pitchFamily="34" charset="0"/>
                <a:ea typeface="Calibri" panose="020F0502020204030204" pitchFamily="34" charset="0"/>
                <a:cs typeface="Calibri" panose="020F0502020204030204" pitchFamily="34" charset="0"/>
              </a:rPr>
              <a:t>Pijnstillers</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i="0" dirty="0">
                <a:effectLst/>
                <a:latin typeface="Calibri" panose="020F0502020204030204" pitchFamily="34" charset="0"/>
                <a:ea typeface="Calibri" panose="020F0502020204030204" pitchFamily="34" charset="0"/>
                <a:cs typeface="Calibri" panose="020F0502020204030204" pitchFamily="34" charset="0"/>
              </a:rPr>
              <a:t>Alle opiaten, waaronder </a:t>
            </a:r>
            <a:r>
              <a:rPr lang="nl-NL" sz="1800" i="0" dirty="0" err="1">
                <a:effectLst/>
                <a:latin typeface="Calibri" panose="020F0502020204030204" pitchFamily="34" charset="0"/>
                <a:ea typeface="Calibri" panose="020F0502020204030204" pitchFamily="34" charset="0"/>
                <a:cs typeface="Calibri" panose="020F0502020204030204" pitchFamily="34" charset="0"/>
              </a:rPr>
              <a:t>fentanyl</a:t>
            </a:r>
            <a:r>
              <a:rPr lang="nl-NL" sz="1800" i="0" dirty="0">
                <a:effectLst/>
                <a:latin typeface="Calibri" panose="020F0502020204030204" pitchFamily="34" charset="0"/>
                <a:ea typeface="Calibri" panose="020F0502020204030204" pitchFamily="34" charset="0"/>
                <a:cs typeface="Calibri" panose="020F0502020204030204" pitchFamily="34" charset="0"/>
              </a:rPr>
              <a:t> en morfine kunnen door hun versuffende werking een verhoogd risico geven op vallen.</a:t>
            </a:r>
            <a:endParaRPr lang="nl-NL" sz="1800" i="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pPr>
              <a:defRPr/>
            </a:pPr>
            <a:fld id="{8DE985DC-9A39-4FF1-BA75-85B2BFC0A45A}" type="slidenum">
              <a:rPr lang="nl-NL" smtClean="0"/>
              <a:pPr>
                <a:defRPr/>
              </a:pPr>
              <a:t>40</a:t>
            </a:fld>
            <a:endParaRPr lang="nl-NL" dirty="0"/>
          </a:p>
        </p:txBody>
      </p:sp>
    </p:spTree>
    <p:extLst>
      <p:ext uri="{BB962C8B-B14F-4D97-AF65-F5344CB8AC3E}">
        <p14:creationId xmlns:p14="http://schemas.microsoft.com/office/powerpoint/2010/main" val="69768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verpleeghuis komen alle bewoners - uitgezonderd de immobiele bewoners - in aanmerking voor een uitgebreide multifactoriële valrisicobeoordeling.</a:t>
            </a:r>
          </a:p>
        </p:txBody>
      </p:sp>
      <p:sp>
        <p:nvSpPr>
          <p:cNvPr id="4" name="Tijdelijke aanduiding voor dianummer 3"/>
          <p:cNvSpPr>
            <a:spLocks noGrp="1"/>
          </p:cNvSpPr>
          <p:nvPr>
            <p:ph type="sldNum" sz="quarter" idx="5"/>
          </p:nvPr>
        </p:nvSpPr>
        <p:spPr/>
        <p:txBody>
          <a:bodyPr/>
          <a:lstStyle/>
          <a:p>
            <a:fld id="{A0778889-26E3-4C80-8454-B53E1A930552}" type="slidenum">
              <a:rPr lang="nl-NL" smtClean="0"/>
              <a:t>6</a:t>
            </a:fld>
            <a:endParaRPr lang="nl-NL"/>
          </a:p>
        </p:txBody>
      </p:sp>
    </p:spTree>
    <p:extLst>
      <p:ext uri="{BB962C8B-B14F-4D97-AF65-F5344CB8AC3E}">
        <p14:creationId xmlns:p14="http://schemas.microsoft.com/office/powerpoint/2010/main" val="40887018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8DE985DC-9A39-4FF1-BA75-85B2BFC0A45A}" type="slidenum">
              <a:rPr lang="nl-NL" smtClean="0"/>
              <a:pPr>
                <a:defRPr/>
              </a:pPr>
              <a:t>41</a:t>
            </a:fld>
            <a:endParaRPr lang="nl-NL" dirty="0"/>
          </a:p>
        </p:txBody>
      </p:sp>
    </p:spTree>
    <p:extLst>
      <p:ext uri="{BB962C8B-B14F-4D97-AF65-F5344CB8AC3E}">
        <p14:creationId xmlns:p14="http://schemas.microsoft.com/office/powerpoint/2010/main" val="424365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kern="1200" baseline="0" dirty="0">
                <a:solidFill>
                  <a:schemeClr val="tx1"/>
                </a:solidFill>
                <a:latin typeface="+mn-lt"/>
                <a:ea typeface="+mn-ea"/>
                <a:cs typeface="+mn-cs"/>
              </a:rPr>
              <a:t>N.B. mrt’23 is er een discussie over nut en noodzaak vitamine D bij fractuurpreventie.</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Bron: </a:t>
            </a:r>
            <a:r>
              <a:rPr lang="nl-NL" b="0" u="none" dirty="0"/>
              <a:t>Evaluatie van de voedingsnormen voor vitamine D (</a:t>
            </a:r>
            <a:r>
              <a:rPr lang="nl-NL" sz="1200" b="0" i="0" u="none" strike="noStrike" kern="1200" baseline="0" dirty="0">
                <a:solidFill>
                  <a:schemeClr val="tx1"/>
                </a:solidFill>
                <a:latin typeface="+mn-lt"/>
                <a:ea typeface="+mn-ea"/>
                <a:cs typeface="+mn-cs"/>
              </a:rPr>
              <a:t>Gezondheidsraad)</a:t>
            </a:r>
            <a:endParaRPr lang="nl-NL" b="1" u="none" dirty="0"/>
          </a:p>
          <a:p>
            <a:r>
              <a:rPr lang="nl-NL" sz="1200" b="0" i="0" u="none" strike="noStrike" kern="1200" baseline="0" dirty="0">
                <a:solidFill>
                  <a:schemeClr val="tx1"/>
                </a:solidFill>
                <a:latin typeface="+mn-lt"/>
                <a:ea typeface="+mn-ea"/>
                <a:cs typeface="+mn-cs"/>
              </a:rPr>
              <a:t>https://www.gezondheidsraad.nl/documenten/adviezen/2012/09/26/evaluatie-van-de-voedingsnormen-voor-vitamine-d</a:t>
            </a:r>
          </a:p>
          <a:p>
            <a:endParaRPr lang="nl-NL" sz="1200" b="0" i="0" u="none" strike="noStrike" kern="1200" baseline="0" dirty="0">
              <a:solidFill>
                <a:schemeClr val="tx1"/>
              </a:solidFill>
              <a:latin typeface="+mn-lt"/>
              <a:ea typeface="+mn-ea"/>
              <a:cs typeface="+mn-cs"/>
            </a:endParaRPr>
          </a:p>
          <a:p>
            <a:r>
              <a:rPr lang="nl-NL" sz="1200" b="1" i="0" u="none" strike="noStrike" kern="1200" baseline="0" dirty="0">
                <a:solidFill>
                  <a:schemeClr val="tx1"/>
                </a:solidFill>
                <a:latin typeface="+mn-lt"/>
                <a:ea typeface="+mn-ea"/>
                <a:cs typeface="+mn-cs"/>
              </a:rPr>
              <a:t>70-plussers</a:t>
            </a:r>
          </a:p>
          <a:p>
            <a:r>
              <a:rPr lang="nl-NL" sz="1200" b="0" i="0" u="none" strike="noStrike" kern="1200" baseline="0" dirty="0">
                <a:solidFill>
                  <a:schemeClr val="tx1"/>
                </a:solidFill>
                <a:latin typeface="+mn-lt"/>
                <a:ea typeface="+mn-ea"/>
                <a:cs typeface="+mn-cs"/>
              </a:rPr>
              <a:t>Voor ouderen vanaf 70 jaar zijn er overtuigende aanwijzingen uit onderzoek dat 10 tot 20 microgram extra vitamine D per dag het </a:t>
            </a:r>
            <a:r>
              <a:rPr lang="nl-NL" sz="1200" b="1" i="0" u="none" strike="noStrike" kern="1200" baseline="0" dirty="0">
                <a:solidFill>
                  <a:schemeClr val="tx1"/>
                </a:solidFill>
                <a:latin typeface="+mn-lt"/>
                <a:ea typeface="+mn-ea"/>
                <a:cs typeface="+mn-cs"/>
              </a:rPr>
              <a:t>risico een bot te breken kan verminderen</a:t>
            </a:r>
            <a:r>
              <a:rPr lang="nl-NL" sz="1200" b="0" i="0" u="none" strike="noStrike" kern="1200" baseline="0" dirty="0">
                <a:solidFill>
                  <a:schemeClr val="tx1"/>
                </a:solidFill>
                <a:latin typeface="+mn-lt"/>
                <a:ea typeface="+mn-ea"/>
                <a:cs typeface="+mn-cs"/>
              </a:rPr>
              <a:t>. Aannemelijk is verder dat een dergelijke dosis vitamine D het</a:t>
            </a:r>
          </a:p>
          <a:p>
            <a:r>
              <a:rPr lang="nl-NL" sz="1200" b="1" i="0" u="none" strike="noStrike" kern="1200" baseline="0" dirty="0">
                <a:solidFill>
                  <a:schemeClr val="tx1"/>
                </a:solidFill>
                <a:latin typeface="+mn-lt"/>
                <a:ea typeface="+mn-ea"/>
                <a:cs typeface="+mn-cs"/>
              </a:rPr>
              <a:t>risico op vallen kan verminderen </a:t>
            </a:r>
            <a:r>
              <a:rPr lang="nl-NL" sz="1200" b="0" i="0" u="none" strike="noStrike" kern="1200" baseline="0" dirty="0">
                <a:solidFill>
                  <a:schemeClr val="tx1"/>
                </a:solidFill>
                <a:latin typeface="+mn-lt"/>
                <a:ea typeface="+mn-ea"/>
                <a:cs typeface="+mn-cs"/>
              </a:rPr>
              <a:t>bij kwetsbare ouderen. Dit niveau van inname correspondeert met een streefwaarde* van het serum 25OHD-gehalte van ten minste 50 </a:t>
            </a:r>
            <a:r>
              <a:rPr lang="nl-NL" sz="1200" b="0" i="0" u="none" strike="noStrike" kern="1200" baseline="0" dirty="0" err="1">
                <a:solidFill>
                  <a:schemeClr val="tx1"/>
                </a:solidFill>
                <a:latin typeface="+mn-lt"/>
                <a:ea typeface="+mn-ea"/>
                <a:cs typeface="+mn-cs"/>
              </a:rPr>
              <a:t>nmol</a:t>
            </a:r>
            <a:r>
              <a:rPr lang="nl-NL" sz="1200" b="0" i="0" u="none" strike="noStrike" kern="1200" baseline="0" dirty="0">
                <a:solidFill>
                  <a:schemeClr val="tx1"/>
                </a:solidFill>
                <a:latin typeface="+mn-lt"/>
                <a:ea typeface="+mn-ea"/>
                <a:cs typeface="+mn-cs"/>
              </a:rPr>
              <a:t> per liter. Om ervoor te zorgen dat (vrijwel) de hele groep 70-</a:t>
            </a:r>
          </a:p>
          <a:p>
            <a:r>
              <a:rPr lang="nl-NL" sz="1200" b="0" i="0" u="none" strike="noStrike" kern="1200" baseline="0" dirty="0">
                <a:solidFill>
                  <a:schemeClr val="tx1"/>
                </a:solidFill>
                <a:latin typeface="+mn-lt"/>
                <a:ea typeface="+mn-ea"/>
                <a:cs typeface="+mn-cs"/>
              </a:rPr>
              <a:t>plussers deze streefwaarde haalt, stelt de commissie de dagelijkse behoefte vast op 20 microgram per dag. Het belang van een voldoende vitamine D-inname voor deze groep is groot. De hoeveelheid vitamine D die de 70-plussers uit voeding en zonlicht halen zal van persoon tot persoon en door het jaar heen sterk variëren. Zo is het mogelijk dat bij 70-plussers met een lichte huidskleur die voldoende aan de zon zijn blootgesteld suppletie met 10 microgram volstaat. In verband met de eenvoud, adviseert de commissie toch alle 70-plussers om een supplement met 20 microgram vitamine D per dag te gebruiken.</a:t>
            </a:r>
          </a:p>
          <a:p>
            <a:endParaRPr lang="nl-NL" dirty="0"/>
          </a:p>
          <a:p>
            <a:r>
              <a:rPr lang="nl-NL" sz="1200" b="1" i="0" u="none" strike="noStrike" kern="1200" baseline="0" dirty="0">
                <a:solidFill>
                  <a:schemeClr val="tx1"/>
                </a:solidFill>
                <a:latin typeface="+mn-lt"/>
                <a:ea typeface="+mn-ea"/>
                <a:cs typeface="+mn-cs"/>
              </a:rPr>
              <a:t>Vrouwen van 50 tot 70</a:t>
            </a:r>
          </a:p>
          <a:p>
            <a:r>
              <a:rPr lang="nl-NL" sz="1200" b="0" i="0" u="none" strike="noStrike" kern="1200" baseline="0" dirty="0">
                <a:solidFill>
                  <a:schemeClr val="tx1"/>
                </a:solidFill>
                <a:latin typeface="+mn-lt"/>
                <a:ea typeface="+mn-ea"/>
                <a:cs typeface="+mn-cs"/>
              </a:rPr>
              <a:t>Hoewel er onvoldoende onderzoek is naar het effect dat suppletie van vitamine D en calcium bij vrouwen van 50 tot 65 à 70 jaar heeft op het risico een bot te breken, is het aannemelijk dat extra vitamine D kan helpen het botverlies tegen te gaan bij deze groep. Daarom geeft de commissie ook hier voor de zekerheid het suppletieadvies van 10 microgram vitamine D per dag. Dit advies geldt dus voor alle vrouwen van 50-70, ongeacht huidskleur en mate van buitenkomen.</a:t>
            </a:r>
            <a:endParaRPr lang="nl-NL" dirty="0"/>
          </a:p>
          <a:p>
            <a:endParaRPr lang="nl-NL" dirty="0"/>
          </a:p>
          <a:p>
            <a:r>
              <a:rPr lang="nl-NL" dirty="0"/>
              <a:t>***</a:t>
            </a:r>
          </a:p>
          <a:p>
            <a:r>
              <a:rPr lang="nl-NL" dirty="0"/>
              <a:t>NHG Fractuurpreventie:</a:t>
            </a:r>
            <a:r>
              <a:rPr lang="nl-NL" baseline="0" dirty="0"/>
              <a:t> </a:t>
            </a:r>
          </a:p>
          <a:p>
            <a:r>
              <a:rPr lang="nl-NL" dirty="0"/>
              <a:t>https://richtlijnen.nhg.org/standaarden/fractuurpreventie#volledige-tekst</a:t>
            </a:r>
          </a:p>
          <a:p>
            <a:endParaRPr lang="nl-NL" dirty="0"/>
          </a:p>
          <a:p>
            <a:r>
              <a:rPr lang="nl-NL" dirty="0"/>
              <a:t>Het beleid is afhankelijk van het valrisico en van de hoogte van het fractuurrisico:</a:t>
            </a:r>
          </a:p>
          <a:p>
            <a:pPr marL="171450" indent="-171450">
              <a:buFont typeface="Arial" panose="020B0604020202020204" pitchFamily="34" charset="0"/>
              <a:buChar char="•"/>
            </a:pPr>
            <a:r>
              <a:rPr lang="nl-NL" dirty="0"/>
              <a:t>verhoogd valrisico: voorlichting en maatregelen ter reductie van het valrisico;</a:t>
            </a:r>
          </a:p>
          <a:p>
            <a:pPr marL="171450" indent="-171450">
              <a:buFont typeface="Arial" panose="020B0604020202020204" pitchFamily="34" charset="0"/>
              <a:buChar char="•"/>
            </a:pPr>
            <a:r>
              <a:rPr lang="nl-NL" dirty="0"/>
              <a:t>laag fractuurrisico: leefstijladviezen;</a:t>
            </a:r>
          </a:p>
          <a:p>
            <a:pPr marL="171450" indent="-171450">
              <a:buFont typeface="Arial" panose="020B0604020202020204" pitchFamily="34" charset="0"/>
              <a:buChar char="•"/>
            </a:pPr>
            <a:r>
              <a:rPr lang="nl-NL" dirty="0"/>
              <a:t>matig fractuurrisico: leefstijladviezen, voorlichting over het verhoogde risico en suppletie van vitamine D en zo nodig calcium;</a:t>
            </a:r>
          </a:p>
          <a:p>
            <a:pPr marL="171450" indent="-171450">
              <a:buFont typeface="Arial" panose="020B0604020202020204" pitchFamily="34" charset="0"/>
              <a:buChar char="•"/>
            </a:pPr>
            <a:r>
              <a:rPr lang="nl-NL" dirty="0"/>
              <a:t>hoog fractuurrisico: leefstijladviezen, voorlichting over het verhoogde risico, suppletie van vitamine D en zo nodig calcium en eventueel bisfosfonaten.</a:t>
            </a:r>
          </a:p>
          <a:p>
            <a:pPr>
              <a:buFont typeface="Arial" panose="020B0604020202020204" pitchFamily="34" charset="0"/>
              <a:buNone/>
            </a:pPr>
            <a:endParaRPr lang="nl-NL" dirty="0"/>
          </a:p>
          <a:p>
            <a:r>
              <a:rPr lang="nl-NL" b="1" dirty="0"/>
              <a:t>Voorlichting en behandeling</a:t>
            </a:r>
          </a:p>
          <a:p>
            <a:r>
              <a:rPr lang="nl-NL" dirty="0"/>
              <a:t>Bij verhoogd valrisico:</a:t>
            </a:r>
          </a:p>
          <a:p>
            <a:pPr marL="171450" indent="-171450">
              <a:buFont typeface="Arial" panose="020B0604020202020204" pitchFamily="34" charset="0"/>
              <a:buChar char="•"/>
            </a:pPr>
            <a:r>
              <a:rPr lang="nl-NL" dirty="0"/>
              <a:t>bespreek het valrisico en specificeer risicofactoren voor vallen;</a:t>
            </a:r>
          </a:p>
          <a:p>
            <a:pPr marL="171450" indent="-171450">
              <a:buFont typeface="Arial" panose="020B0604020202020204" pitchFamily="34" charset="0"/>
              <a:buChar char="•"/>
            </a:pPr>
            <a:r>
              <a:rPr lang="nl-NL" dirty="0"/>
              <a:t>maatregelen op maat zoals balans- en krachttraining, medicatie aanpassen en zo nodig vitamine D.</a:t>
            </a:r>
          </a:p>
          <a:p>
            <a:endParaRPr lang="nl-NL" dirty="0"/>
          </a:p>
          <a:p>
            <a:r>
              <a:rPr lang="nl-NL" dirty="0"/>
              <a:t>Bij alle patiënten:</a:t>
            </a:r>
          </a:p>
          <a:p>
            <a:pPr marL="171450" indent="-171450">
              <a:buFont typeface="Arial" panose="020B0604020202020204" pitchFamily="34" charset="0"/>
              <a:buChar char="•"/>
            </a:pPr>
            <a:r>
              <a:rPr lang="nl-NL" dirty="0"/>
              <a:t>stimuleer passende activiteiten en lichaamsbeweging;</a:t>
            </a:r>
          </a:p>
          <a:p>
            <a:pPr marL="171450" indent="-171450">
              <a:buFont typeface="Arial" panose="020B0604020202020204" pitchFamily="34" charset="0"/>
              <a:buChar char="•"/>
            </a:pPr>
            <a:r>
              <a:rPr lang="nl-NL" dirty="0"/>
              <a:t>adviseer &gt; 1000 tot 1200 mg calcium/dg (circa 4 glazen melk(producten) of plakken kaas van 20 g);</a:t>
            </a:r>
          </a:p>
          <a:p>
            <a:pPr marL="171450" indent="-171450">
              <a:buFont typeface="Arial" panose="020B0604020202020204" pitchFamily="34" charset="0"/>
              <a:buChar char="•"/>
            </a:pPr>
            <a:r>
              <a:rPr lang="nl-NL" dirty="0"/>
              <a:t>stimuleer regelmatig naar buiten te gaan en de huid bloot te stellen aan buitenlicht en adviseer vitamine-D-suppletie bij bepaalde bevolkingsgroepen;</a:t>
            </a:r>
          </a:p>
          <a:p>
            <a:pPr marL="171450" indent="-171450">
              <a:buFont typeface="Arial" panose="020B0604020202020204" pitchFamily="34" charset="0"/>
              <a:buChar char="•"/>
            </a:pPr>
            <a:r>
              <a:rPr lang="nl-NL" dirty="0"/>
              <a:t>raad zelfmedicatie af van vrij verkrijgbaar calcium zonder vitamine D;</a:t>
            </a:r>
          </a:p>
          <a:p>
            <a:pPr marL="171450" indent="-171450">
              <a:buFont typeface="Arial" panose="020B0604020202020204" pitchFamily="34" charset="0"/>
              <a:buChar char="•"/>
            </a:pPr>
            <a:r>
              <a:rPr lang="nl-NL" dirty="0"/>
              <a:t>adviseer stoppen met roken en ontraad overmatig alcoholgebruik.</a:t>
            </a:r>
          </a:p>
          <a:p>
            <a:pPr marL="171450" indent="-171450">
              <a:buFont typeface="Arial" panose="020B0604020202020204" pitchFamily="34" charset="0"/>
              <a:buChar char="•"/>
            </a:pPr>
            <a:r>
              <a:rPr lang="nl-NL" dirty="0"/>
              <a:t>Bij hoog fractuurrisico: bespreek suppletie van calcium en vitamine D en behandeling met bisfosfonaat.</a:t>
            </a:r>
          </a:p>
          <a:p>
            <a:endParaRPr lang="nl-NL" dirty="0"/>
          </a:p>
          <a:p>
            <a:r>
              <a:rPr lang="nl-NL" b="1" dirty="0"/>
              <a:t>Medicamenteuze behandeling</a:t>
            </a:r>
          </a:p>
          <a:p>
            <a:r>
              <a:rPr lang="nl-NL" dirty="0"/>
              <a:t>Bij hoog fractuurrisico en behandeling met bisfosfonaat:</a:t>
            </a:r>
          </a:p>
          <a:p>
            <a:pPr marL="171450" indent="-171450">
              <a:buFont typeface="Arial" panose="020B0604020202020204" pitchFamily="34" charset="0"/>
              <a:buChar char="•"/>
            </a:pPr>
            <a:r>
              <a:rPr lang="nl-NL" dirty="0"/>
              <a:t>bij geen inname van zuivelproducten: 1000 mg extra calcium/dag in tabletvorm;</a:t>
            </a:r>
          </a:p>
          <a:p>
            <a:pPr marL="171450" indent="-171450">
              <a:buFont typeface="Arial" panose="020B0604020202020204" pitchFamily="34" charset="0"/>
              <a:buChar char="•"/>
            </a:pPr>
            <a:r>
              <a:rPr lang="nl-NL" dirty="0"/>
              <a:t>bij 1 tot 3 porties zuivelproducten/dag: 500 mg extra calcium/dag in tabletvorm;</a:t>
            </a:r>
          </a:p>
          <a:p>
            <a:pPr marL="171450" indent="-171450">
              <a:buFont typeface="Arial" panose="020B0604020202020204" pitchFamily="34" charset="0"/>
              <a:buChar char="•"/>
            </a:pPr>
            <a:r>
              <a:rPr lang="nl-NL" dirty="0"/>
              <a:t>bij ≥ 4 porties zuivelproducten: geen extra calcium.</a:t>
            </a:r>
          </a:p>
          <a:p>
            <a:pPr marL="171450" indent="-171450">
              <a:buFont typeface="Arial" panose="020B0604020202020204" pitchFamily="34" charset="0"/>
              <a:buChar char="•"/>
            </a:pPr>
            <a:endParaRPr lang="nl-NL" dirty="0"/>
          </a:p>
          <a:p>
            <a:r>
              <a:rPr lang="nl-NL" dirty="0"/>
              <a:t>Bij matig en hoog fractuurrisico: adviseer 800 IE (20 microg) </a:t>
            </a:r>
            <a:r>
              <a:rPr lang="nl-NL" i="1" dirty="0"/>
              <a:t>vitamine D</a:t>
            </a:r>
            <a:r>
              <a:rPr lang="nl-NL" dirty="0"/>
              <a:t> per dag; bij indicatie voor vitamine D en calcium: geef een </a:t>
            </a:r>
            <a:r>
              <a:rPr lang="nl-NL" i="1" dirty="0"/>
              <a:t>combinatiepreparaat </a:t>
            </a:r>
            <a:r>
              <a:rPr lang="nl-NL" dirty="0"/>
              <a:t>met 500 mg calcium en 880 of 800 IE vitamine D.</a:t>
            </a:r>
          </a:p>
          <a:p>
            <a:endParaRPr lang="nl-NL" dirty="0"/>
          </a:p>
          <a:p>
            <a:r>
              <a:rPr lang="nl-NL" dirty="0"/>
              <a:t>Bij hoog fractuurrisico: geef een </a:t>
            </a:r>
            <a:r>
              <a:rPr lang="nl-NL" i="1" dirty="0"/>
              <a:t>bisfosfonaat</a:t>
            </a:r>
            <a:r>
              <a:rPr lang="nl-NL" dirty="0"/>
              <a:t> oraal: alendroninezuur (70 mg/week of 10 mg/dag) of risedroninezuur (35 mg/week of 5 mg/dag);</a:t>
            </a:r>
          </a:p>
          <a:p>
            <a:endParaRPr lang="nl-NL" dirty="0"/>
          </a:p>
          <a:p>
            <a:r>
              <a:rPr lang="nl-NL" u="sng" dirty="0"/>
              <a:t>Bij patiënten met osteoporose of met één of meerdere wervelfracturen geeft suppletie van calcium en vitamine D een vermindering van het relatief risico op niet-wervelfracturen (10%) en heupfracturen (25%). Calcium en vitamine D gecombineerd met bisfosfonaten zorgt voor een grotere reductie van het risico op wervelfracturen (40%), niet-wervelfracturen (20%) en heupfracturen (25 tot 50%). </a:t>
            </a:r>
            <a:r>
              <a:rPr lang="nl-NL" dirty="0"/>
              <a:t>De effecten van vitamine-D- en calciumsuppletie op het voorkomen van fracturen zijn beperkt (zie boven) maar worden in de aanbevolen doseringen zonder bijwerkingen verkregen.</a:t>
            </a:r>
          </a:p>
        </p:txBody>
      </p:sp>
      <p:sp>
        <p:nvSpPr>
          <p:cNvPr id="4" name="Tijdelijke aanduiding voor dianummer 3"/>
          <p:cNvSpPr>
            <a:spLocks noGrp="1"/>
          </p:cNvSpPr>
          <p:nvPr>
            <p:ph type="sldNum" sz="quarter" idx="10"/>
          </p:nvPr>
        </p:nvSpPr>
        <p:spPr/>
        <p:txBody>
          <a:bodyPr/>
          <a:lstStyle/>
          <a:p>
            <a:fld id="{9E8E5467-B457-40CB-B411-D0E581232287}" type="slidenum">
              <a:rPr lang="nl-NL" smtClean="0"/>
              <a:t>42</a:t>
            </a:fld>
            <a:endParaRPr lang="nl-NL" dirty="0"/>
          </a:p>
        </p:txBody>
      </p:sp>
    </p:spTree>
    <p:extLst>
      <p:ext uri="{BB962C8B-B14F-4D97-AF65-F5344CB8AC3E}">
        <p14:creationId xmlns:p14="http://schemas.microsoft.com/office/powerpoint/2010/main" val="3515891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900" b="0" i="0" u="none" strike="noStrike" kern="1200" baseline="0" dirty="0">
                <a:solidFill>
                  <a:schemeClr val="tx1"/>
                </a:solidFill>
                <a:latin typeface="Verdana" pitchFamily="34" charset="0"/>
                <a:ea typeface="Geneva" pitchFamily="29" charset="-128"/>
                <a:cs typeface="Geneva" pitchFamily="29" charset="-128"/>
              </a:rPr>
              <a:t>Fracturen als gevolg van vallen door gebruik van geneesmiddelen behoren tot de meest voorkomende potentieel vermijdbare geneesmiddelgerelateerde ziekenhuisopnames. Geneesmiddelen die vaak valincidenten veroorzaken, zijn onder andere benzodiazepinen, antidepressiva, antihypertensiva, opioïden en antipsychotica (</a:t>
            </a:r>
            <a:r>
              <a:rPr lang="nl-NL" sz="900" b="0" i="0" u="none" strike="noStrike" kern="1200" baseline="0" dirty="0" err="1">
                <a:solidFill>
                  <a:schemeClr val="tx1"/>
                </a:solidFill>
                <a:latin typeface="Verdana" pitchFamily="34" charset="0"/>
                <a:ea typeface="Geneva" pitchFamily="29" charset="-128"/>
                <a:cs typeface="Geneva" pitchFamily="29" charset="-128"/>
              </a:rPr>
              <a:t>Sturkenboom</a:t>
            </a:r>
            <a:r>
              <a:rPr lang="nl-NL" sz="900" b="0" i="0" u="none" strike="noStrike" kern="1200" baseline="0" dirty="0">
                <a:solidFill>
                  <a:schemeClr val="tx1"/>
                </a:solidFill>
                <a:latin typeface="Verdana" pitchFamily="34" charset="0"/>
                <a:ea typeface="Geneva" pitchFamily="29" charset="-128"/>
                <a:cs typeface="Geneva" pitchFamily="29" charset="-128"/>
              </a:rPr>
              <a:t> et al., 2017). Ook van andere geneesmiddelen is een valrisicoverhogend effect beschreven (zie tabel 1). Blijf daarom altijd alert op het gebruik van valrisicoverhogende medicatie bij ouderen.</a:t>
            </a:r>
          </a:p>
          <a:p>
            <a:endParaRPr lang="nl-NL" sz="900" b="0" i="0" u="none" strike="noStrike" kern="1200" baseline="0" dirty="0">
              <a:solidFill>
                <a:schemeClr val="tx1"/>
              </a:solidFill>
              <a:latin typeface="Verdana" pitchFamily="34" charset="0"/>
              <a:ea typeface="Geneva" pitchFamily="29" charset="-128"/>
              <a:cs typeface="Geneva" pitchFamily="29" charset="-128"/>
            </a:endParaRPr>
          </a:p>
          <a:p>
            <a:r>
              <a:rPr lang="nl-NL" sz="900" b="0" i="0" u="none" strike="noStrike" kern="1200" baseline="0" dirty="0">
                <a:solidFill>
                  <a:schemeClr val="tx1"/>
                </a:solidFill>
                <a:latin typeface="Verdana" pitchFamily="34" charset="0"/>
                <a:ea typeface="Geneva" pitchFamily="29" charset="-128"/>
                <a:cs typeface="Geneva" pitchFamily="29" charset="-128"/>
              </a:rPr>
              <a:t>Bij patiënten die gevallen zijn en preventieve valrisicoverhogende medicatie gebruiken, kunt u de noodzaak van het gebruik van de preventieve medicatie heroverwegen, vooral bij patiënten met een relatief geringe levensverwachting. Betrek hierbij de wensen van de patiënt. Ga onder andere na hoe de patiënt de voordelen van preventieve valrisicoverhogende medicatie afweegt tegen de nadelen (risico op vallen met mogelijk verslechtering van kwaliteit van leven tot gevolg). En of de patiënt zowel een niet-reanimeerverklaring heeft als preventieve valrisicoverhogende medicatie gebruikt.</a:t>
            </a:r>
          </a:p>
          <a:p>
            <a:endParaRPr lang="nl-NL" sz="900" b="0" i="0" u="none" strike="noStrike" kern="1200" baseline="0" dirty="0">
              <a:solidFill>
                <a:schemeClr val="tx1"/>
              </a:solidFill>
              <a:latin typeface="Verdana" pitchFamily="34" charset="0"/>
              <a:ea typeface="Geneva" pitchFamily="29" charset="-128"/>
            </a:endParaRPr>
          </a:p>
          <a:p>
            <a:r>
              <a:rPr lang="nl-NL" sz="900" b="0" i="0" u="none" strike="noStrike" kern="1200" baseline="0" dirty="0">
                <a:solidFill>
                  <a:schemeClr val="tx1"/>
                </a:solidFill>
                <a:latin typeface="Verdana" pitchFamily="34" charset="0"/>
                <a:ea typeface="Geneva" pitchFamily="29" charset="-128"/>
                <a:cs typeface="Geneva" pitchFamily="29" charset="-128"/>
              </a:rPr>
              <a:t>U kunt het valrisico ook verminderen door vitamine D toe te voegen aan de medicatie. Een adequate vitamine D-spiegel leidt niet alleen tot een betere botkwaliteit, maar heeft ook een gunstig effect op spierkracht en balans bij ouderen. Als de vitamine D-spiegel verlaagd is, dan leidt aanvullend gebruik van vitamine D tot een verlaging van het valrisico.</a:t>
            </a:r>
            <a:endParaRPr lang="nl-NL" dirty="0"/>
          </a:p>
        </p:txBody>
      </p:sp>
      <p:sp>
        <p:nvSpPr>
          <p:cNvPr id="4" name="Tijdelijke aanduiding voor dianummer 3"/>
          <p:cNvSpPr>
            <a:spLocks noGrp="1"/>
          </p:cNvSpPr>
          <p:nvPr>
            <p:ph type="sldNum" sz="quarter" idx="10"/>
          </p:nvPr>
        </p:nvSpPr>
        <p:spPr/>
        <p:txBody>
          <a:bodyPr/>
          <a:lstStyle/>
          <a:p>
            <a:pPr>
              <a:defRPr/>
            </a:pPr>
            <a:fld id="{8DE985DC-9A39-4FF1-BA75-85B2BFC0A45A}" type="slidenum">
              <a:rPr lang="nl-NL" smtClean="0"/>
              <a:pPr>
                <a:defRPr/>
              </a:pPr>
              <a:t>43</a:t>
            </a:fld>
            <a:endParaRPr lang="nl-NL" dirty="0"/>
          </a:p>
        </p:txBody>
      </p:sp>
    </p:spTree>
    <p:extLst>
      <p:ext uri="{BB962C8B-B14F-4D97-AF65-F5344CB8AC3E}">
        <p14:creationId xmlns:p14="http://schemas.microsoft.com/office/powerpoint/2010/main" val="1311790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900" b="0" i="0" u="none" strike="noStrike" kern="1200" baseline="0" dirty="0">
                <a:solidFill>
                  <a:schemeClr val="tx1"/>
                </a:solidFill>
                <a:latin typeface="Verdana" pitchFamily="34" charset="0"/>
                <a:ea typeface="Geneva" pitchFamily="29" charset="-128"/>
                <a:cs typeface="Geneva" pitchFamily="29" charset="-128"/>
              </a:rPr>
              <a:t>Bij veel geneesmiddelen staat duizeligheid als bijwerking genoemd in de bijsluiter. Desondanks is het bewijs dat geneesmiddelen (draai)duizeligheid geven voor de meeste geneesmiddelen beperkt. Geneesmiddelen met het meeste bewijs voor draaiduizeligheid als bijwerking zijn aminoglycosiden (met name gentamicine, ook oordruppels), azitromycine, pregabaline, mefloquine en alfablokkers. Duizeligheidsklachten kunnen onder andere gepaard gaan met (angst om te) vallen (NHG-Standaard </a:t>
            </a:r>
            <a:r>
              <a:rPr lang="nl-NL" sz="900" b="0" i="1" u="none" strike="noStrike" kern="1200" baseline="0" dirty="0">
                <a:solidFill>
                  <a:schemeClr val="tx1"/>
                </a:solidFill>
                <a:latin typeface="Verdana" pitchFamily="34" charset="0"/>
                <a:ea typeface="Geneva" pitchFamily="29" charset="-128"/>
                <a:cs typeface="Geneva" pitchFamily="29" charset="-128"/>
              </a:rPr>
              <a:t>Duizeligheid</a:t>
            </a:r>
            <a:r>
              <a:rPr lang="nl-NL" sz="900" b="0" i="0" u="none" strike="noStrike" kern="1200" baseline="0" dirty="0">
                <a:solidFill>
                  <a:schemeClr val="tx1"/>
                </a:solidFill>
                <a:latin typeface="Verdana" pitchFamily="34" charset="0"/>
                <a:ea typeface="Geneva" pitchFamily="29" charset="-128"/>
                <a:cs typeface="Geneva" pitchFamily="29" charset="-128"/>
              </a:rPr>
              <a:t>, 2017). Om valincidenten te voorkomen is het dan ook belangrijk dat u bij ouderen zoveel mogelijk geneesmiddelen vermijdt die duizeligheid als potentiële bijwerking hebben (zie ook kader 'Duizeligheid als bijwerking').</a:t>
            </a:r>
            <a:endParaRPr lang="nl-NL" dirty="0"/>
          </a:p>
        </p:txBody>
      </p:sp>
      <p:sp>
        <p:nvSpPr>
          <p:cNvPr id="4" name="Tijdelijke aanduiding voor dianummer 3"/>
          <p:cNvSpPr>
            <a:spLocks noGrp="1"/>
          </p:cNvSpPr>
          <p:nvPr>
            <p:ph type="sldNum" sz="quarter" idx="10"/>
          </p:nvPr>
        </p:nvSpPr>
        <p:spPr/>
        <p:txBody>
          <a:bodyPr/>
          <a:lstStyle/>
          <a:p>
            <a:pPr>
              <a:defRPr/>
            </a:pPr>
            <a:fld id="{8DE985DC-9A39-4FF1-BA75-85B2BFC0A45A}" type="slidenum">
              <a:rPr lang="nl-NL" smtClean="0"/>
              <a:pPr>
                <a:defRPr/>
              </a:pPr>
              <a:t>44</a:t>
            </a:fld>
            <a:endParaRPr lang="nl-NL" dirty="0"/>
          </a:p>
        </p:txBody>
      </p:sp>
    </p:spTree>
    <p:extLst>
      <p:ext uri="{BB962C8B-B14F-4D97-AF65-F5344CB8AC3E}">
        <p14:creationId xmlns:p14="http://schemas.microsoft.com/office/powerpoint/2010/main" val="449202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900" b="0" i="0" u="none" strike="noStrike" kern="1200" baseline="0" dirty="0">
                <a:solidFill>
                  <a:schemeClr val="tx1"/>
                </a:solidFill>
                <a:latin typeface="Verdana" pitchFamily="34" charset="0"/>
                <a:ea typeface="Geneva" pitchFamily="29" charset="-128"/>
                <a:cs typeface="Geneva" pitchFamily="29" charset="-128"/>
              </a:rPr>
              <a:t>Dit zijn voorbeelden van geneesmiddelen met duizeligheid als bijwerking (bij &gt; 1 procent van alle patiënten) die huisartsen regelmatig voorschrijven bij ouderen.</a:t>
            </a:r>
          </a:p>
          <a:p>
            <a:endParaRPr lang="nl-NL" sz="900" b="1" i="0" u="none" strike="noStrike" kern="1200" baseline="0" dirty="0">
              <a:solidFill>
                <a:schemeClr val="tx1"/>
              </a:solidFill>
              <a:latin typeface="Verdana" pitchFamily="34" charset="0"/>
              <a:ea typeface="Geneva" pitchFamily="29" charset="-128"/>
              <a:cs typeface="Geneva" pitchFamily="29"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l-NL" sz="900" dirty="0"/>
              <a:t>Alfablokkers: alfuzosine, </a:t>
            </a:r>
            <a:r>
              <a:rPr lang="nl-NL" sz="900" dirty="0" err="1"/>
              <a:t>doxazosine</a:t>
            </a:r>
            <a:endParaRPr lang="nl-NL" sz="900" dirty="0"/>
          </a:p>
          <a:p>
            <a:pPr marL="0" marR="0" indent="0" algn="l" defTabSz="914400" rtl="0" eaLnBrk="0" fontAlgn="base" latinLnBrk="0" hangingPunct="0">
              <a:lnSpc>
                <a:spcPct val="100000"/>
              </a:lnSpc>
              <a:spcBef>
                <a:spcPct val="30000"/>
              </a:spcBef>
              <a:spcAft>
                <a:spcPct val="0"/>
              </a:spcAft>
              <a:buClrTx/>
              <a:buSzTx/>
              <a:buFontTx/>
              <a:buNone/>
              <a:tabLst/>
              <a:defRPr/>
            </a:pPr>
            <a:r>
              <a:rPr lang="nl-NL" sz="900" dirty="0"/>
              <a:t>Anti-epileptica: carbamazepine, </a:t>
            </a:r>
            <a:r>
              <a:rPr lang="nl-NL" sz="900" dirty="0" err="1"/>
              <a:t>gabapentine</a:t>
            </a:r>
            <a:r>
              <a:rPr lang="nl-NL" sz="900" dirty="0"/>
              <a:t>, </a:t>
            </a:r>
            <a:r>
              <a:rPr lang="nl-NL" sz="900" dirty="0" err="1"/>
              <a:t>pregabaline</a:t>
            </a:r>
            <a:r>
              <a:rPr lang="nl-NL" sz="900" dirty="0"/>
              <a:t>, </a:t>
            </a:r>
            <a:r>
              <a:rPr lang="nl-NL" sz="900" dirty="0" err="1"/>
              <a:t>topiramaat</a:t>
            </a:r>
            <a:endParaRPr lang="nl-NL" sz="900" dirty="0"/>
          </a:p>
          <a:p>
            <a:r>
              <a:rPr lang="nl-NL" sz="900" b="0" i="0" u="none" strike="noStrike" kern="1200" baseline="0" dirty="0">
                <a:solidFill>
                  <a:schemeClr val="tx1"/>
                </a:solidFill>
                <a:latin typeface="Verdana" pitchFamily="34" charset="0"/>
                <a:ea typeface="Geneva" pitchFamily="29" charset="-128"/>
                <a:cs typeface="Geneva" pitchFamily="29" charset="-128"/>
              </a:rPr>
              <a:t>Opioïden: </a:t>
            </a:r>
          </a:p>
          <a:p>
            <a:pPr marL="171450" indent="-171450">
              <a:buFontTx/>
              <a:buChar char="-"/>
            </a:pPr>
            <a:r>
              <a:rPr lang="nl-NL" sz="900" b="0" i="0" u="none" strike="noStrike" kern="1200" baseline="0" dirty="0">
                <a:solidFill>
                  <a:schemeClr val="tx1"/>
                </a:solidFill>
                <a:latin typeface="Verdana" pitchFamily="34" charset="0"/>
                <a:ea typeface="Geneva" pitchFamily="29" charset="-128"/>
                <a:cs typeface="Geneva" pitchFamily="29" charset="-128"/>
              </a:rPr>
              <a:t>het vaakst: buprenorfine, </a:t>
            </a:r>
            <a:r>
              <a:rPr lang="nl-NL" sz="900" b="0" i="0" u="none" strike="noStrike" kern="1200" baseline="0" dirty="0" err="1">
                <a:solidFill>
                  <a:schemeClr val="tx1"/>
                </a:solidFill>
                <a:latin typeface="Verdana" pitchFamily="34" charset="0"/>
                <a:ea typeface="Geneva" pitchFamily="29" charset="-128"/>
                <a:cs typeface="Geneva" pitchFamily="29" charset="-128"/>
              </a:rPr>
              <a:t>hydromorfon</a:t>
            </a:r>
            <a:r>
              <a:rPr lang="nl-NL" sz="900" b="0" i="0" u="none" strike="noStrike" kern="1200" baseline="0" dirty="0">
                <a:solidFill>
                  <a:schemeClr val="tx1"/>
                </a:solidFill>
                <a:latin typeface="Verdana" pitchFamily="34" charset="0"/>
                <a:ea typeface="Geneva" pitchFamily="29" charset="-128"/>
                <a:cs typeface="Geneva" pitchFamily="29" charset="-128"/>
              </a:rPr>
              <a:t>, </a:t>
            </a:r>
            <a:r>
              <a:rPr lang="nl-NL" sz="900" b="0" i="0" u="none" strike="noStrike" kern="1200" baseline="0" dirty="0" err="1">
                <a:solidFill>
                  <a:schemeClr val="tx1"/>
                </a:solidFill>
                <a:latin typeface="Verdana" pitchFamily="34" charset="0"/>
                <a:ea typeface="Geneva" pitchFamily="29" charset="-128"/>
                <a:cs typeface="Geneva" pitchFamily="29" charset="-128"/>
              </a:rPr>
              <a:t>tramadol</a:t>
            </a:r>
            <a:endParaRPr lang="nl-NL" sz="900" b="0" i="0" u="none" strike="noStrike" kern="1200" baseline="0" dirty="0">
              <a:solidFill>
                <a:schemeClr val="tx1"/>
              </a:solidFill>
              <a:latin typeface="Verdana" pitchFamily="34" charset="0"/>
              <a:ea typeface="Geneva" pitchFamily="29" charset="-128"/>
              <a:cs typeface="Geneva" pitchFamily="29" charset="-128"/>
            </a:endParaRPr>
          </a:p>
          <a:p>
            <a:pPr marL="171450" indent="-171450">
              <a:buFontTx/>
              <a:buChar char="-"/>
            </a:pPr>
            <a:r>
              <a:rPr lang="nl-NL" sz="900" b="0" i="0" u="none" strike="noStrike" kern="1200" baseline="0" dirty="0">
                <a:solidFill>
                  <a:schemeClr val="tx1"/>
                </a:solidFill>
                <a:latin typeface="Verdana" pitchFamily="34" charset="0"/>
                <a:ea typeface="Geneva" pitchFamily="29" charset="-128"/>
                <a:cs typeface="Geneva" pitchFamily="29" charset="-128"/>
              </a:rPr>
              <a:t>ook </a:t>
            </a:r>
            <a:r>
              <a:rPr lang="nl-NL" sz="900" b="0" i="0" u="none" strike="noStrike" kern="1200" baseline="0" dirty="0" err="1">
                <a:solidFill>
                  <a:schemeClr val="tx1"/>
                </a:solidFill>
                <a:latin typeface="Verdana" pitchFamily="34" charset="0"/>
                <a:ea typeface="Geneva" pitchFamily="29" charset="-128"/>
                <a:cs typeface="Geneva" pitchFamily="29" charset="-128"/>
              </a:rPr>
              <a:t>fentanyl</a:t>
            </a:r>
            <a:r>
              <a:rPr lang="nl-NL" sz="900" b="0" i="0" u="none" strike="noStrike" kern="1200" baseline="0" dirty="0">
                <a:solidFill>
                  <a:schemeClr val="tx1"/>
                </a:solidFill>
                <a:latin typeface="Verdana" pitchFamily="34" charset="0"/>
                <a:ea typeface="Geneva" pitchFamily="29" charset="-128"/>
                <a:cs typeface="Geneva" pitchFamily="29" charset="-128"/>
              </a:rPr>
              <a:t>, morfine, </a:t>
            </a:r>
            <a:r>
              <a:rPr lang="nl-NL" sz="900" b="0" i="0" u="none" strike="noStrike" kern="1200" baseline="0" dirty="0" err="1">
                <a:solidFill>
                  <a:schemeClr val="tx1"/>
                </a:solidFill>
                <a:latin typeface="Verdana" pitchFamily="34" charset="0"/>
                <a:ea typeface="Geneva" pitchFamily="29" charset="-128"/>
                <a:cs typeface="Geneva" pitchFamily="29" charset="-128"/>
              </a:rPr>
              <a:t>oxycodon</a:t>
            </a:r>
            <a:endParaRPr lang="nl-NL" sz="900" b="0" i="0" u="none" strike="noStrike" kern="1200" baseline="0" dirty="0">
              <a:solidFill>
                <a:schemeClr val="tx1"/>
              </a:solidFill>
              <a:latin typeface="Verdana" pitchFamily="34" charset="0"/>
              <a:ea typeface="Geneva" pitchFamily="29" charset="-128"/>
              <a:cs typeface="Geneva" pitchFamily="29" charset="-128"/>
            </a:endParaRPr>
          </a:p>
          <a:p>
            <a:r>
              <a:rPr lang="nl-NL" sz="900" b="0" i="0" u="none" strike="noStrike" kern="1200" baseline="0" dirty="0">
                <a:solidFill>
                  <a:schemeClr val="tx1"/>
                </a:solidFill>
                <a:latin typeface="Verdana" pitchFamily="34" charset="0"/>
                <a:ea typeface="Geneva" pitchFamily="29" charset="-128"/>
                <a:cs typeface="Geneva" pitchFamily="29" charset="-128"/>
              </a:rPr>
              <a:t>RAS-remmers: </a:t>
            </a:r>
            <a:r>
              <a:rPr lang="nl-NL" sz="900" dirty="0"/>
              <a:t>het vaakst: </a:t>
            </a:r>
            <a:r>
              <a:rPr lang="nl-NL" sz="900" dirty="0" err="1"/>
              <a:t>candesartan</a:t>
            </a:r>
            <a:r>
              <a:rPr lang="nl-NL" sz="900" dirty="0"/>
              <a:t>, </a:t>
            </a:r>
            <a:r>
              <a:rPr lang="nl-NL" sz="900" dirty="0" err="1"/>
              <a:t>enalapril</a:t>
            </a:r>
            <a:endParaRPr lang="nl-NL" sz="900" b="0" i="0" u="none" strike="noStrike" kern="1200" baseline="0" dirty="0">
              <a:solidFill>
                <a:schemeClr val="tx1"/>
              </a:solidFill>
              <a:latin typeface="Verdana" pitchFamily="34" charset="0"/>
              <a:ea typeface="Geneva" pitchFamily="29" charset="-128"/>
              <a:cs typeface="Geneva" pitchFamily="29" charset="-128"/>
            </a:endParaRPr>
          </a:p>
          <a:p>
            <a:r>
              <a:rPr lang="nl-NL" sz="900" b="0" i="0" u="none" strike="noStrike" kern="1200" baseline="0" dirty="0">
                <a:solidFill>
                  <a:schemeClr val="tx1"/>
                </a:solidFill>
                <a:latin typeface="Verdana" pitchFamily="34" charset="0"/>
                <a:ea typeface="Geneva" pitchFamily="29" charset="-128"/>
                <a:cs typeface="Geneva" pitchFamily="29" charset="-128"/>
              </a:rPr>
              <a:t>Urologische spasmolytica: </a:t>
            </a:r>
            <a:r>
              <a:rPr lang="it-IT" sz="900" dirty="0"/>
              <a:t>fesoterodine, tolterodine</a:t>
            </a:r>
            <a:endParaRPr lang="nl-NL" sz="900" b="0" i="0" u="none" strike="noStrike" kern="1200" baseline="0" dirty="0">
              <a:solidFill>
                <a:schemeClr val="tx1"/>
              </a:solidFill>
              <a:latin typeface="Verdana" pitchFamily="34" charset="0"/>
              <a:ea typeface="Geneva" pitchFamily="29" charset="-128"/>
              <a:cs typeface="Geneva" pitchFamily="29" charset="-128"/>
            </a:endParaRPr>
          </a:p>
          <a:p>
            <a:endParaRPr lang="nl-NL" sz="900" b="0" i="0" u="none" strike="noStrike" kern="1200" baseline="0" dirty="0">
              <a:solidFill>
                <a:schemeClr val="tx1"/>
              </a:solidFill>
              <a:latin typeface="Verdana" pitchFamily="34" charset="0"/>
              <a:ea typeface="Geneva" pitchFamily="29" charset="-128"/>
              <a:cs typeface="Geneva" pitchFamily="29" charset="-128"/>
            </a:endParaRPr>
          </a:p>
          <a:p>
            <a:r>
              <a:rPr lang="nl-NL" sz="900" b="0" i="0" u="none" strike="noStrike" kern="1200" baseline="0" dirty="0">
                <a:solidFill>
                  <a:schemeClr val="tx1"/>
                </a:solidFill>
                <a:latin typeface="Verdana" pitchFamily="34" charset="0"/>
                <a:ea typeface="Geneva" pitchFamily="29" charset="-128"/>
                <a:cs typeface="Geneva" pitchFamily="29" charset="-128"/>
              </a:rPr>
              <a:t>Bron: KNMP Kennisbank en het Bijwerkingencentrum </a:t>
            </a:r>
            <a:r>
              <a:rPr lang="nl-NL" sz="900" b="0" i="0" u="none" strike="noStrike" kern="1200" baseline="0" dirty="0" err="1">
                <a:solidFill>
                  <a:schemeClr val="tx1"/>
                </a:solidFill>
                <a:latin typeface="Verdana" pitchFamily="34" charset="0"/>
                <a:ea typeface="Geneva" pitchFamily="29" charset="-128"/>
                <a:cs typeface="Geneva" pitchFamily="29" charset="-128"/>
              </a:rPr>
              <a:t>Lareb</a:t>
            </a:r>
            <a:endParaRPr lang="nl-NL" sz="900" b="0" dirty="0"/>
          </a:p>
        </p:txBody>
      </p:sp>
      <p:sp>
        <p:nvSpPr>
          <p:cNvPr id="4" name="Tijdelijke aanduiding voor dianummer 3"/>
          <p:cNvSpPr>
            <a:spLocks noGrp="1"/>
          </p:cNvSpPr>
          <p:nvPr>
            <p:ph type="sldNum" sz="quarter" idx="10"/>
          </p:nvPr>
        </p:nvSpPr>
        <p:spPr/>
        <p:txBody>
          <a:bodyPr/>
          <a:lstStyle/>
          <a:p>
            <a:pPr>
              <a:defRPr/>
            </a:pPr>
            <a:fld id="{8DE985DC-9A39-4FF1-BA75-85B2BFC0A45A}" type="slidenum">
              <a:rPr lang="nl-NL" smtClean="0"/>
              <a:pPr>
                <a:defRPr/>
              </a:pPr>
              <a:t>45</a:t>
            </a:fld>
            <a:endParaRPr lang="nl-NL" dirty="0"/>
          </a:p>
        </p:txBody>
      </p:sp>
    </p:spTree>
    <p:extLst>
      <p:ext uri="{BB962C8B-B14F-4D97-AF65-F5344CB8AC3E}">
        <p14:creationId xmlns:p14="http://schemas.microsoft.com/office/powerpoint/2010/main" val="1992032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https://www.ntvg.nl/artikelen/orthostatische-hypotensie-bij-de-oudere-patient</a:t>
            </a:r>
          </a:p>
        </p:txBody>
      </p:sp>
      <p:sp>
        <p:nvSpPr>
          <p:cNvPr id="4" name="Tijdelijke aanduiding voor dianummer 3"/>
          <p:cNvSpPr>
            <a:spLocks noGrp="1"/>
          </p:cNvSpPr>
          <p:nvPr>
            <p:ph type="sldNum" sz="quarter" idx="5"/>
          </p:nvPr>
        </p:nvSpPr>
        <p:spPr/>
        <p:txBody>
          <a:bodyPr/>
          <a:lstStyle/>
          <a:p>
            <a:fld id="{27B01E3E-4798-40D9-A769-0984E7C75745}" type="slidenum">
              <a:rPr lang="nl-NL" smtClean="0"/>
              <a:t>46</a:t>
            </a:fld>
            <a:endParaRPr lang="nl-NL"/>
          </a:p>
        </p:txBody>
      </p:sp>
    </p:spTree>
    <p:extLst>
      <p:ext uri="{BB962C8B-B14F-4D97-AF65-F5344CB8AC3E}">
        <p14:creationId xmlns:p14="http://schemas.microsoft.com/office/powerpoint/2010/main" val="996110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7B01E3E-4798-40D9-A769-0984E7C75745}" type="slidenum">
              <a:rPr lang="nl-NL" smtClean="0"/>
              <a:t>47</a:t>
            </a:fld>
            <a:endParaRPr lang="nl-NL"/>
          </a:p>
        </p:txBody>
      </p:sp>
    </p:spTree>
    <p:extLst>
      <p:ext uri="{BB962C8B-B14F-4D97-AF65-F5344CB8AC3E}">
        <p14:creationId xmlns:p14="http://schemas.microsoft.com/office/powerpoint/2010/main" val="994404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Project blauwe</a:t>
            </a:r>
            <a:r>
              <a:rPr lang="nl-NL" baseline="0" dirty="0"/>
              <a:t> sticker!!!</a:t>
            </a:r>
            <a:endParaRPr lang="nl-NL" dirty="0"/>
          </a:p>
        </p:txBody>
      </p:sp>
      <p:sp>
        <p:nvSpPr>
          <p:cNvPr id="4" name="Tijdelijke aanduiding voor dianummer 3"/>
          <p:cNvSpPr>
            <a:spLocks noGrp="1"/>
          </p:cNvSpPr>
          <p:nvPr>
            <p:ph type="sldNum" sz="quarter" idx="5"/>
          </p:nvPr>
        </p:nvSpPr>
        <p:spPr/>
        <p:txBody>
          <a:bodyPr/>
          <a:lstStyle/>
          <a:p>
            <a:fld id="{C244D9D1-A431-495A-B01E-33D1420B5028}" type="slidenum">
              <a:rPr lang="nl-NL" smtClean="0"/>
              <a:t>49</a:t>
            </a:fld>
            <a:endParaRPr lang="nl-NL"/>
          </a:p>
        </p:txBody>
      </p:sp>
    </p:spTree>
    <p:extLst>
      <p:ext uri="{BB962C8B-B14F-4D97-AF65-F5344CB8AC3E}">
        <p14:creationId xmlns:p14="http://schemas.microsoft.com/office/powerpoint/2010/main" val="3572437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7B01E3E-4798-40D9-A769-0984E7C75745}" type="slidenum">
              <a:rPr lang="nl-NL" smtClean="0"/>
              <a:t>51</a:t>
            </a:fld>
            <a:endParaRPr lang="nl-NL"/>
          </a:p>
        </p:txBody>
      </p:sp>
    </p:spTree>
    <p:extLst>
      <p:ext uri="{BB962C8B-B14F-4D97-AF65-F5344CB8AC3E}">
        <p14:creationId xmlns:p14="http://schemas.microsoft.com/office/powerpoint/2010/main" val="2757083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244D9D1-A431-495A-B01E-33D1420B5028}" type="slidenum">
              <a:rPr lang="nl-NL" smtClean="0"/>
              <a:t>52</a:t>
            </a:fld>
            <a:endParaRPr lang="nl-NL"/>
          </a:p>
        </p:txBody>
      </p:sp>
    </p:spTree>
    <p:extLst>
      <p:ext uri="{BB962C8B-B14F-4D97-AF65-F5344CB8AC3E}">
        <p14:creationId xmlns:p14="http://schemas.microsoft.com/office/powerpoint/2010/main" val="2827227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66700" indent="-266700"/>
            <a:r>
              <a:rPr lang="nl-NL" sz="1400" dirty="0"/>
              <a:t>De belangrijkste patiëntgebonden valrisicofactoren voor thuiswonenden zijn:</a:t>
            </a:r>
          </a:p>
          <a:p>
            <a:pPr lvl="1">
              <a:lnSpc>
                <a:spcPts val="2000"/>
              </a:lnSpc>
              <a:buFont typeface="Wingdings" panose="05000000000000000000" pitchFamily="2" charset="2"/>
              <a:buChar char="ü"/>
            </a:pPr>
            <a:r>
              <a:rPr lang="nl-NL" sz="1400" dirty="0"/>
              <a:t>mobiliteitsstoornissen (stoornissen in balans, looppatroon en/of spierkracht)</a:t>
            </a:r>
          </a:p>
          <a:p>
            <a:pPr lvl="1">
              <a:lnSpc>
                <a:spcPts val="2000"/>
              </a:lnSpc>
              <a:buFont typeface="Wingdings" panose="05000000000000000000" pitchFamily="2" charset="2"/>
              <a:buChar char="ü"/>
            </a:pPr>
            <a:r>
              <a:rPr lang="nl-NL" sz="1400" dirty="0"/>
              <a:t>een eerdere val</a:t>
            </a:r>
          </a:p>
          <a:p>
            <a:pPr lvl="1">
              <a:lnSpc>
                <a:spcPts val="2000"/>
              </a:lnSpc>
              <a:buFont typeface="Wingdings" panose="05000000000000000000" pitchFamily="2" charset="2"/>
              <a:buChar char="ü"/>
            </a:pPr>
            <a:r>
              <a:rPr lang="nl-NL" sz="1400" dirty="0"/>
              <a:t>gebruik van psychofarmaca en cardiovasculaire medicatie</a:t>
            </a:r>
          </a:p>
          <a:p>
            <a:pPr lvl="1">
              <a:lnSpc>
                <a:spcPts val="2000"/>
              </a:lnSpc>
              <a:buFont typeface="Wingdings" panose="05000000000000000000" pitchFamily="2" charset="2"/>
              <a:buChar char="ü"/>
            </a:pPr>
            <a:r>
              <a:rPr lang="nl-NL" sz="1400" dirty="0"/>
              <a:t>polyfarmacie (door aanwezigheid van </a:t>
            </a:r>
            <a:r>
              <a:rPr lang="nl-NL" sz="1400" dirty="0" err="1"/>
              <a:t>valrisicoverhogende</a:t>
            </a:r>
            <a:r>
              <a:rPr lang="nl-NL" sz="1400" dirty="0"/>
              <a:t> medicatie)</a:t>
            </a:r>
          </a:p>
          <a:p>
            <a:pPr lvl="1">
              <a:lnSpc>
                <a:spcPts val="2000"/>
              </a:lnSpc>
              <a:buFont typeface="Wingdings" panose="05000000000000000000" pitchFamily="2" charset="2"/>
              <a:buChar char="ü"/>
            </a:pPr>
            <a:r>
              <a:rPr lang="nl-NL" sz="1400" dirty="0"/>
              <a:t>beperkingen in de uitvoering van algemene dagelijkse levensverrichtingen</a:t>
            </a:r>
          </a:p>
          <a:p>
            <a:pPr lvl="1">
              <a:lnSpc>
                <a:spcPts val="2000"/>
              </a:lnSpc>
              <a:buFont typeface="Wingdings" panose="05000000000000000000" pitchFamily="2" charset="2"/>
              <a:buChar char="ü"/>
            </a:pPr>
            <a:r>
              <a:rPr lang="nl-NL" sz="1400" dirty="0"/>
              <a:t>gewrichtsaandoeningen</a:t>
            </a:r>
          </a:p>
          <a:p>
            <a:pPr lvl="1">
              <a:lnSpc>
                <a:spcPts val="2000"/>
              </a:lnSpc>
              <a:buFont typeface="Wingdings" panose="05000000000000000000" pitchFamily="2" charset="2"/>
              <a:buChar char="ü"/>
            </a:pPr>
            <a:r>
              <a:rPr lang="nl-NL" sz="1400" dirty="0"/>
              <a:t>visusstoornissen</a:t>
            </a:r>
          </a:p>
          <a:p>
            <a:pPr lvl="1">
              <a:lnSpc>
                <a:spcPts val="2000"/>
              </a:lnSpc>
              <a:buFont typeface="Wingdings" panose="05000000000000000000" pitchFamily="2" charset="2"/>
              <a:buChar char="ü"/>
            </a:pPr>
            <a:r>
              <a:rPr lang="nl-NL" sz="1400" dirty="0"/>
              <a:t>urine-incontinentie</a:t>
            </a:r>
          </a:p>
          <a:p>
            <a:pPr lvl="1">
              <a:lnSpc>
                <a:spcPts val="2000"/>
              </a:lnSpc>
              <a:buFont typeface="Wingdings" panose="05000000000000000000" pitchFamily="2" charset="2"/>
              <a:buChar char="ü"/>
            </a:pPr>
            <a:r>
              <a:rPr lang="nl-NL" sz="1400" dirty="0"/>
              <a:t>hoge leeftijd</a:t>
            </a:r>
          </a:p>
          <a:p>
            <a:pPr lvl="1">
              <a:lnSpc>
                <a:spcPts val="2000"/>
              </a:lnSpc>
              <a:buFont typeface="Wingdings" panose="05000000000000000000" pitchFamily="2" charset="2"/>
              <a:buChar char="ü"/>
            </a:pPr>
            <a:r>
              <a:rPr lang="nl-NL" sz="1400" dirty="0"/>
              <a:t>depressie</a:t>
            </a:r>
          </a:p>
          <a:p>
            <a:pPr lvl="1">
              <a:lnSpc>
                <a:spcPts val="2000"/>
              </a:lnSpc>
              <a:buFont typeface="Wingdings" panose="05000000000000000000" pitchFamily="2" charset="2"/>
              <a:buChar char="ü"/>
            </a:pPr>
            <a:r>
              <a:rPr lang="nl-NL" sz="1400" dirty="0"/>
              <a:t>cognitieve stoornissen</a:t>
            </a:r>
          </a:p>
          <a:p>
            <a:pPr lvl="1">
              <a:lnSpc>
                <a:spcPts val="2000"/>
              </a:lnSpc>
              <a:buFont typeface="Wingdings" panose="05000000000000000000" pitchFamily="2" charset="2"/>
              <a:buChar char="ü"/>
            </a:pPr>
            <a:r>
              <a:rPr lang="nl-NL" sz="1400" dirty="0"/>
              <a:t>valangst</a:t>
            </a:r>
            <a:endParaRPr lang="nl-NL" dirty="0"/>
          </a:p>
        </p:txBody>
      </p:sp>
      <p:sp>
        <p:nvSpPr>
          <p:cNvPr id="4" name="Tijdelijke aanduiding voor dianummer 3"/>
          <p:cNvSpPr>
            <a:spLocks noGrp="1"/>
          </p:cNvSpPr>
          <p:nvPr>
            <p:ph type="sldNum" sz="quarter" idx="5"/>
          </p:nvPr>
        </p:nvSpPr>
        <p:spPr/>
        <p:txBody>
          <a:bodyPr/>
          <a:lstStyle/>
          <a:p>
            <a:fld id="{A0778889-26E3-4C80-8454-B53E1A930552}" type="slidenum">
              <a:rPr lang="nl-NL" smtClean="0"/>
              <a:t>7</a:t>
            </a:fld>
            <a:endParaRPr lang="nl-NL"/>
          </a:p>
        </p:txBody>
      </p:sp>
    </p:spTree>
    <p:extLst>
      <p:ext uri="{BB962C8B-B14F-4D97-AF65-F5344CB8AC3E}">
        <p14:creationId xmlns:p14="http://schemas.microsoft.com/office/powerpoint/2010/main" val="1253610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66700" indent="-266700"/>
            <a:r>
              <a:rPr lang="nl-NL" dirty="0"/>
              <a:t>4. Juist Volgens de richtlijn Preventie van valincidenten bij ouderen (2017) is het waarschijnlijk dat een lage bloeddruk een onafhankelijke risicofactor is voor vallen bij oudere patiënten. Lage bloeddruk is daarbij niet duidelijk gedefinieerd (definities in onderzoeken varieerden van 100 tot 140 </a:t>
            </a:r>
            <a:r>
              <a:rPr lang="nl-NL" dirty="0" err="1"/>
              <a:t>mmHg</a:t>
            </a:r>
            <a:r>
              <a:rPr lang="nl-NL" dirty="0"/>
              <a:t> voor de systolische bloeddruk en van 60 tot 80 </a:t>
            </a:r>
            <a:r>
              <a:rPr lang="nl-NL" dirty="0" err="1"/>
              <a:t>mmHg</a:t>
            </a:r>
            <a:r>
              <a:rPr lang="nl-NL" dirty="0"/>
              <a:t> voor de diastolische bloeddruk). Postprandiale hypotensie en orthostatische hypotensie zijn mogelijk een risicofactor. 5. </a:t>
            </a:r>
            <a:r>
              <a:rPr lang="nl-NL" dirty="0" err="1"/>
              <a:t>Antiaritmica</a:t>
            </a:r>
            <a:r>
              <a:rPr lang="nl-NL" dirty="0"/>
              <a:t> zijn potentieel val</a:t>
            </a:r>
          </a:p>
        </p:txBody>
      </p:sp>
      <p:sp>
        <p:nvSpPr>
          <p:cNvPr id="4" name="Tijdelijke aanduiding voor dianummer 3"/>
          <p:cNvSpPr>
            <a:spLocks noGrp="1"/>
          </p:cNvSpPr>
          <p:nvPr>
            <p:ph type="sldNum" sz="quarter" idx="5"/>
          </p:nvPr>
        </p:nvSpPr>
        <p:spPr/>
        <p:txBody>
          <a:bodyPr/>
          <a:lstStyle/>
          <a:p>
            <a:fld id="{A0778889-26E3-4C80-8454-B53E1A930552}" type="slidenum">
              <a:rPr lang="nl-NL" smtClean="0"/>
              <a:t>8</a:t>
            </a:fld>
            <a:endParaRPr lang="nl-NL"/>
          </a:p>
        </p:txBody>
      </p:sp>
    </p:spTree>
    <p:extLst>
      <p:ext uri="{BB962C8B-B14F-4D97-AF65-F5344CB8AC3E}">
        <p14:creationId xmlns:p14="http://schemas.microsoft.com/office/powerpoint/2010/main" val="3485741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66700" indent="-266700"/>
            <a:r>
              <a:rPr lang="nl-NL" dirty="0"/>
              <a:t>JUIST Cardiovasculaire medicatie - zoals diuretica, overige antihypertensiva, </a:t>
            </a:r>
            <a:r>
              <a:rPr lang="nl-NL" dirty="0" err="1"/>
              <a:t>vasodilatoren</a:t>
            </a:r>
            <a:r>
              <a:rPr lang="nl-NL" dirty="0"/>
              <a:t> en </a:t>
            </a:r>
            <a:r>
              <a:rPr lang="nl-NL" dirty="0" err="1"/>
              <a:t>antiaritmica</a:t>
            </a:r>
            <a:r>
              <a:rPr lang="nl-NL" dirty="0"/>
              <a:t> - kan leiden tot een val door beïnvloeding van de bloeddruk- of de ritmeregulatie. In de diverse onderzoeken is echter de bewijsvoering voor de relatie tussen cardiovasculaire medicatie en vallen wisselend. Binnen de cardiovasculaire medicatie is het bewijs het sterkste voor diuretica, gevolgd door </a:t>
            </a:r>
            <a:r>
              <a:rPr lang="nl-NL" dirty="0" err="1"/>
              <a:t>antiaritmica</a:t>
            </a:r>
            <a:r>
              <a:rPr lang="nl-NL" dirty="0"/>
              <a:t> (zie ook tabel 1 in bijlage 2C).</a:t>
            </a:r>
          </a:p>
        </p:txBody>
      </p:sp>
      <p:sp>
        <p:nvSpPr>
          <p:cNvPr id="4" name="Tijdelijke aanduiding voor dianummer 3"/>
          <p:cNvSpPr>
            <a:spLocks noGrp="1"/>
          </p:cNvSpPr>
          <p:nvPr>
            <p:ph type="sldNum" sz="quarter" idx="5"/>
          </p:nvPr>
        </p:nvSpPr>
        <p:spPr/>
        <p:txBody>
          <a:bodyPr/>
          <a:lstStyle/>
          <a:p>
            <a:fld id="{A0778889-26E3-4C80-8454-B53E1A930552}" type="slidenum">
              <a:rPr lang="nl-NL" smtClean="0"/>
              <a:t>9</a:t>
            </a:fld>
            <a:endParaRPr lang="nl-NL"/>
          </a:p>
        </p:txBody>
      </p:sp>
    </p:spTree>
    <p:extLst>
      <p:ext uri="{BB962C8B-B14F-4D97-AF65-F5344CB8AC3E}">
        <p14:creationId xmlns:p14="http://schemas.microsoft.com/office/powerpoint/2010/main" val="3448557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66700" indent="-266700"/>
            <a:r>
              <a:rPr lang="nl-NL" dirty="0"/>
              <a:t>Onjuist Polyfarmacie is een onafhankelijke valrisicofactor. Het is echter aannemelijk dat niet het aantal geneesmiddelen als zodanig, maar de aanwezigheid van </a:t>
            </a:r>
            <a:r>
              <a:rPr lang="nl-NL" dirty="0" err="1"/>
              <a:t>valrisicoverhogende</a:t>
            </a:r>
            <a:r>
              <a:rPr lang="nl-NL" dirty="0"/>
              <a:t> medicatie hierbij een rol speelt. Bij een medicatiebeoordeling bij polyfarmacie adviseert de richtlijn Preventie van valincidenten bij ouderen (2017) daarom niet de focus te leggen op het geneesmiddelaantal, maar op het gebruik van een of meerdere </a:t>
            </a:r>
            <a:r>
              <a:rPr lang="nl-NL" dirty="0" err="1"/>
              <a:t>valrisicoverhogende</a:t>
            </a:r>
            <a:r>
              <a:rPr lang="nl-NL" dirty="0"/>
              <a:t> geneesmiddelen. Uiteraard is wel de kans dat een patiënt een </a:t>
            </a:r>
            <a:r>
              <a:rPr lang="nl-NL" dirty="0" err="1"/>
              <a:t>valrisicoverhogend</a:t>
            </a:r>
            <a:r>
              <a:rPr lang="nl-NL" dirty="0"/>
              <a:t> geneesmiddel gebruikt hoger naarmate hij meer geneesmiddelen gebruikt.</a:t>
            </a:r>
          </a:p>
        </p:txBody>
      </p:sp>
      <p:sp>
        <p:nvSpPr>
          <p:cNvPr id="4" name="Tijdelijke aanduiding voor dianummer 3"/>
          <p:cNvSpPr>
            <a:spLocks noGrp="1"/>
          </p:cNvSpPr>
          <p:nvPr>
            <p:ph type="sldNum" sz="quarter" idx="5"/>
          </p:nvPr>
        </p:nvSpPr>
        <p:spPr/>
        <p:txBody>
          <a:bodyPr/>
          <a:lstStyle/>
          <a:p>
            <a:fld id="{A0778889-26E3-4C80-8454-B53E1A930552}" type="slidenum">
              <a:rPr lang="nl-NL" smtClean="0"/>
              <a:t>10</a:t>
            </a:fld>
            <a:endParaRPr lang="nl-NL"/>
          </a:p>
        </p:txBody>
      </p:sp>
    </p:spTree>
    <p:extLst>
      <p:ext uri="{BB962C8B-B14F-4D97-AF65-F5344CB8AC3E}">
        <p14:creationId xmlns:p14="http://schemas.microsoft.com/office/powerpoint/2010/main" val="1881907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66700" indent="-266700"/>
            <a:r>
              <a:rPr lang="nl-NL" dirty="0"/>
              <a:t>Juist Een adequate vitamine D-spiegel leidt niet alleen tot een betere botkwaliteit, maar heeft ook een gunstig effect op spierkracht en balans bij ouderen. Bij patiënten met een verlaagde vitamine D-spiegel leidt aanvullend gebruik van vitamine D (streefwaarde &gt; 60 </a:t>
            </a:r>
            <a:r>
              <a:rPr lang="nl-NL" dirty="0" err="1"/>
              <a:t>nmol</a:t>
            </a:r>
            <a:r>
              <a:rPr lang="nl-NL" dirty="0"/>
              <a:t>/l in het bloed) tot een verlaging van het valrisico. De voorkeur gaat uit naar 800 IE per dag, tenzij er sprake is van een ernstige vitamine D-deficiëntie (Gezondheidsraad, 2012; richtlijn Preventie van valincidenten bij ouderen, 2017)</a:t>
            </a:r>
          </a:p>
        </p:txBody>
      </p:sp>
      <p:sp>
        <p:nvSpPr>
          <p:cNvPr id="4" name="Tijdelijke aanduiding voor dianummer 3"/>
          <p:cNvSpPr>
            <a:spLocks noGrp="1"/>
          </p:cNvSpPr>
          <p:nvPr>
            <p:ph type="sldNum" sz="quarter" idx="5"/>
          </p:nvPr>
        </p:nvSpPr>
        <p:spPr/>
        <p:txBody>
          <a:bodyPr/>
          <a:lstStyle/>
          <a:p>
            <a:fld id="{A0778889-26E3-4C80-8454-B53E1A930552}" type="slidenum">
              <a:rPr lang="nl-NL" smtClean="0"/>
              <a:t>11</a:t>
            </a:fld>
            <a:endParaRPr lang="nl-NL"/>
          </a:p>
        </p:txBody>
      </p:sp>
    </p:spTree>
    <p:extLst>
      <p:ext uri="{BB962C8B-B14F-4D97-AF65-F5344CB8AC3E}">
        <p14:creationId xmlns:p14="http://schemas.microsoft.com/office/powerpoint/2010/main" val="1036307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66700" indent="-266700"/>
            <a:r>
              <a:rPr lang="nl-NL" dirty="0"/>
              <a:t>Onjuist Alleen bij patiënten met een laag risico op vallen kunt u slechts één interventie overwegen. Er is sprake van een laag risico als een patiënt één keer gevallen is, geen bijkomende risicofactoren voor vallen heeft en zich niet met een acute val presenteert. Meestal is de interventie bij patiënten met een laag risico gericht op bewegen.</a:t>
            </a:r>
          </a:p>
        </p:txBody>
      </p:sp>
      <p:sp>
        <p:nvSpPr>
          <p:cNvPr id="4" name="Tijdelijke aanduiding voor dianummer 3"/>
          <p:cNvSpPr>
            <a:spLocks noGrp="1"/>
          </p:cNvSpPr>
          <p:nvPr>
            <p:ph type="sldNum" sz="quarter" idx="5"/>
          </p:nvPr>
        </p:nvSpPr>
        <p:spPr/>
        <p:txBody>
          <a:bodyPr/>
          <a:lstStyle/>
          <a:p>
            <a:fld id="{A0778889-26E3-4C80-8454-B53E1A930552}" type="slidenum">
              <a:rPr lang="nl-NL" smtClean="0"/>
              <a:t>12</a:t>
            </a:fld>
            <a:endParaRPr lang="nl-NL"/>
          </a:p>
        </p:txBody>
      </p:sp>
    </p:spTree>
    <p:extLst>
      <p:ext uri="{BB962C8B-B14F-4D97-AF65-F5344CB8AC3E}">
        <p14:creationId xmlns:p14="http://schemas.microsoft.com/office/powerpoint/2010/main" val="39835595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nl-NL"/>
              <a:t>Klik om stijl te bewerken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DDA51639-B2D6-4652-B8C3-1B4C224A7BAF}"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422519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4088877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69886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btitel_Tekst/Object">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
        <p:nvSpPr>
          <p:cNvPr id="2" name="Titel 1"/>
          <p:cNvSpPr>
            <a:spLocks noGrp="1"/>
          </p:cNvSpPr>
          <p:nvPr>
            <p:ph type="title" hasCustomPrompt="1"/>
          </p:nvPr>
        </p:nvSpPr>
        <p:spPr>
          <a:xfrm>
            <a:off x="192000" y="3"/>
            <a:ext cx="11582400" cy="584775"/>
          </a:xfrm>
        </p:spPr>
        <p:txBody>
          <a:bodyPr/>
          <a:lstStyle>
            <a:lvl1pPr>
              <a:defRPr baseline="0">
                <a:solidFill>
                  <a:srgbClr val="00436F"/>
                </a:solidFill>
              </a:defRPr>
            </a:lvl1pPr>
          </a:lstStyle>
          <a:p>
            <a:r>
              <a:rPr lang="nl-NL" dirty="0"/>
              <a:t>Titel bewerken</a:t>
            </a:r>
          </a:p>
        </p:txBody>
      </p:sp>
      <p:sp>
        <p:nvSpPr>
          <p:cNvPr id="5" name="Subtitel 2"/>
          <p:cNvSpPr>
            <a:spLocks noGrp="1"/>
          </p:cNvSpPr>
          <p:nvPr>
            <p:ph type="subTitle" idx="13"/>
          </p:nvPr>
        </p:nvSpPr>
        <p:spPr>
          <a:xfrm>
            <a:off x="612000" y="1799999"/>
            <a:ext cx="11149904" cy="435201"/>
          </a:xfrm>
        </p:spPr>
        <p:txBody>
          <a:bodyPr/>
          <a:lstStyle>
            <a:lvl1pPr marL="0" indent="0" algn="l">
              <a:buNone/>
              <a:defRPr>
                <a:solidFill>
                  <a:srgbClr val="EB690B"/>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 om de ondertitelstijl van het model te bewerken</a:t>
            </a:r>
            <a:endParaRPr lang="nl-NL" dirty="0"/>
          </a:p>
        </p:txBody>
      </p:sp>
      <p:sp>
        <p:nvSpPr>
          <p:cNvPr id="3" name="Tijdelijke aanduiding voor inhoud 2"/>
          <p:cNvSpPr>
            <a:spLocks noGrp="1"/>
          </p:cNvSpPr>
          <p:nvPr>
            <p:ph idx="1"/>
          </p:nvPr>
        </p:nvSpPr>
        <p:spPr>
          <a:xfrm>
            <a:off x="612000" y="2432049"/>
            <a:ext cx="11160000" cy="3687949"/>
          </a:xfrm>
        </p:spPr>
        <p:txBody>
          <a:bodyPr wrap="square"/>
          <a:lstStyle>
            <a:lvl5pPr>
              <a:defRPr sz="1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581536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kst/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92000" y="3"/>
            <a:ext cx="11582400" cy="584775"/>
          </a:xfrm>
        </p:spPr>
        <p:txBody>
          <a:bodyPr/>
          <a:lstStyle>
            <a:lvl1pPr>
              <a:defRPr baseline="0">
                <a:solidFill>
                  <a:srgbClr val="00436F"/>
                </a:solidFill>
              </a:defRPr>
            </a:lvl1pPr>
          </a:lstStyle>
          <a:p>
            <a:r>
              <a:rPr lang="nl-NL" dirty="0"/>
              <a:t>Titel bewerken</a:t>
            </a:r>
          </a:p>
        </p:txBody>
      </p:sp>
      <p:sp>
        <p:nvSpPr>
          <p:cNvPr id="3" name="Tijdelijke aanduiding voor inhoud 2"/>
          <p:cNvSpPr>
            <a:spLocks noGrp="1"/>
          </p:cNvSpPr>
          <p:nvPr>
            <p:ph idx="1"/>
          </p:nvPr>
        </p:nvSpPr>
        <p:spPr>
          <a:xfrm>
            <a:off x="612000" y="1799999"/>
            <a:ext cx="11160000" cy="4320000"/>
          </a:xfrm>
        </p:spPr>
        <p:txBody>
          <a:bodyPr wrap="square"/>
          <a:lstStyle>
            <a:lvl5pPr>
              <a:defRPr sz="14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dianummer 5"/>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Tree>
    <p:extLst>
      <p:ext uri="{BB962C8B-B14F-4D97-AF65-F5344CB8AC3E}">
        <p14:creationId xmlns:p14="http://schemas.microsoft.com/office/powerpoint/2010/main" val="3900703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ee_Teksten/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92000" y="827"/>
            <a:ext cx="11474824" cy="584775"/>
          </a:xfrm>
        </p:spPr>
        <p:txBody>
          <a:bodyPr/>
          <a:lstStyle>
            <a:lvl1pPr>
              <a:defRPr baseline="0"/>
            </a:lvl1pPr>
          </a:lstStyle>
          <a:p>
            <a:r>
              <a:rPr lang="nl-NL" dirty="0"/>
              <a:t>Titel bewerken</a:t>
            </a:r>
          </a:p>
        </p:txBody>
      </p:sp>
      <p:sp>
        <p:nvSpPr>
          <p:cNvPr id="3" name="Tijdelijke aanduiding voor inhoud 2"/>
          <p:cNvSpPr>
            <a:spLocks noGrp="1"/>
          </p:cNvSpPr>
          <p:nvPr>
            <p:ph sz="half" idx="1"/>
          </p:nvPr>
        </p:nvSpPr>
        <p:spPr>
          <a:xfrm>
            <a:off x="612000" y="1800000"/>
            <a:ext cx="5400000" cy="4320000"/>
          </a:xfrm>
        </p:spPr>
        <p:txBody>
          <a:bodyPr/>
          <a:lstStyle>
            <a:lvl1pPr>
              <a:buClr>
                <a:srgbClr val="EB690B"/>
              </a:buClr>
              <a:defRPr sz="2500">
                <a:solidFill>
                  <a:schemeClr val="tx1"/>
                </a:solidFill>
              </a:defRPr>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266824" y="1800000"/>
            <a:ext cx="5400000" cy="4320000"/>
          </a:xfrm>
        </p:spPr>
        <p:txBody>
          <a:bodyPr/>
          <a:lstStyle>
            <a:lvl1pPr>
              <a:defRPr sz="2500">
                <a:solidFill>
                  <a:schemeClr val="tx1"/>
                </a:solidFill>
              </a:defRPr>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dianummer 6"/>
          <p:cNvSpPr>
            <a:spLocks noGrp="1"/>
          </p:cNvSpPr>
          <p:nvPr>
            <p:ph type="sldNum" sz="quarter" idx="12"/>
          </p:nvPr>
        </p:nvSpPr>
        <p:spPr>
          <a:xfrm>
            <a:off x="609600" y="6356355"/>
            <a:ext cx="2844800" cy="365125"/>
          </a:xfrm>
          <a:prstGeom prst="rect">
            <a:avLst/>
          </a:prstGeom>
        </p:spPr>
        <p:txBody>
          <a:bodyPr/>
          <a:lstStyle/>
          <a:p>
            <a:fld id="{AC69ED11-C69E-964B-944D-41F160558BEF}" type="slidenum">
              <a:rPr lang="nl-NL" smtClean="0"/>
              <a:t>‹nr.›</a:t>
            </a:fld>
            <a:endParaRPr lang="nl-NL" dirty="0"/>
          </a:p>
        </p:txBody>
      </p:sp>
    </p:spTree>
    <p:extLst>
      <p:ext uri="{BB962C8B-B14F-4D97-AF65-F5344CB8AC3E}">
        <p14:creationId xmlns:p14="http://schemas.microsoft.com/office/powerpoint/2010/main" val="2402261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37287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nl-NL"/>
              <a:t>Klik om stijl te bewerken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8593667" y="6272784"/>
            <a:ext cx="2644309" cy="365125"/>
          </a:xfrm>
        </p:spPr>
        <p:txBody>
          <a:bodyPr/>
          <a:lstStyle/>
          <a:p>
            <a:fld id="{C44961B7-6B89-48AB-966F-622E2788EECC}" type="datetimeFigureOut">
              <a:rPr lang="en-US" smtClean="0"/>
              <a:t>10/2/2023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t>‹nr.›</a:t>
            </a:fld>
            <a:endParaRPr lang="en-US" dirty="0"/>
          </a:p>
        </p:txBody>
      </p:sp>
    </p:spTree>
    <p:extLst>
      <p:ext uri="{BB962C8B-B14F-4D97-AF65-F5344CB8AC3E}">
        <p14:creationId xmlns:p14="http://schemas.microsoft.com/office/powerpoint/2010/main" val="1851748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233473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CBC48EC7-AF6A-48D3-8284-14BACBEBDD84}" type="datetimeFigureOut">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1369316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1512540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‹nr.›</a:t>
            </a:fld>
            <a:endParaRPr lang="en-US" dirty="0"/>
          </a:p>
        </p:txBody>
      </p:sp>
    </p:spTree>
    <p:extLst>
      <p:ext uri="{BB962C8B-B14F-4D97-AF65-F5344CB8AC3E}">
        <p14:creationId xmlns:p14="http://schemas.microsoft.com/office/powerpoint/2010/main" val="2261683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l-NL"/>
              <a:t>Klik om stijl te bewerken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CF131DD-A141-4471-BCF9-C6073EDD7E20}"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48185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l-NL"/>
              <a:t>Klik om stijl te bewerken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AB334A90-EB03-42F3-8859-2C2B2724C058}" type="datetimeFigureOut">
              <a:rPr lang="en-US" smtClean="0"/>
              <a:t>10/2/2023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00630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CBC48EC7-AF6A-48D3-8284-14BACBEBDD84}" type="datetimeFigureOut">
              <a:rPr lang="en-US" smtClean="0"/>
              <a:t>10/2/2023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6">
                <a:duotone>
                  <a:schemeClr val="accent1">
                    <a:shade val="45000"/>
                    <a:satMod val="135000"/>
                  </a:schemeClr>
                  <a:prstClr val="white"/>
                </a:duotone>
                <a:extLst>
                  <a:ext uri="{BEBA8EAE-BF5A-486C-A8C5-ECC9F3942E4B}">
                    <a14:imgProps xmlns:a14="http://schemas.microsoft.com/office/drawing/2010/main">
                      <a14:imgLayer r:embed="rId1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93031244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Lst>
  <p:hf sldNum="0" hdr="0" ftr="0" dt="0"/>
  <p:txStyles>
    <p:titleStyle>
      <a:lvl1pPr algn="l" defTabSz="914400" rtl="0" eaLnBrk="1" latinLnBrk="0" hangingPunct="1">
        <a:lnSpc>
          <a:spcPct val="90000"/>
        </a:lnSpc>
        <a:spcBef>
          <a:spcPct val="0"/>
        </a:spcBef>
        <a:buNone/>
        <a:defRPr sz="5400" kern="1200" cap="all" baseline="0">
          <a:blipFill>
            <a:blip r:embed="rId18">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2.jpg"/><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18.jpeg"/><Relationship Id="rId5" Type="http://schemas.openxmlformats.org/officeDocument/2006/relationships/image" Target="../media/image14.jpeg"/><Relationship Id="rId10" Type="http://schemas.openxmlformats.org/officeDocument/2006/relationships/image" Target="../media/image22.jpeg"/><Relationship Id="rId4" Type="http://schemas.openxmlformats.org/officeDocument/2006/relationships/image" Target="../media/image20.jpeg"/><Relationship Id="rId9"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microsoft.com/office/2007/relationships/hdphoto" Target="../media/hdphoto2.wdp"/><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14.jpeg"/><Relationship Id="rId2" Type="http://schemas.openxmlformats.org/officeDocument/2006/relationships/image" Target="../media/image4.png"/><Relationship Id="rId16"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21.jpeg"/><Relationship Id="rId5" Type="http://schemas.microsoft.com/office/2007/relationships/hdphoto" Target="../media/hdphoto1.wdp"/><Relationship Id="rId15" Type="http://schemas.openxmlformats.org/officeDocument/2006/relationships/image" Target="../media/image19.jpeg"/><Relationship Id="rId10" Type="http://schemas.openxmlformats.org/officeDocument/2006/relationships/image" Target="../media/image15.jpeg"/><Relationship Id="rId4" Type="http://schemas.openxmlformats.org/officeDocument/2006/relationships/image" Target="../media/image3.png"/><Relationship Id="rId9" Type="http://schemas.openxmlformats.org/officeDocument/2006/relationships/image" Target="../media/image13.jpeg"/><Relationship Id="rId1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3.jpeg"/><Relationship Id="rId5" Type="http://schemas.openxmlformats.org/officeDocument/2006/relationships/image" Target="../media/image3.png"/><Relationship Id="rId10" Type="http://schemas.openxmlformats.org/officeDocument/2006/relationships/image" Target="../media/image19.jpeg"/><Relationship Id="rId4" Type="http://schemas.microsoft.com/office/2007/relationships/hdphoto" Target="../media/hdphoto2.wdp"/><Relationship Id="rId9"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30.jp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30.jp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30.jp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30.jp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17.jpeg"/><Relationship Id="rId3" Type="http://schemas.microsoft.com/office/2007/relationships/hdphoto" Target="../media/hdphoto2.wdp"/><Relationship Id="rId7" Type="http://schemas.openxmlformats.org/officeDocument/2006/relationships/image" Target="../media/image13.jpeg"/><Relationship Id="rId12" Type="http://schemas.openxmlformats.org/officeDocument/2006/relationships/image" Target="../media/image21.jpeg"/><Relationship Id="rId17" Type="http://schemas.openxmlformats.org/officeDocument/2006/relationships/image" Target="../media/image23.jpeg"/><Relationship Id="rId2" Type="http://schemas.openxmlformats.org/officeDocument/2006/relationships/image" Target="../media/image4.png"/><Relationship Id="rId16"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jpeg"/><Relationship Id="rId5" Type="http://schemas.microsoft.com/office/2007/relationships/hdphoto" Target="../media/hdphoto1.wdp"/><Relationship Id="rId15" Type="http://schemas.openxmlformats.org/officeDocument/2006/relationships/image" Target="../media/image18.jpeg"/><Relationship Id="rId10" Type="http://schemas.openxmlformats.org/officeDocument/2006/relationships/image" Target="../media/image15.jpeg"/><Relationship Id="rId4" Type="http://schemas.openxmlformats.org/officeDocument/2006/relationships/image" Target="../media/image3.png"/><Relationship Id="rId9" Type="http://schemas.openxmlformats.org/officeDocument/2006/relationships/image" Target="../media/image14.jpeg"/><Relationship Id="rId14" Type="http://schemas.openxmlformats.org/officeDocument/2006/relationships/image" Target="../media/image22.jpeg"/></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hyperlink" Target="https://create.kahoot.it/details/9f4dc798-6dfd-464a-9c9f-76eeffe446f7" TargetMode="External"/><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richtlijnendatabase.nl/richtlijn/preventie_van_valincidenten_bij_ouderen/effect_medicijnen_op_valrisico_ouderen.html%23overwegingen" TargetMode="External"/><Relationship Id="rId5" Type="http://schemas.openxmlformats.org/officeDocument/2006/relationships/hyperlink" Target="https://www.ge-bu.nl/artikel/ouderen-en-geneesmiddelen-duizeligheid-en-vallen" TargetMode="Externa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4.jpg"/></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7" Type="http://schemas.microsoft.com/office/2007/relationships/hdphoto" Target="../media/hdphoto1.wdp"/><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48F8919-2E87-487A-9EBF-7EB6D1CFA9B5}"/>
              </a:ext>
            </a:extLst>
          </p:cNvPr>
          <p:cNvSpPr>
            <a:spLocks noGrp="1"/>
          </p:cNvSpPr>
          <p:nvPr>
            <p:ph type="ctrTitle"/>
          </p:nvPr>
        </p:nvSpPr>
        <p:spPr>
          <a:xfrm>
            <a:off x="6556100" y="1360493"/>
            <a:ext cx="4972511" cy="3106732"/>
          </a:xfrm>
        </p:spPr>
        <p:txBody>
          <a:bodyPr anchor="b">
            <a:normAutofit/>
          </a:bodyPr>
          <a:lstStyle/>
          <a:p>
            <a:r>
              <a:rPr lang="nl-NL" sz="7200" dirty="0">
                <a:solidFill>
                  <a:schemeClr val="tx1"/>
                </a:solidFill>
              </a:rPr>
              <a:t>welkom</a:t>
            </a:r>
          </a:p>
        </p:txBody>
      </p:sp>
      <p:sp>
        <p:nvSpPr>
          <p:cNvPr id="3" name="Ondertitel 2">
            <a:extLst>
              <a:ext uri="{FF2B5EF4-FFF2-40B4-BE49-F238E27FC236}">
                <a16:creationId xmlns:a16="http://schemas.microsoft.com/office/drawing/2014/main" id="{ADC3E2BD-35C3-4707-ADC7-73CF2358D346}"/>
              </a:ext>
            </a:extLst>
          </p:cNvPr>
          <p:cNvSpPr>
            <a:spLocks noGrp="1"/>
          </p:cNvSpPr>
          <p:nvPr>
            <p:ph type="subTitle" idx="1"/>
          </p:nvPr>
        </p:nvSpPr>
        <p:spPr>
          <a:xfrm>
            <a:off x="6556100" y="4687316"/>
            <a:ext cx="4972512" cy="1517088"/>
          </a:xfrm>
        </p:spPr>
        <p:txBody>
          <a:bodyPr>
            <a:normAutofit/>
          </a:bodyPr>
          <a:lstStyle/>
          <a:p>
            <a:pPr>
              <a:spcAft>
                <a:spcPts val="600"/>
              </a:spcAft>
            </a:pPr>
            <a:r>
              <a:rPr lang="nl-NL" b="1" dirty="0">
                <a:solidFill>
                  <a:srgbClr val="FFFFFF"/>
                </a:solidFill>
                <a:latin typeface="NeuzeitGro" panose="00000500000000000000" pitchFamily="50" charset="0"/>
              </a:rPr>
              <a:t>FTO 2023 </a:t>
            </a:r>
            <a:br>
              <a:rPr lang="nl-NL" b="1" dirty="0">
                <a:solidFill>
                  <a:srgbClr val="FFFFFF"/>
                </a:solidFill>
              </a:rPr>
            </a:br>
            <a:endParaRPr lang="nl-NL" b="1" dirty="0">
              <a:solidFill>
                <a:srgbClr val="FFFFFF"/>
              </a:solidFill>
            </a:endParaRPr>
          </a:p>
        </p:txBody>
      </p:sp>
      <p:sp>
        <p:nvSpPr>
          <p:cNvPr id="83" name="Freeform: Shape 82">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8" name="Afbeelding 57">
            <a:extLst>
              <a:ext uri="{FF2B5EF4-FFF2-40B4-BE49-F238E27FC236}">
                <a16:creationId xmlns:a16="http://schemas.microsoft.com/office/drawing/2014/main" id="{505792B9-AD77-492E-BD45-B46D0A0B3AE9}"/>
              </a:ext>
            </a:extLst>
          </p:cNvPr>
          <p:cNvPicPr>
            <a:picLocks noChangeAspect="1"/>
          </p:cNvPicPr>
          <p:nvPr/>
        </p:nvPicPr>
        <p:blipFill>
          <a:blip r:embed="rId3"/>
          <a:stretch>
            <a:fillRect/>
          </a:stretch>
        </p:blipFill>
        <p:spPr>
          <a:xfrm>
            <a:off x="663388" y="2413571"/>
            <a:ext cx="3972222" cy="2030858"/>
          </a:xfrm>
          <a:prstGeom prst="rect">
            <a:avLst/>
          </a:prstGeom>
        </p:spPr>
      </p:pic>
    </p:spTree>
    <p:extLst>
      <p:ext uri="{BB962C8B-B14F-4D97-AF65-F5344CB8AC3E}">
        <p14:creationId xmlns:p14="http://schemas.microsoft.com/office/powerpoint/2010/main" val="249118305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3A46D-8E93-6F57-01CE-8111E9721166}"/>
              </a:ext>
            </a:extLst>
          </p:cNvPr>
          <p:cNvSpPr>
            <a:spLocks noGrp="1"/>
          </p:cNvSpPr>
          <p:nvPr>
            <p:ph type="title"/>
          </p:nvPr>
        </p:nvSpPr>
        <p:spPr/>
        <p:txBody>
          <a:bodyPr>
            <a:normAutofit/>
          </a:bodyPr>
          <a:lstStyle/>
          <a:p>
            <a:r>
              <a:rPr lang="nl-NL" sz="3200" dirty="0"/>
              <a:t>Vraag 6: 	</a:t>
            </a:r>
            <a:r>
              <a:rPr lang="nl-NL" sz="2800" dirty="0"/>
              <a:t>Het aantal gebruikte geneesmiddelen als zodanig bepaalt</a:t>
            </a:r>
            <a:br>
              <a:rPr lang="nl-NL" sz="2800" dirty="0"/>
            </a:br>
            <a:r>
              <a:rPr lang="nl-NL" sz="2800" dirty="0"/>
              <a:t>		de kans op een valincident.</a:t>
            </a:r>
          </a:p>
        </p:txBody>
      </p:sp>
      <p:sp>
        <p:nvSpPr>
          <p:cNvPr id="3" name="Tijdelijke aanduiding voor inhoud 2">
            <a:extLst>
              <a:ext uri="{FF2B5EF4-FFF2-40B4-BE49-F238E27FC236}">
                <a16:creationId xmlns:a16="http://schemas.microsoft.com/office/drawing/2014/main" id="{078CFBEA-12DE-7D1D-BEE0-AD7976840C94}"/>
              </a:ext>
            </a:extLst>
          </p:cNvPr>
          <p:cNvSpPr>
            <a:spLocks noGrp="1"/>
          </p:cNvSpPr>
          <p:nvPr>
            <p:ph idx="1"/>
          </p:nvPr>
        </p:nvSpPr>
        <p:spPr>
          <a:xfrm>
            <a:off x="1069848" y="2121408"/>
            <a:ext cx="10058400" cy="4736592"/>
          </a:xfrm>
        </p:spPr>
        <p:txBody>
          <a:bodyPr>
            <a:noAutofit/>
          </a:bodyPr>
          <a:lstStyle/>
          <a:p>
            <a:pPr lvl="1">
              <a:lnSpc>
                <a:spcPts val="2000"/>
              </a:lnSpc>
              <a:buFont typeface="Wingdings" panose="05000000000000000000" pitchFamily="2" charset="2"/>
              <a:buChar char="ü"/>
            </a:pPr>
            <a:endParaRPr lang="nl-NL" sz="2400" dirty="0"/>
          </a:p>
          <a:p>
            <a:pPr marL="274320" lvl="1" indent="0">
              <a:lnSpc>
                <a:spcPts val="2000"/>
              </a:lnSpc>
              <a:buNone/>
            </a:pPr>
            <a:r>
              <a:rPr lang="nl-NL" sz="2400" dirty="0"/>
              <a:t>A	Juist </a:t>
            </a:r>
          </a:p>
          <a:p>
            <a:pPr marL="274320" lvl="1" indent="0">
              <a:lnSpc>
                <a:spcPts val="2000"/>
              </a:lnSpc>
              <a:buNone/>
            </a:pPr>
            <a:r>
              <a:rPr lang="nl-NL" sz="2400" dirty="0"/>
              <a:t>B 	Onjuist</a:t>
            </a:r>
          </a:p>
        </p:txBody>
      </p:sp>
      <p:sp>
        <p:nvSpPr>
          <p:cNvPr id="4" name="Tijdelijke aanduiding voor voettekst 3">
            <a:extLst>
              <a:ext uri="{FF2B5EF4-FFF2-40B4-BE49-F238E27FC236}">
                <a16:creationId xmlns:a16="http://schemas.microsoft.com/office/drawing/2014/main" id="{6466164D-CB57-8AAC-FEBB-9C68F7A43299}"/>
              </a:ext>
            </a:extLst>
          </p:cNvPr>
          <p:cNvSpPr>
            <a:spLocks noGrp="1"/>
          </p:cNvSpPr>
          <p:nvPr>
            <p:ph type="ftr" sz="quarter" idx="11"/>
          </p:nvPr>
        </p:nvSpPr>
        <p:spPr/>
        <p:txBody>
          <a:bodyPr/>
          <a:lstStyle/>
          <a:p>
            <a:r>
              <a:rPr lang="nl-NL"/>
              <a:t>Bron: IVM FTO-module Vallen en medicatiegebruik</a:t>
            </a:r>
            <a:endParaRPr lang="en-US" dirty="0"/>
          </a:p>
        </p:txBody>
      </p:sp>
    </p:spTree>
    <p:extLst>
      <p:ext uri="{BB962C8B-B14F-4D97-AF65-F5344CB8AC3E}">
        <p14:creationId xmlns:p14="http://schemas.microsoft.com/office/powerpoint/2010/main" val="239924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3A46D-8E93-6F57-01CE-8111E9721166}"/>
              </a:ext>
            </a:extLst>
          </p:cNvPr>
          <p:cNvSpPr>
            <a:spLocks noGrp="1"/>
          </p:cNvSpPr>
          <p:nvPr>
            <p:ph type="title"/>
          </p:nvPr>
        </p:nvSpPr>
        <p:spPr/>
        <p:txBody>
          <a:bodyPr>
            <a:normAutofit/>
          </a:bodyPr>
          <a:lstStyle/>
          <a:p>
            <a:r>
              <a:rPr lang="nl-NL" sz="3200" dirty="0"/>
              <a:t>Vraag 7: 	</a:t>
            </a:r>
            <a:r>
              <a:rPr lang="nl-NL" sz="2800" dirty="0"/>
              <a:t>Vitamine D heeft een gunstig effect op zowel de 			spierkracht als de balans bij ouderen</a:t>
            </a:r>
          </a:p>
        </p:txBody>
      </p:sp>
      <p:sp>
        <p:nvSpPr>
          <p:cNvPr id="3" name="Tijdelijke aanduiding voor inhoud 2">
            <a:extLst>
              <a:ext uri="{FF2B5EF4-FFF2-40B4-BE49-F238E27FC236}">
                <a16:creationId xmlns:a16="http://schemas.microsoft.com/office/drawing/2014/main" id="{078CFBEA-12DE-7D1D-BEE0-AD7976840C94}"/>
              </a:ext>
            </a:extLst>
          </p:cNvPr>
          <p:cNvSpPr>
            <a:spLocks noGrp="1"/>
          </p:cNvSpPr>
          <p:nvPr>
            <p:ph idx="1"/>
          </p:nvPr>
        </p:nvSpPr>
        <p:spPr>
          <a:xfrm>
            <a:off x="1069848" y="2121408"/>
            <a:ext cx="10058400" cy="4736592"/>
          </a:xfrm>
        </p:spPr>
        <p:txBody>
          <a:bodyPr>
            <a:noAutofit/>
          </a:bodyPr>
          <a:lstStyle/>
          <a:p>
            <a:pPr lvl="1">
              <a:lnSpc>
                <a:spcPts val="2000"/>
              </a:lnSpc>
              <a:buFont typeface="Wingdings" panose="05000000000000000000" pitchFamily="2" charset="2"/>
              <a:buChar char="ü"/>
            </a:pPr>
            <a:endParaRPr lang="nl-NL" sz="2400" dirty="0"/>
          </a:p>
          <a:p>
            <a:pPr marL="274320" lvl="1" indent="0">
              <a:lnSpc>
                <a:spcPts val="2000"/>
              </a:lnSpc>
              <a:buNone/>
            </a:pPr>
            <a:r>
              <a:rPr lang="nl-NL" sz="2400" dirty="0"/>
              <a:t>A	Juist </a:t>
            </a:r>
          </a:p>
          <a:p>
            <a:pPr marL="274320" lvl="1" indent="0">
              <a:lnSpc>
                <a:spcPts val="2000"/>
              </a:lnSpc>
              <a:buNone/>
            </a:pPr>
            <a:r>
              <a:rPr lang="nl-NL" sz="2400" dirty="0"/>
              <a:t>B 	Onjuist</a:t>
            </a:r>
          </a:p>
        </p:txBody>
      </p:sp>
      <p:sp>
        <p:nvSpPr>
          <p:cNvPr id="4" name="Tijdelijke aanduiding voor voettekst 3">
            <a:extLst>
              <a:ext uri="{FF2B5EF4-FFF2-40B4-BE49-F238E27FC236}">
                <a16:creationId xmlns:a16="http://schemas.microsoft.com/office/drawing/2014/main" id="{7E5862B0-9D4F-A19D-6C10-6EA4AF935B4A}"/>
              </a:ext>
            </a:extLst>
          </p:cNvPr>
          <p:cNvSpPr>
            <a:spLocks noGrp="1"/>
          </p:cNvSpPr>
          <p:nvPr>
            <p:ph type="ftr" sz="quarter" idx="11"/>
          </p:nvPr>
        </p:nvSpPr>
        <p:spPr/>
        <p:txBody>
          <a:bodyPr/>
          <a:lstStyle/>
          <a:p>
            <a:r>
              <a:rPr lang="nl-NL"/>
              <a:t>Bron: IVM FTO-module Vallen en medicatiegebruik</a:t>
            </a:r>
            <a:endParaRPr lang="en-US" dirty="0"/>
          </a:p>
        </p:txBody>
      </p:sp>
    </p:spTree>
    <p:extLst>
      <p:ext uri="{BB962C8B-B14F-4D97-AF65-F5344CB8AC3E}">
        <p14:creationId xmlns:p14="http://schemas.microsoft.com/office/powerpoint/2010/main" val="339354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3A46D-8E93-6F57-01CE-8111E9721166}"/>
              </a:ext>
            </a:extLst>
          </p:cNvPr>
          <p:cNvSpPr>
            <a:spLocks noGrp="1"/>
          </p:cNvSpPr>
          <p:nvPr>
            <p:ph type="title"/>
          </p:nvPr>
        </p:nvSpPr>
        <p:spPr/>
        <p:txBody>
          <a:bodyPr>
            <a:normAutofit/>
          </a:bodyPr>
          <a:lstStyle/>
          <a:p>
            <a:r>
              <a:rPr lang="nl-NL" sz="3200" dirty="0"/>
              <a:t>Vraag 8: 	</a:t>
            </a:r>
            <a:r>
              <a:rPr lang="nl-NL" sz="2800" dirty="0"/>
              <a:t>Bij de meeste thuiswonende patiënten met een verhoogd 		valrisico kunt u volstaan met één interventie gericht op 		het voorkómen van vallen.</a:t>
            </a:r>
          </a:p>
        </p:txBody>
      </p:sp>
      <p:sp>
        <p:nvSpPr>
          <p:cNvPr id="3" name="Tijdelijke aanduiding voor inhoud 2">
            <a:extLst>
              <a:ext uri="{FF2B5EF4-FFF2-40B4-BE49-F238E27FC236}">
                <a16:creationId xmlns:a16="http://schemas.microsoft.com/office/drawing/2014/main" id="{078CFBEA-12DE-7D1D-BEE0-AD7976840C94}"/>
              </a:ext>
            </a:extLst>
          </p:cNvPr>
          <p:cNvSpPr>
            <a:spLocks noGrp="1"/>
          </p:cNvSpPr>
          <p:nvPr>
            <p:ph idx="1"/>
          </p:nvPr>
        </p:nvSpPr>
        <p:spPr>
          <a:xfrm>
            <a:off x="1069848" y="2121408"/>
            <a:ext cx="10058400" cy="4736592"/>
          </a:xfrm>
        </p:spPr>
        <p:txBody>
          <a:bodyPr>
            <a:noAutofit/>
          </a:bodyPr>
          <a:lstStyle/>
          <a:p>
            <a:pPr lvl="1">
              <a:lnSpc>
                <a:spcPts val="2000"/>
              </a:lnSpc>
              <a:buFont typeface="Wingdings" panose="05000000000000000000" pitchFamily="2" charset="2"/>
              <a:buChar char="ü"/>
            </a:pPr>
            <a:endParaRPr lang="nl-NL" sz="2400" dirty="0"/>
          </a:p>
          <a:p>
            <a:pPr marL="274320" lvl="1" indent="0">
              <a:lnSpc>
                <a:spcPts val="2000"/>
              </a:lnSpc>
              <a:buNone/>
            </a:pPr>
            <a:r>
              <a:rPr lang="nl-NL" sz="2400" dirty="0"/>
              <a:t>A	Juist </a:t>
            </a:r>
          </a:p>
          <a:p>
            <a:pPr marL="274320" lvl="1" indent="0">
              <a:lnSpc>
                <a:spcPts val="2000"/>
              </a:lnSpc>
              <a:buNone/>
            </a:pPr>
            <a:r>
              <a:rPr lang="nl-NL" sz="2400" dirty="0"/>
              <a:t>B 	Onjuist</a:t>
            </a:r>
          </a:p>
        </p:txBody>
      </p:sp>
      <p:sp>
        <p:nvSpPr>
          <p:cNvPr id="4" name="Tijdelijke aanduiding voor voettekst 3">
            <a:extLst>
              <a:ext uri="{FF2B5EF4-FFF2-40B4-BE49-F238E27FC236}">
                <a16:creationId xmlns:a16="http://schemas.microsoft.com/office/drawing/2014/main" id="{57880CBD-62D2-1A17-5357-F0081F989E19}"/>
              </a:ext>
            </a:extLst>
          </p:cNvPr>
          <p:cNvSpPr>
            <a:spLocks noGrp="1"/>
          </p:cNvSpPr>
          <p:nvPr>
            <p:ph type="ftr" sz="quarter" idx="11"/>
          </p:nvPr>
        </p:nvSpPr>
        <p:spPr/>
        <p:txBody>
          <a:bodyPr/>
          <a:lstStyle/>
          <a:p>
            <a:r>
              <a:rPr lang="nl-NL"/>
              <a:t>Bron: IVM FTO-module Vallen en medicatiegebruik</a:t>
            </a:r>
            <a:endParaRPr lang="en-US" dirty="0"/>
          </a:p>
        </p:txBody>
      </p:sp>
    </p:spTree>
    <p:extLst>
      <p:ext uri="{BB962C8B-B14F-4D97-AF65-F5344CB8AC3E}">
        <p14:creationId xmlns:p14="http://schemas.microsoft.com/office/powerpoint/2010/main" val="187523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3A46D-8E93-6F57-01CE-8111E9721166}"/>
              </a:ext>
            </a:extLst>
          </p:cNvPr>
          <p:cNvSpPr>
            <a:spLocks noGrp="1"/>
          </p:cNvSpPr>
          <p:nvPr>
            <p:ph type="title"/>
          </p:nvPr>
        </p:nvSpPr>
        <p:spPr/>
        <p:txBody>
          <a:bodyPr>
            <a:normAutofit/>
          </a:bodyPr>
          <a:lstStyle/>
          <a:p>
            <a:r>
              <a:rPr lang="nl-NL" sz="3200" dirty="0"/>
              <a:t>Vraag 9: 	</a:t>
            </a:r>
            <a:r>
              <a:rPr lang="nl-NL" sz="2800" dirty="0"/>
              <a:t>De perceptie van ouderen rondom vallen en valpreventie 		bepaalt vooral de mate van opvolgen van valpreventieve 		maatregelen.</a:t>
            </a:r>
          </a:p>
        </p:txBody>
      </p:sp>
      <p:sp>
        <p:nvSpPr>
          <p:cNvPr id="3" name="Tijdelijke aanduiding voor inhoud 2">
            <a:extLst>
              <a:ext uri="{FF2B5EF4-FFF2-40B4-BE49-F238E27FC236}">
                <a16:creationId xmlns:a16="http://schemas.microsoft.com/office/drawing/2014/main" id="{078CFBEA-12DE-7D1D-BEE0-AD7976840C94}"/>
              </a:ext>
            </a:extLst>
          </p:cNvPr>
          <p:cNvSpPr>
            <a:spLocks noGrp="1"/>
          </p:cNvSpPr>
          <p:nvPr>
            <p:ph idx="1"/>
          </p:nvPr>
        </p:nvSpPr>
        <p:spPr>
          <a:xfrm>
            <a:off x="1069848" y="2121408"/>
            <a:ext cx="10058400" cy="4736592"/>
          </a:xfrm>
        </p:spPr>
        <p:txBody>
          <a:bodyPr>
            <a:noAutofit/>
          </a:bodyPr>
          <a:lstStyle/>
          <a:p>
            <a:pPr lvl="1">
              <a:lnSpc>
                <a:spcPts val="2000"/>
              </a:lnSpc>
              <a:buFont typeface="Wingdings" panose="05000000000000000000" pitchFamily="2" charset="2"/>
              <a:buChar char="ü"/>
            </a:pPr>
            <a:endParaRPr lang="nl-NL" sz="2400" dirty="0"/>
          </a:p>
          <a:p>
            <a:pPr marL="274320" lvl="1" indent="0">
              <a:lnSpc>
                <a:spcPts val="2000"/>
              </a:lnSpc>
              <a:buNone/>
            </a:pPr>
            <a:r>
              <a:rPr lang="nl-NL" sz="2400" dirty="0"/>
              <a:t>A	Juist </a:t>
            </a:r>
          </a:p>
          <a:p>
            <a:pPr marL="274320" lvl="1" indent="0">
              <a:lnSpc>
                <a:spcPts val="2000"/>
              </a:lnSpc>
              <a:buNone/>
            </a:pPr>
            <a:r>
              <a:rPr lang="nl-NL" sz="2400" dirty="0"/>
              <a:t>B 	Onjuist</a:t>
            </a:r>
          </a:p>
        </p:txBody>
      </p:sp>
      <p:sp>
        <p:nvSpPr>
          <p:cNvPr id="4" name="Tijdelijke aanduiding voor voettekst 3">
            <a:extLst>
              <a:ext uri="{FF2B5EF4-FFF2-40B4-BE49-F238E27FC236}">
                <a16:creationId xmlns:a16="http://schemas.microsoft.com/office/drawing/2014/main" id="{115EB041-5DB5-3F21-A873-75D147AF80A0}"/>
              </a:ext>
            </a:extLst>
          </p:cNvPr>
          <p:cNvSpPr>
            <a:spLocks noGrp="1"/>
          </p:cNvSpPr>
          <p:nvPr>
            <p:ph type="ftr" sz="quarter" idx="11"/>
          </p:nvPr>
        </p:nvSpPr>
        <p:spPr/>
        <p:txBody>
          <a:bodyPr/>
          <a:lstStyle/>
          <a:p>
            <a:r>
              <a:rPr lang="nl-NL"/>
              <a:t>Bron: IVM FTO-module Vallen en medicatiegebruik</a:t>
            </a:r>
            <a:endParaRPr lang="en-US" dirty="0"/>
          </a:p>
        </p:txBody>
      </p:sp>
    </p:spTree>
    <p:extLst>
      <p:ext uri="{BB962C8B-B14F-4D97-AF65-F5344CB8AC3E}">
        <p14:creationId xmlns:p14="http://schemas.microsoft.com/office/powerpoint/2010/main" val="133263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78" name="Rectangle 77">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80" name="Rectangle 79">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nvGrpSpPr>
          <p:cNvPr id="82" name="Group 81">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83" name="Oval 82">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nl-NL"/>
            </a:p>
          </p:txBody>
        </p:sp>
        <p:sp>
          <p:nvSpPr>
            <p:cNvPr id="84" name="Oval 83">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nl-NL"/>
            </a:p>
          </p:txBody>
        </p:sp>
      </p:grpSp>
      <p:sp>
        <p:nvSpPr>
          <p:cNvPr id="86" name="Rectangle 85">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97E000FC-F5D0-4D66-8FA2-61CFD90D8F70}"/>
              </a:ext>
            </a:extLst>
          </p:cNvPr>
          <p:cNvPicPr>
            <a:picLocks noChangeAspect="1"/>
          </p:cNvPicPr>
          <p:nvPr/>
        </p:nvPicPr>
        <p:blipFill rotWithShape="1">
          <a:blip r:embed="rId6"/>
          <a:srcRect t="15730"/>
          <a:stretch/>
        </p:blipFill>
        <p:spPr>
          <a:xfrm>
            <a:off x="20" y="10"/>
            <a:ext cx="12191980" cy="6857989"/>
          </a:xfrm>
          <a:prstGeom prst="rect">
            <a:avLst/>
          </a:prstGeom>
        </p:spPr>
      </p:pic>
      <p:sp>
        <p:nvSpPr>
          <p:cNvPr id="88" name="Rectangle 87">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A81AD03-22EC-40AC-948B-CDF3B38A6252}"/>
              </a:ext>
            </a:extLst>
          </p:cNvPr>
          <p:cNvSpPr>
            <a:spLocks noGrp="1"/>
          </p:cNvSpPr>
          <p:nvPr>
            <p:ph type="title"/>
          </p:nvPr>
        </p:nvSpPr>
        <p:spPr>
          <a:xfrm>
            <a:off x="763159" y="2767225"/>
            <a:ext cx="9966960" cy="3035808"/>
          </a:xfrm>
        </p:spPr>
        <p:txBody>
          <a:bodyPr vert="horz" lIns="91440" tIns="45720" rIns="91440" bIns="45720" rtlCol="0" anchor="b">
            <a:normAutofit fontScale="90000"/>
          </a:bodyPr>
          <a:lstStyle/>
          <a:p>
            <a:r>
              <a:rPr lang="en-US" sz="9600" dirty="0">
                <a:solidFill>
                  <a:srgbClr val="FFFFFF"/>
                </a:solidFill>
              </a:rPr>
              <a:t>WERKWIJZE VALLEN VOORKOMEN</a:t>
            </a:r>
            <a:br>
              <a:rPr lang="en-US" sz="9600" dirty="0">
                <a:solidFill>
                  <a:srgbClr val="FFFFFF"/>
                </a:solidFill>
              </a:rPr>
            </a:br>
            <a:br>
              <a:rPr lang="en-US" sz="9600" dirty="0">
                <a:solidFill>
                  <a:srgbClr val="FFFFFF"/>
                </a:solidFill>
              </a:rPr>
            </a:br>
            <a:endParaRPr lang="en-US" sz="9600" dirty="0">
              <a:solidFill>
                <a:srgbClr val="FFFFFF"/>
              </a:solidFill>
            </a:endParaRPr>
          </a:p>
        </p:txBody>
      </p:sp>
    </p:spTree>
    <p:extLst>
      <p:ext uri="{BB962C8B-B14F-4D97-AF65-F5344CB8AC3E}">
        <p14:creationId xmlns:p14="http://schemas.microsoft.com/office/powerpoint/2010/main" val="2986765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D42CE-4EBF-C047-A30A-7A6CEF96C922}"/>
              </a:ext>
            </a:extLst>
          </p:cNvPr>
          <p:cNvSpPr>
            <a:spLocks noGrp="1"/>
          </p:cNvSpPr>
          <p:nvPr>
            <p:ph type="title"/>
          </p:nvPr>
        </p:nvSpPr>
        <p:spPr/>
        <p:txBody>
          <a:bodyPr>
            <a:normAutofit fontScale="90000"/>
          </a:bodyPr>
          <a:lstStyle/>
          <a:p>
            <a:r>
              <a:rPr lang="nl-NL"/>
              <a:t>Goede valpreventie is multifactorieel er zijn 11 bouwstenen.</a:t>
            </a:r>
            <a:endParaRPr lang="nl-NL">
              <a:solidFill>
                <a:srgbClr val="FF0000"/>
              </a:solidFill>
            </a:endParaRPr>
          </a:p>
        </p:txBody>
      </p:sp>
      <p:sp>
        <p:nvSpPr>
          <p:cNvPr id="3" name="Tijdelijke aanduiding voor inhoud 2">
            <a:extLst>
              <a:ext uri="{FF2B5EF4-FFF2-40B4-BE49-F238E27FC236}">
                <a16:creationId xmlns:a16="http://schemas.microsoft.com/office/drawing/2014/main" id="{A1B1A752-54F4-0040-8C9C-37C9DAC09441}"/>
              </a:ext>
            </a:extLst>
          </p:cNvPr>
          <p:cNvSpPr>
            <a:spLocks noGrp="1"/>
          </p:cNvSpPr>
          <p:nvPr>
            <p:ph idx="1"/>
          </p:nvPr>
        </p:nvSpPr>
        <p:spPr>
          <a:xfrm>
            <a:off x="1137225" y="2093976"/>
            <a:ext cx="10058400" cy="4050792"/>
          </a:xfrm>
        </p:spPr>
        <p:txBody>
          <a:bodyPr>
            <a:normAutofit/>
          </a:bodyPr>
          <a:lstStyle/>
          <a:p>
            <a:pPr marL="0" indent="0">
              <a:buNone/>
            </a:pPr>
            <a:r>
              <a:rPr lang="nl-NL" sz="3200" dirty="0">
                <a:latin typeface="NeuzeitGro" panose="00000500000000000000" pitchFamily="50" charset="0"/>
              </a:rPr>
              <a:t>Om het valrisico te verlagen is het zinnig om naar </a:t>
            </a:r>
            <a:r>
              <a:rPr lang="nl-NL" sz="3200" u="sng" dirty="0">
                <a:latin typeface="NeuzeitGro" panose="00000500000000000000" pitchFamily="50" charset="0"/>
              </a:rPr>
              <a:t>alle bouwstenen </a:t>
            </a:r>
            <a:r>
              <a:rPr lang="nl-NL" sz="3200" dirty="0">
                <a:latin typeface="NeuzeitGro" panose="00000500000000000000" pitchFamily="50" charset="0"/>
              </a:rPr>
              <a:t>te kijken die van invloed zijn en aan zoveel mogelijk knoppen te draaien. Dus na of zelfs tijdens jouw interventie komt altijd iemand anders!</a:t>
            </a:r>
          </a:p>
        </p:txBody>
      </p:sp>
      <p:pic>
        <p:nvPicPr>
          <p:cNvPr id="5" name="Afbeelding 4">
            <a:extLst>
              <a:ext uri="{FF2B5EF4-FFF2-40B4-BE49-F238E27FC236}">
                <a16:creationId xmlns:a16="http://schemas.microsoft.com/office/drawing/2014/main" id="{D375DD2C-82EF-4701-BCDA-9BE52E56CCA5}"/>
              </a:ext>
            </a:extLst>
          </p:cNvPr>
          <p:cNvPicPr>
            <a:picLocks noChangeAspect="1"/>
          </p:cNvPicPr>
          <p:nvPr/>
        </p:nvPicPr>
        <p:blipFill>
          <a:blip r:embed="rId3"/>
          <a:stretch>
            <a:fillRect/>
          </a:stretch>
        </p:blipFill>
        <p:spPr>
          <a:xfrm>
            <a:off x="4639817" y="4902959"/>
            <a:ext cx="1076325" cy="1076325"/>
          </a:xfrm>
          <a:prstGeom prst="rect">
            <a:avLst/>
          </a:prstGeom>
        </p:spPr>
      </p:pic>
      <p:pic>
        <p:nvPicPr>
          <p:cNvPr id="9" name="Afbeelding 8">
            <a:extLst>
              <a:ext uri="{FF2B5EF4-FFF2-40B4-BE49-F238E27FC236}">
                <a16:creationId xmlns:a16="http://schemas.microsoft.com/office/drawing/2014/main" id="{EB02CCB4-82B3-47DE-8C90-CF183474286B}"/>
              </a:ext>
            </a:extLst>
          </p:cNvPr>
          <p:cNvPicPr>
            <a:picLocks noChangeAspect="1"/>
          </p:cNvPicPr>
          <p:nvPr/>
        </p:nvPicPr>
        <p:blipFill>
          <a:blip r:embed="rId4"/>
          <a:stretch>
            <a:fillRect/>
          </a:stretch>
        </p:blipFill>
        <p:spPr>
          <a:xfrm>
            <a:off x="5432587" y="4559908"/>
            <a:ext cx="1076325" cy="1076325"/>
          </a:xfrm>
          <a:prstGeom prst="rect">
            <a:avLst/>
          </a:prstGeom>
        </p:spPr>
      </p:pic>
      <p:pic>
        <p:nvPicPr>
          <p:cNvPr id="11" name="Afbeelding 10">
            <a:extLst>
              <a:ext uri="{FF2B5EF4-FFF2-40B4-BE49-F238E27FC236}">
                <a16:creationId xmlns:a16="http://schemas.microsoft.com/office/drawing/2014/main" id="{BD73814B-1C75-4840-BA47-26A0433023F6}"/>
              </a:ext>
            </a:extLst>
          </p:cNvPr>
          <p:cNvPicPr>
            <a:picLocks noChangeAspect="1"/>
          </p:cNvPicPr>
          <p:nvPr/>
        </p:nvPicPr>
        <p:blipFill>
          <a:blip r:embed="rId5"/>
          <a:stretch>
            <a:fillRect/>
          </a:stretch>
        </p:blipFill>
        <p:spPr>
          <a:xfrm>
            <a:off x="7057534" y="4396623"/>
            <a:ext cx="1076325" cy="1076325"/>
          </a:xfrm>
          <a:prstGeom prst="rect">
            <a:avLst/>
          </a:prstGeom>
        </p:spPr>
      </p:pic>
      <p:pic>
        <p:nvPicPr>
          <p:cNvPr id="13" name="Afbeelding 12" descr="Afbeelding met gebouw&#10;&#10;Automatisch gegenereerde beschrijving">
            <a:extLst>
              <a:ext uri="{FF2B5EF4-FFF2-40B4-BE49-F238E27FC236}">
                <a16:creationId xmlns:a16="http://schemas.microsoft.com/office/drawing/2014/main" id="{17472563-B492-4FD4-B5CE-751B7D78AB88}"/>
              </a:ext>
            </a:extLst>
          </p:cNvPr>
          <p:cNvPicPr>
            <a:picLocks noChangeAspect="1"/>
          </p:cNvPicPr>
          <p:nvPr/>
        </p:nvPicPr>
        <p:blipFill>
          <a:blip r:embed="rId6"/>
          <a:stretch>
            <a:fillRect/>
          </a:stretch>
        </p:blipFill>
        <p:spPr>
          <a:xfrm>
            <a:off x="8015780" y="4902958"/>
            <a:ext cx="1076325" cy="1076325"/>
          </a:xfrm>
          <a:prstGeom prst="rect">
            <a:avLst/>
          </a:prstGeom>
        </p:spPr>
      </p:pic>
      <p:pic>
        <p:nvPicPr>
          <p:cNvPr id="17" name="Afbeelding 16">
            <a:extLst>
              <a:ext uri="{FF2B5EF4-FFF2-40B4-BE49-F238E27FC236}">
                <a16:creationId xmlns:a16="http://schemas.microsoft.com/office/drawing/2014/main" id="{4549CB7F-B8C6-401E-A7EF-C7FA5AA6D1B2}"/>
              </a:ext>
            </a:extLst>
          </p:cNvPr>
          <p:cNvPicPr>
            <a:picLocks noChangeAspect="1"/>
          </p:cNvPicPr>
          <p:nvPr/>
        </p:nvPicPr>
        <p:blipFill>
          <a:blip r:embed="rId7"/>
          <a:stretch>
            <a:fillRect/>
          </a:stretch>
        </p:blipFill>
        <p:spPr>
          <a:xfrm>
            <a:off x="2996968" y="4559908"/>
            <a:ext cx="1076325" cy="1076325"/>
          </a:xfrm>
          <a:prstGeom prst="rect">
            <a:avLst/>
          </a:prstGeom>
        </p:spPr>
      </p:pic>
      <p:pic>
        <p:nvPicPr>
          <p:cNvPr id="21" name="Afbeelding 20">
            <a:extLst>
              <a:ext uri="{FF2B5EF4-FFF2-40B4-BE49-F238E27FC236}">
                <a16:creationId xmlns:a16="http://schemas.microsoft.com/office/drawing/2014/main" id="{85103128-1CD0-4AC6-9724-A70B1A6577FB}"/>
              </a:ext>
            </a:extLst>
          </p:cNvPr>
          <p:cNvPicPr>
            <a:picLocks noChangeAspect="1"/>
          </p:cNvPicPr>
          <p:nvPr/>
        </p:nvPicPr>
        <p:blipFill>
          <a:blip r:embed="rId8"/>
          <a:stretch>
            <a:fillRect/>
          </a:stretch>
        </p:blipFill>
        <p:spPr>
          <a:xfrm>
            <a:off x="2222100" y="4934786"/>
            <a:ext cx="1076325" cy="1076325"/>
          </a:xfrm>
          <a:prstGeom prst="rect">
            <a:avLst/>
          </a:prstGeom>
        </p:spPr>
      </p:pic>
      <p:pic>
        <p:nvPicPr>
          <p:cNvPr id="23" name="Afbeelding 22">
            <a:extLst>
              <a:ext uri="{FF2B5EF4-FFF2-40B4-BE49-F238E27FC236}">
                <a16:creationId xmlns:a16="http://schemas.microsoft.com/office/drawing/2014/main" id="{43C85297-F83F-47C5-8D71-C9DE529E6334}"/>
              </a:ext>
            </a:extLst>
          </p:cNvPr>
          <p:cNvPicPr>
            <a:picLocks noChangeAspect="1"/>
          </p:cNvPicPr>
          <p:nvPr/>
        </p:nvPicPr>
        <p:blipFill>
          <a:blip r:embed="rId9"/>
          <a:stretch>
            <a:fillRect/>
          </a:stretch>
        </p:blipFill>
        <p:spPr>
          <a:xfrm>
            <a:off x="1263068" y="4561840"/>
            <a:ext cx="1076325" cy="1076325"/>
          </a:xfrm>
          <a:prstGeom prst="rect">
            <a:avLst/>
          </a:prstGeom>
        </p:spPr>
      </p:pic>
    </p:spTree>
    <p:extLst>
      <p:ext uri="{BB962C8B-B14F-4D97-AF65-F5344CB8AC3E}">
        <p14:creationId xmlns:p14="http://schemas.microsoft.com/office/powerpoint/2010/main" val="2991014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D42CE-4EBF-C047-A30A-7A6CEF96C922}"/>
              </a:ext>
            </a:extLst>
          </p:cNvPr>
          <p:cNvSpPr>
            <a:spLocks noGrp="1"/>
          </p:cNvSpPr>
          <p:nvPr>
            <p:ph type="title"/>
          </p:nvPr>
        </p:nvSpPr>
        <p:spPr/>
        <p:txBody>
          <a:bodyPr/>
          <a:lstStyle/>
          <a:p>
            <a:r>
              <a:rPr lang="nl-NL"/>
              <a:t>De 11 valpreventie bouwstenen</a:t>
            </a:r>
          </a:p>
        </p:txBody>
      </p:sp>
      <p:pic>
        <p:nvPicPr>
          <p:cNvPr id="5" name="Afbeelding 4">
            <a:extLst>
              <a:ext uri="{FF2B5EF4-FFF2-40B4-BE49-F238E27FC236}">
                <a16:creationId xmlns:a16="http://schemas.microsoft.com/office/drawing/2014/main" id="{D375DD2C-82EF-4701-BCDA-9BE52E56CCA5}"/>
              </a:ext>
            </a:extLst>
          </p:cNvPr>
          <p:cNvPicPr>
            <a:picLocks noChangeAspect="1"/>
          </p:cNvPicPr>
          <p:nvPr/>
        </p:nvPicPr>
        <p:blipFill>
          <a:blip r:embed="rId3"/>
          <a:stretch>
            <a:fillRect/>
          </a:stretch>
        </p:blipFill>
        <p:spPr>
          <a:xfrm>
            <a:off x="6272732" y="1851482"/>
            <a:ext cx="1771476" cy="1771476"/>
          </a:xfrm>
          <a:prstGeom prst="rect">
            <a:avLst/>
          </a:prstGeom>
        </p:spPr>
      </p:pic>
      <p:pic>
        <p:nvPicPr>
          <p:cNvPr id="7" name="Afbeelding 6">
            <a:extLst>
              <a:ext uri="{FF2B5EF4-FFF2-40B4-BE49-F238E27FC236}">
                <a16:creationId xmlns:a16="http://schemas.microsoft.com/office/drawing/2014/main" id="{8213A7CC-2BCF-4203-BA53-47C5B423F1D1}"/>
              </a:ext>
            </a:extLst>
          </p:cNvPr>
          <p:cNvPicPr>
            <a:picLocks noChangeAspect="1"/>
          </p:cNvPicPr>
          <p:nvPr/>
        </p:nvPicPr>
        <p:blipFill>
          <a:blip r:embed="rId4"/>
          <a:stretch>
            <a:fillRect/>
          </a:stretch>
        </p:blipFill>
        <p:spPr>
          <a:xfrm>
            <a:off x="8098313" y="1834218"/>
            <a:ext cx="1771476" cy="1771476"/>
          </a:xfrm>
          <a:prstGeom prst="rect">
            <a:avLst/>
          </a:prstGeom>
        </p:spPr>
      </p:pic>
      <p:pic>
        <p:nvPicPr>
          <p:cNvPr id="9" name="Afbeelding 8">
            <a:extLst>
              <a:ext uri="{FF2B5EF4-FFF2-40B4-BE49-F238E27FC236}">
                <a16:creationId xmlns:a16="http://schemas.microsoft.com/office/drawing/2014/main" id="{EB02CCB4-82B3-47DE-8C90-CF183474286B}"/>
              </a:ext>
            </a:extLst>
          </p:cNvPr>
          <p:cNvPicPr>
            <a:picLocks noChangeAspect="1"/>
          </p:cNvPicPr>
          <p:nvPr/>
        </p:nvPicPr>
        <p:blipFill>
          <a:blip r:embed="rId5"/>
          <a:stretch>
            <a:fillRect/>
          </a:stretch>
        </p:blipFill>
        <p:spPr>
          <a:xfrm>
            <a:off x="4429949" y="1834218"/>
            <a:ext cx="1771476" cy="1771476"/>
          </a:xfrm>
          <a:prstGeom prst="rect">
            <a:avLst/>
          </a:prstGeom>
        </p:spPr>
      </p:pic>
      <p:pic>
        <p:nvPicPr>
          <p:cNvPr id="11" name="Afbeelding 10">
            <a:extLst>
              <a:ext uri="{FF2B5EF4-FFF2-40B4-BE49-F238E27FC236}">
                <a16:creationId xmlns:a16="http://schemas.microsoft.com/office/drawing/2014/main" id="{BD73814B-1C75-4840-BA47-26A0433023F6}"/>
              </a:ext>
            </a:extLst>
          </p:cNvPr>
          <p:cNvPicPr>
            <a:picLocks noChangeAspect="1"/>
          </p:cNvPicPr>
          <p:nvPr/>
        </p:nvPicPr>
        <p:blipFill>
          <a:blip r:embed="rId6"/>
          <a:stretch>
            <a:fillRect/>
          </a:stretch>
        </p:blipFill>
        <p:spPr>
          <a:xfrm>
            <a:off x="7617834" y="4216439"/>
            <a:ext cx="2209165" cy="2209165"/>
          </a:xfrm>
          <a:prstGeom prst="rect">
            <a:avLst/>
          </a:prstGeom>
        </p:spPr>
      </p:pic>
      <p:pic>
        <p:nvPicPr>
          <p:cNvPr id="13" name="Afbeelding 12" descr="Afbeelding met gebouw&#10;&#10;Automatisch gegenereerde beschrijving">
            <a:extLst>
              <a:ext uri="{FF2B5EF4-FFF2-40B4-BE49-F238E27FC236}">
                <a16:creationId xmlns:a16="http://schemas.microsoft.com/office/drawing/2014/main" id="{17472563-B492-4FD4-B5CE-751B7D78AB88}"/>
              </a:ext>
            </a:extLst>
          </p:cNvPr>
          <p:cNvPicPr>
            <a:picLocks noChangeAspect="1"/>
          </p:cNvPicPr>
          <p:nvPr/>
        </p:nvPicPr>
        <p:blipFill>
          <a:blip r:embed="rId7"/>
          <a:stretch>
            <a:fillRect/>
          </a:stretch>
        </p:blipFill>
        <p:spPr>
          <a:xfrm>
            <a:off x="9873575" y="4216438"/>
            <a:ext cx="2209165" cy="2209165"/>
          </a:xfrm>
          <a:prstGeom prst="rect">
            <a:avLst/>
          </a:prstGeom>
        </p:spPr>
      </p:pic>
      <p:pic>
        <p:nvPicPr>
          <p:cNvPr id="15" name="Afbeelding 14">
            <a:extLst>
              <a:ext uri="{FF2B5EF4-FFF2-40B4-BE49-F238E27FC236}">
                <a16:creationId xmlns:a16="http://schemas.microsoft.com/office/drawing/2014/main" id="{ACFEE633-5E6B-41E9-9CD5-D8CCABDF9A2F}"/>
              </a:ext>
            </a:extLst>
          </p:cNvPr>
          <p:cNvPicPr>
            <a:picLocks noChangeAspect="1"/>
          </p:cNvPicPr>
          <p:nvPr/>
        </p:nvPicPr>
        <p:blipFill>
          <a:blip r:embed="rId8"/>
          <a:stretch>
            <a:fillRect/>
          </a:stretch>
        </p:blipFill>
        <p:spPr>
          <a:xfrm>
            <a:off x="5320510" y="4216440"/>
            <a:ext cx="2209165" cy="2209165"/>
          </a:xfrm>
          <a:prstGeom prst="rect">
            <a:avLst/>
          </a:prstGeom>
        </p:spPr>
      </p:pic>
      <p:pic>
        <p:nvPicPr>
          <p:cNvPr id="17" name="Afbeelding 16">
            <a:extLst>
              <a:ext uri="{FF2B5EF4-FFF2-40B4-BE49-F238E27FC236}">
                <a16:creationId xmlns:a16="http://schemas.microsoft.com/office/drawing/2014/main" id="{4549CB7F-B8C6-401E-A7EF-C7FA5AA6D1B2}"/>
              </a:ext>
            </a:extLst>
          </p:cNvPr>
          <p:cNvPicPr>
            <a:picLocks noChangeAspect="1"/>
          </p:cNvPicPr>
          <p:nvPr/>
        </p:nvPicPr>
        <p:blipFill>
          <a:blip r:embed="rId9"/>
          <a:stretch>
            <a:fillRect/>
          </a:stretch>
        </p:blipFill>
        <p:spPr>
          <a:xfrm>
            <a:off x="2604037" y="1834218"/>
            <a:ext cx="1771476" cy="1771476"/>
          </a:xfrm>
          <a:prstGeom prst="rect">
            <a:avLst/>
          </a:prstGeom>
        </p:spPr>
      </p:pic>
      <p:pic>
        <p:nvPicPr>
          <p:cNvPr id="19" name="Afbeelding 18">
            <a:extLst>
              <a:ext uri="{FF2B5EF4-FFF2-40B4-BE49-F238E27FC236}">
                <a16:creationId xmlns:a16="http://schemas.microsoft.com/office/drawing/2014/main" id="{767BFCD6-9914-4801-85EA-054D13976700}"/>
              </a:ext>
            </a:extLst>
          </p:cNvPr>
          <p:cNvPicPr>
            <a:picLocks noChangeAspect="1"/>
          </p:cNvPicPr>
          <p:nvPr/>
        </p:nvPicPr>
        <p:blipFill>
          <a:blip r:embed="rId10"/>
          <a:stretch>
            <a:fillRect/>
          </a:stretch>
        </p:blipFill>
        <p:spPr>
          <a:xfrm>
            <a:off x="3064769" y="4216441"/>
            <a:ext cx="2209165" cy="2209165"/>
          </a:xfrm>
          <a:prstGeom prst="rect">
            <a:avLst/>
          </a:prstGeom>
        </p:spPr>
      </p:pic>
      <p:pic>
        <p:nvPicPr>
          <p:cNvPr id="21" name="Afbeelding 20">
            <a:extLst>
              <a:ext uri="{FF2B5EF4-FFF2-40B4-BE49-F238E27FC236}">
                <a16:creationId xmlns:a16="http://schemas.microsoft.com/office/drawing/2014/main" id="{85103128-1CD0-4AC6-9724-A70B1A6577FB}"/>
              </a:ext>
            </a:extLst>
          </p:cNvPr>
          <p:cNvPicPr>
            <a:picLocks noChangeAspect="1"/>
          </p:cNvPicPr>
          <p:nvPr/>
        </p:nvPicPr>
        <p:blipFill>
          <a:blip r:embed="rId11"/>
          <a:stretch>
            <a:fillRect/>
          </a:stretch>
        </p:blipFill>
        <p:spPr>
          <a:xfrm>
            <a:off x="764099" y="1851482"/>
            <a:ext cx="1771476" cy="1771476"/>
          </a:xfrm>
          <a:prstGeom prst="rect">
            <a:avLst/>
          </a:prstGeom>
        </p:spPr>
      </p:pic>
      <p:pic>
        <p:nvPicPr>
          <p:cNvPr id="23" name="Afbeelding 22">
            <a:extLst>
              <a:ext uri="{FF2B5EF4-FFF2-40B4-BE49-F238E27FC236}">
                <a16:creationId xmlns:a16="http://schemas.microsoft.com/office/drawing/2014/main" id="{43C85297-F83F-47C5-8D71-C9DE529E6334}"/>
              </a:ext>
            </a:extLst>
          </p:cNvPr>
          <p:cNvPicPr>
            <a:picLocks noChangeAspect="1"/>
          </p:cNvPicPr>
          <p:nvPr/>
        </p:nvPicPr>
        <p:blipFill>
          <a:blip r:embed="rId12"/>
          <a:stretch>
            <a:fillRect/>
          </a:stretch>
        </p:blipFill>
        <p:spPr>
          <a:xfrm>
            <a:off x="764099" y="4221833"/>
            <a:ext cx="2209165" cy="2209165"/>
          </a:xfrm>
          <a:prstGeom prst="rect">
            <a:avLst/>
          </a:prstGeom>
        </p:spPr>
      </p:pic>
      <p:pic>
        <p:nvPicPr>
          <p:cNvPr id="4" name="Afbeelding 3">
            <a:extLst>
              <a:ext uri="{FF2B5EF4-FFF2-40B4-BE49-F238E27FC236}">
                <a16:creationId xmlns:a16="http://schemas.microsoft.com/office/drawing/2014/main" id="{0045CC4B-D63C-4071-023E-F4DB2AF6CC01}"/>
              </a:ext>
            </a:extLst>
          </p:cNvPr>
          <p:cNvPicPr>
            <a:picLocks noChangeAspect="1"/>
          </p:cNvPicPr>
          <p:nvPr/>
        </p:nvPicPr>
        <p:blipFill>
          <a:blip r:embed="rId13"/>
          <a:stretch>
            <a:fillRect/>
          </a:stretch>
        </p:blipFill>
        <p:spPr>
          <a:xfrm>
            <a:off x="9973762" y="1847824"/>
            <a:ext cx="1771476" cy="1771476"/>
          </a:xfrm>
          <a:prstGeom prst="rect">
            <a:avLst/>
          </a:prstGeom>
        </p:spPr>
      </p:pic>
    </p:spTree>
    <p:extLst>
      <p:ext uri="{BB962C8B-B14F-4D97-AF65-F5344CB8AC3E}">
        <p14:creationId xmlns:p14="http://schemas.microsoft.com/office/powerpoint/2010/main" val="1696112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2C19993-6D99-A74A-89CD-D0CBF6FCF383}"/>
              </a:ext>
            </a:extLst>
          </p:cNvPr>
          <p:cNvSpPr>
            <a:spLocks noGrp="1"/>
          </p:cNvSpPr>
          <p:nvPr>
            <p:ph type="title"/>
          </p:nvPr>
        </p:nvSpPr>
        <p:spPr>
          <a:xfrm>
            <a:off x="7883612" y="484632"/>
            <a:ext cx="3816774" cy="1609344"/>
          </a:xfrm>
          <a:ln>
            <a:noFill/>
          </a:ln>
        </p:spPr>
        <p:txBody>
          <a:bodyPr>
            <a:normAutofit/>
          </a:bodyPr>
          <a:lstStyle/>
          <a:p>
            <a:r>
              <a:rPr lang="nl-NL" sz="2800" dirty="0"/>
              <a:t>Stroomschema’s </a:t>
            </a:r>
          </a:p>
        </p:txBody>
      </p:sp>
      <p:pic>
        <p:nvPicPr>
          <p:cNvPr id="6" name="Afbeelding 5" descr="Afbeelding met lucht, man, muur&#10;&#10;Automatisch gegenereerde beschrijving">
            <a:extLst>
              <a:ext uri="{FF2B5EF4-FFF2-40B4-BE49-F238E27FC236}">
                <a16:creationId xmlns:a16="http://schemas.microsoft.com/office/drawing/2014/main" id="{00D2AA05-C5DB-4ABC-8DC2-F73F21C338CD}"/>
              </a:ext>
            </a:extLst>
          </p:cNvPr>
          <p:cNvPicPr>
            <a:picLocks noChangeAspect="1"/>
          </p:cNvPicPr>
          <p:nvPr/>
        </p:nvPicPr>
        <p:blipFill rotWithShape="1">
          <a:blip r:embed="rId4"/>
          <a:srcRect l="12403" r="14121" b="-1"/>
          <a:stretch/>
        </p:blipFill>
        <p:spPr>
          <a:xfrm>
            <a:off x="3343" y="10"/>
            <a:ext cx="7548923" cy="6857990"/>
          </a:xfrm>
          <a:prstGeom prst="rect">
            <a:avLst/>
          </a:prstGeom>
        </p:spPr>
      </p:pic>
      <p:sp>
        <p:nvSpPr>
          <p:cNvPr id="15" name="Tijdelijke aanduiding voor inhoud 2">
            <a:extLst>
              <a:ext uri="{FF2B5EF4-FFF2-40B4-BE49-F238E27FC236}">
                <a16:creationId xmlns:a16="http://schemas.microsoft.com/office/drawing/2014/main" id="{385563BF-3826-6143-9860-993DEFFEF698}"/>
              </a:ext>
            </a:extLst>
          </p:cNvPr>
          <p:cNvSpPr>
            <a:spLocks noGrp="1"/>
          </p:cNvSpPr>
          <p:nvPr>
            <p:ph idx="1"/>
          </p:nvPr>
        </p:nvSpPr>
        <p:spPr>
          <a:xfrm>
            <a:off x="7883611" y="2121408"/>
            <a:ext cx="3816774" cy="4050792"/>
          </a:xfrm>
        </p:spPr>
        <p:txBody>
          <a:bodyPr>
            <a:normAutofit/>
          </a:bodyPr>
          <a:lstStyle/>
          <a:p>
            <a:r>
              <a:rPr lang="nl-NL" sz="2800" dirty="0" err="1">
                <a:latin typeface="NeuzeitGro" panose="00000500000000000000" pitchFamily="50" charset="0"/>
              </a:rPr>
              <a:t>Valrisicotest</a:t>
            </a:r>
            <a:r>
              <a:rPr lang="nl-NL" sz="2800" dirty="0">
                <a:latin typeface="NeuzeitGro" panose="00000500000000000000" pitchFamily="50" charset="0"/>
              </a:rPr>
              <a:t> </a:t>
            </a:r>
          </a:p>
          <a:p>
            <a:r>
              <a:rPr lang="nl-NL" sz="2800" dirty="0">
                <a:latin typeface="NeuzeitGro" panose="00000500000000000000" pitchFamily="50" charset="0"/>
              </a:rPr>
              <a:t>Geen verhoogd valrisico </a:t>
            </a:r>
          </a:p>
          <a:p>
            <a:r>
              <a:rPr lang="nl-NL" sz="2800" dirty="0">
                <a:latin typeface="NeuzeitGro" panose="00000500000000000000" pitchFamily="50" charset="0"/>
              </a:rPr>
              <a:t>Laag complex valrisico </a:t>
            </a:r>
          </a:p>
          <a:p>
            <a:r>
              <a:rPr lang="nl-NL" sz="2800" dirty="0">
                <a:latin typeface="NeuzeitGro" panose="00000500000000000000" pitchFamily="50" charset="0"/>
              </a:rPr>
              <a:t>Hoog complex valrisico </a:t>
            </a:r>
          </a:p>
          <a:p>
            <a:r>
              <a:rPr lang="nl-NL" sz="2800" dirty="0">
                <a:latin typeface="NeuzeitGro" panose="00000500000000000000" pitchFamily="50" charset="0"/>
              </a:rPr>
              <a:t>Wanneer naar de </a:t>
            </a:r>
            <a:r>
              <a:rPr lang="nl-NL" sz="2800" dirty="0" err="1">
                <a:latin typeface="NeuzeitGro" panose="00000500000000000000" pitchFamily="50" charset="0"/>
              </a:rPr>
              <a:t>valpoli</a:t>
            </a:r>
            <a:r>
              <a:rPr lang="nl-NL" sz="2800" dirty="0">
                <a:latin typeface="NeuzeitGro" panose="00000500000000000000" pitchFamily="50" charset="0"/>
              </a:rPr>
              <a:t>  </a:t>
            </a:r>
          </a:p>
          <a:p>
            <a:endParaRPr lang="nl-NL" sz="1600" dirty="0"/>
          </a:p>
        </p:txBody>
      </p:sp>
      <p:grpSp>
        <p:nvGrpSpPr>
          <p:cNvPr id="22" name="Group 21">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99938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nl-NL"/>
            </a:p>
          </p:txBody>
        </p:sp>
        <p:sp>
          <p:nvSpPr>
            <p:cNvPr id="10" name="Oval 9">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nl-NL"/>
            </a:p>
          </p:txBody>
        </p:sp>
      </p:grpSp>
      <p:sp>
        <p:nvSpPr>
          <p:cNvPr id="12" name="Rectangle 11">
            <a:extLst>
              <a:ext uri="{FF2B5EF4-FFF2-40B4-BE49-F238E27FC236}">
                <a16:creationId xmlns:a16="http://schemas.microsoft.com/office/drawing/2014/main" id="{7045633D-7FA7-4D93-8E45-D385B582A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82532B9D-ADFC-4AEF-97D4-9FC87BB61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CDA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2">
            <a:extLst>
              <a:ext uri="{FF2B5EF4-FFF2-40B4-BE49-F238E27FC236}">
                <a16:creationId xmlns:a16="http://schemas.microsoft.com/office/drawing/2014/main" id="{2860B6E5-21A2-9007-614E-0597B56406D9}"/>
              </a:ext>
            </a:extLst>
          </p:cNvPr>
          <p:cNvPicPr>
            <a:picLocks noChangeAspect="1"/>
          </p:cNvPicPr>
          <p:nvPr/>
        </p:nvPicPr>
        <p:blipFill>
          <a:blip r:embed="rId4"/>
          <a:stretch>
            <a:fillRect/>
          </a:stretch>
        </p:blipFill>
        <p:spPr>
          <a:xfrm>
            <a:off x="2183836" y="673308"/>
            <a:ext cx="7832784" cy="5536335"/>
          </a:xfrm>
          <a:prstGeom prst="rect">
            <a:avLst/>
          </a:prstGeom>
        </p:spPr>
      </p:pic>
    </p:spTree>
    <p:extLst>
      <p:ext uri="{BB962C8B-B14F-4D97-AF65-F5344CB8AC3E}">
        <p14:creationId xmlns:p14="http://schemas.microsoft.com/office/powerpoint/2010/main" val="1235900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E5502FB-B765-A57D-C3D0-7B38B5F02740}"/>
              </a:ext>
            </a:extLst>
          </p:cNvPr>
          <p:cNvSpPr>
            <a:spLocks noGrp="1"/>
          </p:cNvSpPr>
          <p:nvPr>
            <p:ph type="title"/>
          </p:nvPr>
        </p:nvSpPr>
        <p:spPr>
          <a:xfrm>
            <a:off x="1069848" y="484632"/>
            <a:ext cx="10058400" cy="1226802"/>
          </a:xfrm>
        </p:spPr>
        <p:txBody>
          <a:bodyPr>
            <a:normAutofit/>
          </a:bodyPr>
          <a:lstStyle/>
          <a:p>
            <a:pPr algn="ctr"/>
            <a:r>
              <a:rPr lang="nl-NL" sz="4800"/>
              <a:t>Stroomschema laag complex valrisico</a:t>
            </a:r>
            <a:r>
              <a:rPr lang="nl-NL"/>
              <a:t> </a:t>
            </a:r>
          </a:p>
        </p:txBody>
      </p:sp>
      <p:sp>
        <p:nvSpPr>
          <p:cNvPr id="6" name="Rechthoek 5">
            <a:extLst>
              <a:ext uri="{FF2B5EF4-FFF2-40B4-BE49-F238E27FC236}">
                <a16:creationId xmlns:a16="http://schemas.microsoft.com/office/drawing/2014/main" id="{160B70D9-84BE-5A7F-3B2E-8E9FA38B3858}"/>
              </a:ext>
            </a:extLst>
          </p:cNvPr>
          <p:cNvSpPr/>
          <p:nvPr/>
        </p:nvSpPr>
        <p:spPr>
          <a:xfrm>
            <a:off x="4871937" y="1674243"/>
            <a:ext cx="2357885" cy="104954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nl-NL"/>
              <a:t>Regulier contact patiënt / cliënt</a:t>
            </a:r>
          </a:p>
        </p:txBody>
      </p:sp>
      <p:sp>
        <p:nvSpPr>
          <p:cNvPr id="7" name="Rechthoek 6">
            <a:extLst>
              <a:ext uri="{FF2B5EF4-FFF2-40B4-BE49-F238E27FC236}">
                <a16:creationId xmlns:a16="http://schemas.microsoft.com/office/drawing/2014/main" id="{0BDE790D-C208-4891-83E1-265309B4EC6B}"/>
              </a:ext>
            </a:extLst>
          </p:cNvPr>
          <p:cNvSpPr/>
          <p:nvPr/>
        </p:nvSpPr>
        <p:spPr>
          <a:xfrm>
            <a:off x="4871936" y="2801807"/>
            <a:ext cx="2357885" cy="104954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nl-NL" err="1"/>
              <a:t>Valrisicotest</a:t>
            </a:r>
          </a:p>
        </p:txBody>
      </p:sp>
      <p:sp>
        <p:nvSpPr>
          <p:cNvPr id="8" name="Rechthoek 7">
            <a:extLst>
              <a:ext uri="{FF2B5EF4-FFF2-40B4-BE49-F238E27FC236}">
                <a16:creationId xmlns:a16="http://schemas.microsoft.com/office/drawing/2014/main" id="{8E6B3B17-6128-6FD2-10F3-C2B769D5089C}"/>
              </a:ext>
            </a:extLst>
          </p:cNvPr>
          <p:cNvSpPr/>
          <p:nvPr/>
        </p:nvSpPr>
        <p:spPr>
          <a:xfrm>
            <a:off x="4871937" y="3962990"/>
            <a:ext cx="2357885" cy="104954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nl-NL" dirty="0"/>
              <a:t>Laag valrisico </a:t>
            </a:r>
          </a:p>
          <a:p>
            <a:pPr algn="ctr"/>
            <a:r>
              <a:rPr lang="nl-NL" dirty="0"/>
              <a:t>&lt; 2 bouwstenen</a:t>
            </a:r>
          </a:p>
        </p:txBody>
      </p:sp>
      <p:sp>
        <p:nvSpPr>
          <p:cNvPr id="12" name="Rechthoek 11">
            <a:extLst>
              <a:ext uri="{FF2B5EF4-FFF2-40B4-BE49-F238E27FC236}">
                <a16:creationId xmlns:a16="http://schemas.microsoft.com/office/drawing/2014/main" id="{5146740E-C5AA-CEE4-7DEC-3C6C328A01EE}"/>
              </a:ext>
            </a:extLst>
          </p:cNvPr>
          <p:cNvSpPr/>
          <p:nvPr/>
        </p:nvSpPr>
        <p:spPr>
          <a:xfrm>
            <a:off x="4871937" y="5128401"/>
            <a:ext cx="2357885" cy="104954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nl-NL" dirty="0"/>
              <a:t>Directe verwijzing naar collega in netwerk</a:t>
            </a:r>
          </a:p>
        </p:txBody>
      </p:sp>
    </p:spTree>
    <p:extLst>
      <p:ext uri="{BB962C8B-B14F-4D97-AF65-F5344CB8AC3E}">
        <p14:creationId xmlns:p14="http://schemas.microsoft.com/office/powerpoint/2010/main" val="292036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22F04645-81B6-3895-31C1-A71D34D0209A}"/>
              </a:ext>
            </a:extLst>
          </p:cNvPr>
          <p:cNvPicPr>
            <a:picLocks noGrp="1" noChangeAspect="1"/>
          </p:cNvPicPr>
          <p:nvPr>
            <p:ph idx="1"/>
          </p:nvPr>
        </p:nvPicPr>
        <p:blipFill rotWithShape="1">
          <a:blip r:embed="rId3"/>
          <a:srcRect l="22132" t="21536" r="32445" b="22890"/>
          <a:stretch/>
        </p:blipFill>
        <p:spPr>
          <a:xfrm>
            <a:off x="6672997" y="1196630"/>
            <a:ext cx="5519003" cy="3798171"/>
          </a:xfrm>
        </p:spPr>
      </p:pic>
      <p:pic>
        <p:nvPicPr>
          <p:cNvPr id="5" name="Afbeelding 4">
            <a:extLst>
              <a:ext uri="{FF2B5EF4-FFF2-40B4-BE49-F238E27FC236}">
                <a16:creationId xmlns:a16="http://schemas.microsoft.com/office/drawing/2014/main" id="{AE690DB3-CF61-9E05-5439-32768794B215}"/>
              </a:ext>
            </a:extLst>
          </p:cNvPr>
          <p:cNvPicPr>
            <a:picLocks noChangeAspect="1"/>
          </p:cNvPicPr>
          <p:nvPr/>
        </p:nvPicPr>
        <p:blipFill rotWithShape="1">
          <a:blip r:embed="rId4"/>
          <a:srcRect l="4000" t="40933" r="37500" b="17037"/>
          <a:stretch/>
        </p:blipFill>
        <p:spPr>
          <a:xfrm>
            <a:off x="87085" y="3877637"/>
            <a:ext cx="7132320" cy="2882392"/>
          </a:xfrm>
          <a:prstGeom prst="rect">
            <a:avLst/>
          </a:prstGeom>
        </p:spPr>
      </p:pic>
      <p:pic>
        <p:nvPicPr>
          <p:cNvPr id="7" name="Afbeelding 6">
            <a:extLst>
              <a:ext uri="{FF2B5EF4-FFF2-40B4-BE49-F238E27FC236}">
                <a16:creationId xmlns:a16="http://schemas.microsoft.com/office/drawing/2014/main" id="{CEC3F2A6-1286-B3CF-B899-2C379A85A6F2}"/>
              </a:ext>
            </a:extLst>
          </p:cNvPr>
          <p:cNvPicPr>
            <a:picLocks noChangeAspect="1"/>
          </p:cNvPicPr>
          <p:nvPr/>
        </p:nvPicPr>
        <p:blipFill rotWithShape="1">
          <a:blip r:embed="rId5"/>
          <a:srcRect l="21834" t="46815" r="27834" b="29926"/>
          <a:stretch/>
        </p:blipFill>
        <p:spPr>
          <a:xfrm>
            <a:off x="5921828" y="0"/>
            <a:ext cx="4332515" cy="1126166"/>
          </a:xfrm>
          <a:prstGeom prst="rect">
            <a:avLst/>
          </a:prstGeom>
        </p:spPr>
      </p:pic>
      <p:pic>
        <p:nvPicPr>
          <p:cNvPr id="4" name="Afbeelding 3">
            <a:extLst>
              <a:ext uri="{FF2B5EF4-FFF2-40B4-BE49-F238E27FC236}">
                <a16:creationId xmlns:a16="http://schemas.microsoft.com/office/drawing/2014/main" id="{54A2937E-C9E9-E2C8-D679-52A1E7A47382}"/>
              </a:ext>
            </a:extLst>
          </p:cNvPr>
          <p:cNvPicPr>
            <a:picLocks noChangeAspect="1"/>
          </p:cNvPicPr>
          <p:nvPr/>
        </p:nvPicPr>
        <p:blipFill rotWithShape="1">
          <a:blip r:embed="rId6"/>
          <a:srcRect l="33125" t="23174" r="34250" b="38397"/>
          <a:stretch/>
        </p:blipFill>
        <p:spPr>
          <a:xfrm>
            <a:off x="253920" y="199493"/>
            <a:ext cx="5206373" cy="3449544"/>
          </a:xfrm>
          <a:prstGeom prst="rect">
            <a:avLst/>
          </a:prstGeom>
        </p:spPr>
      </p:pic>
    </p:spTree>
    <p:extLst>
      <p:ext uri="{BB962C8B-B14F-4D97-AF65-F5344CB8AC3E}">
        <p14:creationId xmlns:p14="http://schemas.microsoft.com/office/powerpoint/2010/main" val="4156740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CD448924-BED9-B1CE-952E-3F7E36BDC5AE}"/>
              </a:ext>
            </a:extLst>
          </p:cNvPr>
          <p:cNvSpPr>
            <a:spLocks noGrp="1"/>
          </p:cNvSpPr>
          <p:nvPr>
            <p:ph type="title"/>
          </p:nvPr>
        </p:nvSpPr>
        <p:spPr>
          <a:xfrm>
            <a:off x="1069848" y="484632"/>
            <a:ext cx="10058400" cy="1226802"/>
          </a:xfrm>
        </p:spPr>
        <p:txBody>
          <a:bodyPr>
            <a:normAutofit/>
          </a:bodyPr>
          <a:lstStyle/>
          <a:p>
            <a:pPr algn="ctr"/>
            <a:r>
              <a:rPr lang="nl-NL" sz="4800"/>
              <a:t>Stroomschema Hoog complex valrisico</a:t>
            </a:r>
            <a:r>
              <a:rPr lang="nl-NL"/>
              <a:t> </a:t>
            </a:r>
          </a:p>
        </p:txBody>
      </p:sp>
      <p:sp>
        <p:nvSpPr>
          <p:cNvPr id="21" name="Rechthoek 20">
            <a:extLst>
              <a:ext uri="{FF2B5EF4-FFF2-40B4-BE49-F238E27FC236}">
                <a16:creationId xmlns:a16="http://schemas.microsoft.com/office/drawing/2014/main" id="{4627D1BF-97DE-8727-8A0C-9D091B7A787F}"/>
              </a:ext>
            </a:extLst>
          </p:cNvPr>
          <p:cNvSpPr/>
          <p:nvPr/>
        </p:nvSpPr>
        <p:spPr>
          <a:xfrm>
            <a:off x="4558172" y="1719067"/>
            <a:ext cx="2369090" cy="8366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nl-NL"/>
              <a:t>Regulier contact patiënt / cliënt</a:t>
            </a:r>
          </a:p>
        </p:txBody>
      </p:sp>
      <p:sp>
        <p:nvSpPr>
          <p:cNvPr id="22" name="Rechthoek 21">
            <a:extLst>
              <a:ext uri="{FF2B5EF4-FFF2-40B4-BE49-F238E27FC236}">
                <a16:creationId xmlns:a16="http://schemas.microsoft.com/office/drawing/2014/main" id="{B1938ED9-BE6A-1A53-55FA-B97DCE657670}"/>
              </a:ext>
            </a:extLst>
          </p:cNvPr>
          <p:cNvSpPr/>
          <p:nvPr/>
        </p:nvSpPr>
        <p:spPr>
          <a:xfrm>
            <a:off x="4558171" y="2644926"/>
            <a:ext cx="2369090" cy="8366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nl-NL" err="1"/>
              <a:t>Valrisicotest</a:t>
            </a:r>
          </a:p>
        </p:txBody>
      </p:sp>
      <p:sp>
        <p:nvSpPr>
          <p:cNvPr id="23" name="Rechthoek 22">
            <a:extLst>
              <a:ext uri="{FF2B5EF4-FFF2-40B4-BE49-F238E27FC236}">
                <a16:creationId xmlns:a16="http://schemas.microsoft.com/office/drawing/2014/main" id="{0E3F5E3C-CCB0-D47E-0C01-77771458785B}"/>
              </a:ext>
            </a:extLst>
          </p:cNvPr>
          <p:cNvSpPr/>
          <p:nvPr/>
        </p:nvSpPr>
        <p:spPr>
          <a:xfrm>
            <a:off x="4558172" y="3570785"/>
            <a:ext cx="2369090" cy="8366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nl-NL" dirty="0"/>
              <a:t>Hoog complex valrisico of twijfel over cognitie </a:t>
            </a:r>
          </a:p>
        </p:txBody>
      </p:sp>
      <p:sp>
        <p:nvSpPr>
          <p:cNvPr id="24" name="Rechthoek 23">
            <a:extLst>
              <a:ext uri="{FF2B5EF4-FFF2-40B4-BE49-F238E27FC236}">
                <a16:creationId xmlns:a16="http://schemas.microsoft.com/office/drawing/2014/main" id="{6CF345AB-96AC-9501-268D-41FAEF190AFF}"/>
              </a:ext>
            </a:extLst>
          </p:cNvPr>
          <p:cNvSpPr/>
          <p:nvPr/>
        </p:nvSpPr>
        <p:spPr>
          <a:xfrm>
            <a:off x="4558171" y="4485439"/>
            <a:ext cx="2369090" cy="8366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nl-NL"/>
              <a:t>Verwijzing voor valanalyse</a:t>
            </a:r>
          </a:p>
        </p:txBody>
      </p:sp>
      <p:sp>
        <p:nvSpPr>
          <p:cNvPr id="25" name="Rechthoek 24">
            <a:extLst>
              <a:ext uri="{FF2B5EF4-FFF2-40B4-BE49-F238E27FC236}">
                <a16:creationId xmlns:a16="http://schemas.microsoft.com/office/drawing/2014/main" id="{91B691C4-2492-92BA-FC96-4DA4B7E7AB0A}"/>
              </a:ext>
            </a:extLst>
          </p:cNvPr>
          <p:cNvSpPr/>
          <p:nvPr/>
        </p:nvSpPr>
        <p:spPr>
          <a:xfrm>
            <a:off x="4558172" y="5422506"/>
            <a:ext cx="2369090" cy="8366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nl-NL"/>
              <a:t>Beschrijf op de aanvraag jouw bevindingen</a:t>
            </a:r>
          </a:p>
        </p:txBody>
      </p:sp>
    </p:spTree>
    <p:extLst>
      <p:ext uri="{BB962C8B-B14F-4D97-AF65-F5344CB8AC3E}">
        <p14:creationId xmlns:p14="http://schemas.microsoft.com/office/powerpoint/2010/main" val="822451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1A4915-4C8F-3B43-964F-B0F1A6589A77}"/>
              </a:ext>
            </a:extLst>
          </p:cNvPr>
          <p:cNvSpPr>
            <a:spLocks noGrp="1"/>
          </p:cNvSpPr>
          <p:nvPr>
            <p:ph type="title"/>
          </p:nvPr>
        </p:nvSpPr>
        <p:spPr/>
        <p:txBody>
          <a:bodyPr/>
          <a:lstStyle/>
          <a:p>
            <a:r>
              <a:rPr lang="nl-NL" dirty="0"/>
              <a:t>Valanalyse </a:t>
            </a:r>
          </a:p>
        </p:txBody>
      </p:sp>
      <p:sp>
        <p:nvSpPr>
          <p:cNvPr id="3" name="Tijdelijke aanduiding voor inhoud 2">
            <a:extLst>
              <a:ext uri="{FF2B5EF4-FFF2-40B4-BE49-F238E27FC236}">
                <a16:creationId xmlns:a16="http://schemas.microsoft.com/office/drawing/2014/main" id="{4DB2E3B3-50AC-1D4D-94DD-F3A03BBE26F5}"/>
              </a:ext>
            </a:extLst>
          </p:cNvPr>
          <p:cNvSpPr>
            <a:spLocks noGrp="1"/>
          </p:cNvSpPr>
          <p:nvPr>
            <p:ph idx="1"/>
          </p:nvPr>
        </p:nvSpPr>
        <p:spPr>
          <a:xfrm>
            <a:off x="1069848" y="2121408"/>
            <a:ext cx="5185027" cy="4050792"/>
          </a:xfrm>
        </p:spPr>
        <p:txBody>
          <a:bodyPr vert="horz" lIns="91440" tIns="45720" rIns="91440" bIns="45720" rtlCol="0" anchor="t">
            <a:normAutofit fontScale="92500" lnSpcReduction="20000"/>
          </a:bodyPr>
          <a:lstStyle/>
          <a:p>
            <a:pPr>
              <a:buClr>
                <a:srgbClr val="0070C0"/>
              </a:buClr>
            </a:pPr>
            <a:r>
              <a:rPr lang="nl-NL" sz="3600" dirty="0">
                <a:latin typeface="NeuzeitGro" panose="00000500000000000000" pitchFamily="50" charset="0"/>
              </a:rPr>
              <a:t>Uitgevoerd door POH of ergotherapeut </a:t>
            </a:r>
          </a:p>
          <a:p>
            <a:pPr>
              <a:buClr>
                <a:srgbClr val="0070C0"/>
              </a:buClr>
            </a:pPr>
            <a:r>
              <a:rPr lang="nl-NL" sz="3600" dirty="0">
                <a:latin typeface="NeuzeitGro" panose="00000500000000000000" pitchFamily="50" charset="0"/>
              </a:rPr>
              <a:t>Afgenomen aan huis </a:t>
            </a:r>
          </a:p>
          <a:p>
            <a:pPr>
              <a:buClr>
                <a:srgbClr val="0070C0"/>
              </a:buClr>
            </a:pPr>
            <a:r>
              <a:rPr lang="nl-NL" sz="3600" dirty="0">
                <a:latin typeface="NeuzeitGro" panose="00000500000000000000" pitchFamily="50" charset="0"/>
              </a:rPr>
              <a:t>Op verwijzing vanuit netwerk</a:t>
            </a:r>
          </a:p>
          <a:p>
            <a:pPr>
              <a:buClr>
                <a:srgbClr val="0070C0"/>
              </a:buClr>
            </a:pPr>
            <a:r>
              <a:rPr lang="nl-NL" sz="3600" dirty="0">
                <a:latin typeface="NeuzeitGro"/>
              </a:rPr>
              <a:t>POH neemt daarna de regie op zich </a:t>
            </a:r>
          </a:p>
          <a:p>
            <a:pPr>
              <a:buClr>
                <a:srgbClr val="0070C0"/>
              </a:buClr>
            </a:pPr>
            <a:r>
              <a:rPr lang="nl-NL" sz="3600" dirty="0">
                <a:latin typeface="NeuzeitGro" panose="00000500000000000000" pitchFamily="50" charset="0"/>
              </a:rPr>
              <a:t>Terugkoppeling veelal via OZO </a:t>
            </a:r>
          </a:p>
        </p:txBody>
      </p:sp>
      <p:pic>
        <p:nvPicPr>
          <p:cNvPr id="8" name="Afbeelding 7">
            <a:extLst>
              <a:ext uri="{FF2B5EF4-FFF2-40B4-BE49-F238E27FC236}">
                <a16:creationId xmlns:a16="http://schemas.microsoft.com/office/drawing/2014/main" id="{0AA68D3D-4C71-9F43-309F-B60DEEEA2C58}"/>
              </a:ext>
            </a:extLst>
          </p:cNvPr>
          <p:cNvPicPr>
            <a:picLocks noChangeAspect="1"/>
          </p:cNvPicPr>
          <p:nvPr/>
        </p:nvPicPr>
        <p:blipFill rotWithShape="1">
          <a:blip r:embed="rId3"/>
          <a:srcRect l="34250" t="16978" r="35000" b="6771"/>
          <a:stretch/>
        </p:blipFill>
        <p:spPr>
          <a:xfrm>
            <a:off x="7193280" y="814324"/>
            <a:ext cx="3749040" cy="5229352"/>
          </a:xfrm>
          <a:prstGeom prst="rect">
            <a:avLst/>
          </a:prstGeom>
        </p:spPr>
      </p:pic>
    </p:spTree>
    <p:extLst>
      <p:ext uri="{BB962C8B-B14F-4D97-AF65-F5344CB8AC3E}">
        <p14:creationId xmlns:p14="http://schemas.microsoft.com/office/powerpoint/2010/main" val="1585560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F39A80DC-C457-3C00-FD60-137081FA4083}"/>
              </a:ext>
            </a:extLst>
          </p:cNvPr>
          <p:cNvSpPr>
            <a:spLocks noGrp="1"/>
          </p:cNvSpPr>
          <p:nvPr>
            <p:ph type="title"/>
          </p:nvPr>
        </p:nvSpPr>
        <p:spPr>
          <a:xfrm>
            <a:off x="1069848" y="484632"/>
            <a:ext cx="10058400" cy="1226802"/>
          </a:xfrm>
        </p:spPr>
        <p:txBody>
          <a:bodyPr>
            <a:normAutofit/>
          </a:bodyPr>
          <a:lstStyle/>
          <a:p>
            <a:pPr algn="ctr"/>
            <a:r>
              <a:rPr lang="nl-NL" sz="3600" dirty="0"/>
              <a:t>Stroomschema Indicatie </a:t>
            </a:r>
            <a:r>
              <a:rPr lang="nl-NL" sz="3600" dirty="0" err="1"/>
              <a:t>valpoli</a:t>
            </a:r>
            <a:endParaRPr lang="nl-NL" sz="3600" dirty="0">
              <a:latin typeface="Rockwell Condensed"/>
            </a:endParaRPr>
          </a:p>
        </p:txBody>
      </p:sp>
      <p:sp>
        <p:nvSpPr>
          <p:cNvPr id="6" name="Rechthoek 5">
            <a:extLst>
              <a:ext uri="{FF2B5EF4-FFF2-40B4-BE49-F238E27FC236}">
                <a16:creationId xmlns:a16="http://schemas.microsoft.com/office/drawing/2014/main" id="{7E662E51-3545-9DFF-1F23-FC62F28EFBFC}"/>
              </a:ext>
            </a:extLst>
          </p:cNvPr>
          <p:cNvSpPr/>
          <p:nvPr/>
        </p:nvSpPr>
        <p:spPr>
          <a:xfrm>
            <a:off x="4625408" y="1438920"/>
            <a:ext cx="2761295" cy="252872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a:buChar char="•"/>
            </a:pPr>
            <a:r>
              <a:rPr lang="nl-NL" dirty="0"/>
              <a:t>Vallen met </a:t>
            </a:r>
            <a:r>
              <a:rPr lang="nl-NL" b="1" dirty="0"/>
              <a:t>bewustzijnsverlies</a:t>
            </a:r>
          </a:p>
          <a:p>
            <a:pPr marL="285750" indent="-285750">
              <a:buFont typeface="Arial"/>
              <a:buChar char="•"/>
            </a:pPr>
            <a:r>
              <a:rPr lang="nl-NL" dirty="0"/>
              <a:t>Geen duidelijke verklaring voor het vallen</a:t>
            </a:r>
          </a:p>
          <a:p>
            <a:pPr marL="285750" indent="-285750">
              <a:buFont typeface="Arial"/>
              <a:buChar char="•"/>
            </a:pPr>
            <a:r>
              <a:rPr lang="nl-NL" dirty="0"/>
              <a:t>Te veel </a:t>
            </a:r>
            <a:r>
              <a:rPr lang="nl-NL" dirty="0" err="1"/>
              <a:t>risico-factoren</a:t>
            </a:r>
            <a:r>
              <a:rPr lang="nl-NL" dirty="0"/>
              <a:t> bij elkaar</a:t>
            </a:r>
          </a:p>
          <a:p>
            <a:pPr marL="285750" indent="-285750">
              <a:buFont typeface="Arial"/>
              <a:buChar char="•"/>
            </a:pPr>
            <a:r>
              <a:rPr lang="nl-NL" dirty="0"/>
              <a:t>Ondanks interventies blijft patiënt vallen </a:t>
            </a:r>
          </a:p>
        </p:txBody>
      </p:sp>
      <p:sp>
        <p:nvSpPr>
          <p:cNvPr id="14" name="Rechthoek 13">
            <a:extLst>
              <a:ext uri="{FF2B5EF4-FFF2-40B4-BE49-F238E27FC236}">
                <a16:creationId xmlns:a16="http://schemas.microsoft.com/office/drawing/2014/main" id="{842464E3-1776-4A35-5F09-A3602818895B}"/>
              </a:ext>
            </a:extLst>
          </p:cNvPr>
          <p:cNvSpPr/>
          <p:nvPr/>
        </p:nvSpPr>
        <p:spPr>
          <a:xfrm>
            <a:off x="4625408" y="4052638"/>
            <a:ext cx="2761295" cy="10495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nl-NL"/>
              <a:t>Verwijzen via de huisarts naar de </a:t>
            </a:r>
            <a:r>
              <a:rPr lang="nl-NL" err="1"/>
              <a:t>valpoli</a:t>
            </a:r>
          </a:p>
        </p:txBody>
      </p:sp>
      <p:sp>
        <p:nvSpPr>
          <p:cNvPr id="17" name="Rechthoek 16">
            <a:extLst>
              <a:ext uri="{FF2B5EF4-FFF2-40B4-BE49-F238E27FC236}">
                <a16:creationId xmlns:a16="http://schemas.microsoft.com/office/drawing/2014/main" id="{BE9FC5C4-9855-6AA0-F910-C8DAA2D1F2C9}"/>
              </a:ext>
            </a:extLst>
          </p:cNvPr>
          <p:cNvSpPr/>
          <p:nvPr/>
        </p:nvSpPr>
        <p:spPr>
          <a:xfrm>
            <a:off x="4625408" y="5173225"/>
            <a:ext cx="2761295" cy="104954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nl-NL"/>
              <a:t>Na bezoek </a:t>
            </a:r>
            <a:r>
              <a:rPr lang="nl-NL" err="1"/>
              <a:t>valpoli</a:t>
            </a:r>
            <a:r>
              <a:rPr lang="nl-NL"/>
              <a:t> terugkom afspraak bij POH-S</a:t>
            </a:r>
          </a:p>
        </p:txBody>
      </p:sp>
    </p:spTree>
    <p:extLst>
      <p:ext uri="{BB962C8B-B14F-4D97-AF65-F5344CB8AC3E}">
        <p14:creationId xmlns:p14="http://schemas.microsoft.com/office/powerpoint/2010/main" val="3781431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fbeelding 9" descr="Afbeelding met speelgoed&#10;&#10;Automatisch gegenereerde beschrijving">
            <a:extLst>
              <a:ext uri="{FF2B5EF4-FFF2-40B4-BE49-F238E27FC236}">
                <a16:creationId xmlns:a16="http://schemas.microsoft.com/office/drawing/2014/main" id="{AA047474-5E25-40DF-B904-391A1CB3C586}"/>
              </a:ext>
            </a:extLst>
          </p:cNvPr>
          <p:cNvPicPr>
            <a:picLocks noChangeAspect="1"/>
          </p:cNvPicPr>
          <p:nvPr/>
        </p:nvPicPr>
        <p:blipFill rotWithShape="1">
          <a:blip r:embed="rId3"/>
          <a:srcRect t="7555" b="19629"/>
          <a:stretch/>
        </p:blipFill>
        <p:spPr>
          <a:xfrm>
            <a:off x="-1" y="10"/>
            <a:ext cx="12191999" cy="6857990"/>
          </a:xfrm>
          <a:prstGeom prst="rect">
            <a:avLst/>
          </a:prstGeom>
        </p:spPr>
      </p:pic>
      <p:sp>
        <p:nvSpPr>
          <p:cNvPr id="33" name="Rectangle 3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35" name="Rectangle 3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4">
              <a:alphaModFix amt="9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2" name="Titel 1">
            <a:extLst>
              <a:ext uri="{FF2B5EF4-FFF2-40B4-BE49-F238E27FC236}">
                <a16:creationId xmlns:a16="http://schemas.microsoft.com/office/drawing/2014/main" id="{F0F66C02-5E77-4579-96CA-DBE1ED0B3C21}"/>
              </a:ext>
            </a:extLst>
          </p:cNvPr>
          <p:cNvSpPr>
            <a:spLocks noGrp="1"/>
          </p:cNvSpPr>
          <p:nvPr>
            <p:ph type="title"/>
          </p:nvPr>
        </p:nvSpPr>
        <p:spPr>
          <a:xfrm>
            <a:off x="1285456" y="4162031"/>
            <a:ext cx="7299744" cy="1767141"/>
          </a:xfrm>
        </p:spPr>
        <p:txBody>
          <a:bodyPr>
            <a:normAutofit/>
          </a:bodyPr>
          <a:lstStyle/>
          <a:p>
            <a:pPr algn="r"/>
            <a:r>
              <a:rPr lang="nl-NL" dirty="0"/>
              <a:t>CASUS 1: Valanalyse</a:t>
            </a:r>
          </a:p>
        </p:txBody>
      </p:sp>
      <p:sp>
        <p:nvSpPr>
          <p:cNvPr id="37" name="Rectangle 3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39" name="Oval 3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1" name="Oval 4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38718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1" name="Rectangle 1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3" name="Rectangle 1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nvGrpSpPr>
          <p:cNvPr id="15" name="Group 1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nl-NL"/>
            </a:p>
          </p:txBody>
        </p:sp>
        <p:sp>
          <p:nvSpPr>
            <p:cNvPr id="17" name="Oval 1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nl-NL"/>
            </a:p>
          </p:txBody>
        </p:sp>
      </p:grpSp>
      <p:sp>
        <p:nvSpPr>
          <p:cNvPr id="19" name="Rectangle 18">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6">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A81AD03-22EC-40AC-948B-CDF3B38A6252}"/>
              </a:ext>
            </a:extLst>
          </p:cNvPr>
          <p:cNvSpPr>
            <a:spLocks noGrp="1"/>
          </p:cNvSpPr>
          <p:nvPr>
            <p:ph type="title"/>
          </p:nvPr>
        </p:nvSpPr>
        <p:spPr>
          <a:xfrm>
            <a:off x="993879" y="2362330"/>
            <a:ext cx="9966960" cy="324101"/>
          </a:xfrm>
        </p:spPr>
        <p:txBody>
          <a:bodyPr vert="horz" lIns="91440" tIns="45720" rIns="91440" bIns="45720" rtlCol="0" anchor="b">
            <a:normAutofit fontScale="90000"/>
          </a:bodyPr>
          <a:lstStyle/>
          <a:p>
            <a:r>
              <a:rPr lang="en-US" sz="9600" dirty="0">
                <a:solidFill>
                  <a:srgbClr val="FFFFFF"/>
                </a:solidFill>
              </a:rPr>
              <a:t>RISICOFACTOREN: </a:t>
            </a:r>
            <a:br>
              <a:rPr lang="en-US" sz="9600" dirty="0">
                <a:solidFill>
                  <a:srgbClr val="FFFFFF"/>
                </a:solidFill>
              </a:rPr>
            </a:br>
            <a:br>
              <a:rPr lang="en-US" sz="9600" dirty="0">
                <a:solidFill>
                  <a:srgbClr val="FFFFFF"/>
                </a:solidFill>
              </a:rPr>
            </a:br>
            <a:r>
              <a:rPr lang="en-US" sz="9600" dirty="0">
                <a:solidFill>
                  <a:srgbClr val="FFFFFF"/>
                </a:solidFill>
              </a:rPr>
              <a:t>RISICOFACTOREN</a:t>
            </a:r>
            <a:br>
              <a:rPr lang="en-US" sz="9600" dirty="0">
                <a:solidFill>
                  <a:srgbClr val="FFFFFF"/>
                </a:solidFill>
              </a:rPr>
            </a:br>
            <a:endParaRPr lang="en-US" sz="9600" dirty="0">
              <a:solidFill>
                <a:srgbClr val="FFFFFF"/>
              </a:solidFill>
            </a:endParaRPr>
          </a:p>
        </p:txBody>
      </p:sp>
      <p:pic>
        <p:nvPicPr>
          <p:cNvPr id="28" name="Afbeelding 27">
            <a:extLst>
              <a:ext uri="{FF2B5EF4-FFF2-40B4-BE49-F238E27FC236}">
                <a16:creationId xmlns:a16="http://schemas.microsoft.com/office/drawing/2014/main" id="{CD299B88-3A71-4033-BE59-90DCE88A589F}"/>
              </a:ext>
            </a:extLst>
          </p:cNvPr>
          <p:cNvPicPr>
            <a:picLocks noChangeAspect="1"/>
          </p:cNvPicPr>
          <p:nvPr/>
        </p:nvPicPr>
        <p:blipFill>
          <a:blip r:embed="rId7"/>
          <a:stretch>
            <a:fillRect/>
          </a:stretch>
        </p:blipFill>
        <p:spPr>
          <a:xfrm>
            <a:off x="7693647" y="1688117"/>
            <a:ext cx="2477620" cy="2477620"/>
          </a:xfrm>
          <a:prstGeom prst="rect">
            <a:avLst/>
          </a:prstGeom>
        </p:spPr>
      </p:pic>
      <p:pic>
        <p:nvPicPr>
          <p:cNvPr id="32" name="Afbeelding 31">
            <a:extLst>
              <a:ext uri="{FF2B5EF4-FFF2-40B4-BE49-F238E27FC236}">
                <a16:creationId xmlns:a16="http://schemas.microsoft.com/office/drawing/2014/main" id="{2FDEA264-07A0-413A-91AD-EAE05BBC05C4}"/>
              </a:ext>
            </a:extLst>
          </p:cNvPr>
          <p:cNvPicPr>
            <a:picLocks noChangeAspect="1"/>
          </p:cNvPicPr>
          <p:nvPr/>
        </p:nvPicPr>
        <p:blipFill>
          <a:blip r:embed="rId8"/>
          <a:stretch>
            <a:fillRect/>
          </a:stretch>
        </p:blipFill>
        <p:spPr>
          <a:xfrm>
            <a:off x="7806525" y="1789801"/>
            <a:ext cx="2477620" cy="2477620"/>
          </a:xfrm>
          <a:prstGeom prst="rect">
            <a:avLst/>
          </a:prstGeom>
        </p:spPr>
      </p:pic>
      <p:pic>
        <p:nvPicPr>
          <p:cNvPr id="6" name="Afbeelding 5">
            <a:extLst>
              <a:ext uri="{FF2B5EF4-FFF2-40B4-BE49-F238E27FC236}">
                <a16:creationId xmlns:a16="http://schemas.microsoft.com/office/drawing/2014/main" id="{C74C426C-3132-4C00-B703-9B8A47F50DE8}"/>
              </a:ext>
            </a:extLst>
          </p:cNvPr>
          <p:cNvPicPr>
            <a:picLocks noChangeAspect="1"/>
          </p:cNvPicPr>
          <p:nvPr/>
        </p:nvPicPr>
        <p:blipFill>
          <a:blip r:embed="rId9"/>
          <a:stretch>
            <a:fillRect/>
          </a:stretch>
        </p:blipFill>
        <p:spPr>
          <a:xfrm>
            <a:off x="7922791" y="1885458"/>
            <a:ext cx="2477620" cy="2477620"/>
          </a:xfrm>
          <a:prstGeom prst="rect">
            <a:avLst/>
          </a:prstGeom>
        </p:spPr>
      </p:pic>
      <p:pic>
        <p:nvPicPr>
          <p:cNvPr id="20" name="Afbeelding 19">
            <a:extLst>
              <a:ext uri="{FF2B5EF4-FFF2-40B4-BE49-F238E27FC236}">
                <a16:creationId xmlns:a16="http://schemas.microsoft.com/office/drawing/2014/main" id="{6915825A-9FDF-45AF-819F-2C8F984F6588}"/>
              </a:ext>
            </a:extLst>
          </p:cNvPr>
          <p:cNvPicPr>
            <a:picLocks noChangeAspect="1"/>
          </p:cNvPicPr>
          <p:nvPr/>
        </p:nvPicPr>
        <p:blipFill>
          <a:blip r:embed="rId10"/>
          <a:stretch>
            <a:fillRect/>
          </a:stretch>
        </p:blipFill>
        <p:spPr>
          <a:xfrm>
            <a:off x="8036094" y="1961973"/>
            <a:ext cx="2477620" cy="2477620"/>
          </a:xfrm>
          <a:prstGeom prst="rect">
            <a:avLst/>
          </a:prstGeom>
        </p:spPr>
      </p:pic>
      <p:pic>
        <p:nvPicPr>
          <p:cNvPr id="26" name="Afbeelding 25">
            <a:extLst>
              <a:ext uri="{FF2B5EF4-FFF2-40B4-BE49-F238E27FC236}">
                <a16:creationId xmlns:a16="http://schemas.microsoft.com/office/drawing/2014/main" id="{8C7C7FEB-E648-4078-96F9-0497F43C33F8}"/>
              </a:ext>
            </a:extLst>
          </p:cNvPr>
          <p:cNvPicPr>
            <a:picLocks noChangeAspect="1"/>
          </p:cNvPicPr>
          <p:nvPr/>
        </p:nvPicPr>
        <p:blipFill>
          <a:blip r:embed="rId11"/>
          <a:stretch>
            <a:fillRect/>
          </a:stretch>
        </p:blipFill>
        <p:spPr>
          <a:xfrm>
            <a:off x="8114666" y="2088825"/>
            <a:ext cx="2477620" cy="2477620"/>
          </a:xfrm>
          <a:prstGeom prst="rect">
            <a:avLst/>
          </a:prstGeom>
        </p:spPr>
      </p:pic>
      <p:pic>
        <p:nvPicPr>
          <p:cNvPr id="30" name="Afbeelding 29">
            <a:extLst>
              <a:ext uri="{FF2B5EF4-FFF2-40B4-BE49-F238E27FC236}">
                <a16:creationId xmlns:a16="http://schemas.microsoft.com/office/drawing/2014/main" id="{43A47C5B-00EE-4AB7-8FF8-2474ABE71B42}"/>
              </a:ext>
            </a:extLst>
          </p:cNvPr>
          <p:cNvPicPr>
            <a:picLocks noChangeAspect="1"/>
          </p:cNvPicPr>
          <p:nvPr/>
        </p:nvPicPr>
        <p:blipFill>
          <a:blip r:embed="rId12"/>
          <a:stretch>
            <a:fillRect/>
          </a:stretch>
        </p:blipFill>
        <p:spPr>
          <a:xfrm>
            <a:off x="8345659" y="2365048"/>
            <a:ext cx="2477620" cy="2477620"/>
          </a:xfrm>
          <a:prstGeom prst="rect">
            <a:avLst/>
          </a:prstGeom>
        </p:spPr>
      </p:pic>
      <p:pic>
        <p:nvPicPr>
          <p:cNvPr id="36" name="Afbeelding 35">
            <a:extLst>
              <a:ext uri="{FF2B5EF4-FFF2-40B4-BE49-F238E27FC236}">
                <a16:creationId xmlns:a16="http://schemas.microsoft.com/office/drawing/2014/main" id="{5CA6C14C-DD3D-49D6-B014-3AB036340192}"/>
              </a:ext>
            </a:extLst>
          </p:cNvPr>
          <p:cNvPicPr>
            <a:picLocks noChangeAspect="1"/>
          </p:cNvPicPr>
          <p:nvPr/>
        </p:nvPicPr>
        <p:blipFill>
          <a:blip r:embed="rId13"/>
          <a:stretch>
            <a:fillRect/>
          </a:stretch>
        </p:blipFill>
        <p:spPr>
          <a:xfrm>
            <a:off x="8467714" y="2499125"/>
            <a:ext cx="2477620" cy="2477620"/>
          </a:xfrm>
          <a:prstGeom prst="rect">
            <a:avLst/>
          </a:prstGeom>
        </p:spPr>
      </p:pic>
      <p:pic>
        <p:nvPicPr>
          <p:cNvPr id="10" name="Afbeelding 9">
            <a:extLst>
              <a:ext uri="{FF2B5EF4-FFF2-40B4-BE49-F238E27FC236}">
                <a16:creationId xmlns:a16="http://schemas.microsoft.com/office/drawing/2014/main" id="{B72934F9-C78E-49ED-9A97-C897C4D51635}"/>
              </a:ext>
            </a:extLst>
          </p:cNvPr>
          <p:cNvPicPr>
            <a:picLocks noChangeAspect="1"/>
          </p:cNvPicPr>
          <p:nvPr/>
        </p:nvPicPr>
        <p:blipFill>
          <a:blip r:embed="rId14"/>
          <a:stretch>
            <a:fillRect/>
          </a:stretch>
        </p:blipFill>
        <p:spPr>
          <a:xfrm>
            <a:off x="8629204" y="2671582"/>
            <a:ext cx="2477620" cy="2477620"/>
          </a:xfrm>
          <a:prstGeom prst="rect">
            <a:avLst/>
          </a:prstGeom>
        </p:spPr>
      </p:pic>
      <p:pic>
        <p:nvPicPr>
          <p:cNvPr id="34" name="Afbeelding 33">
            <a:extLst>
              <a:ext uri="{FF2B5EF4-FFF2-40B4-BE49-F238E27FC236}">
                <a16:creationId xmlns:a16="http://schemas.microsoft.com/office/drawing/2014/main" id="{B2B4EF06-4250-41EF-A577-F7EF8768C4B7}"/>
              </a:ext>
            </a:extLst>
          </p:cNvPr>
          <p:cNvPicPr>
            <a:picLocks noChangeAspect="1"/>
          </p:cNvPicPr>
          <p:nvPr/>
        </p:nvPicPr>
        <p:blipFill>
          <a:blip r:embed="rId15"/>
          <a:stretch>
            <a:fillRect/>
          </a:stretch>
        </p:blipFill>
        <p:spPr>
          <a:xfrm>
            <a:off x="8731372" y="2773266"/>
            <a:ext cx="2477620" cy="2477620"/>
          </a:xfrm>
          <a:prstGeom prst="rect">
            <a:avLst/>
          </a:prstGeom>
        </p:spPr>
      </p:pic>
      <p:pic>
        <p:nvPicPr>
          <p:cNvPr id="24" name="Afbeelding 23" descr="Afbeelding met gebouw&#10;&#10;Automatisch gegenereerde beschrijving">
            <a:extLst>
              <a:ext uri="{FF2B5EF4-FFF2-40B4-BE49-F238E27FC236}">
                <a16:creationId xmlns:a16="http://schemas.microsoft.com/office/drawing/2014/main" id="{BA1408DE-AA99-42E5-A7A0-1A882617C847}"/>
              </a:ext>
            </a:extLst>
          </p:cNvPr>
          <p:cNvPicPr>
            <a:picLocks noChangeAspect="1"/>
          </p:cNvPicPr>
          <p:nvPr/>
        </p:nvPicPr>
        <p:blipFill>
          <a:blip r:embed="rId16"/>
          <a:stretch>
            <a:fillRect/>
          </a:stretch>
        </p:blipFill>
        <p:spPr>
          <a:xfrm>
            <a:off x="8922520" y="2953140"/>
            <a:ext cx="2477620" cy="2477620"/>
          </a:xfrm>
          <a:prstGeom prst="rect">
            <a:avLst/>
          </a:prstGeom>
        </p:spPr>
      </p:pic>
      <p:sp>
        <p:nvSpPr>
          <p:cNvPr id="5" name="Rechthoek 4">
            <a:extLst>
              <a:ext uri="{FF2B5EF4-FFF2-40B4-BE49-F238E27FC236}">
                <a16:creationId xmlns:a16="http://schemas.microsoft.com/office/drawing/2014/main" id="{B185E707-4198-449A-88C9-B21515D42640}"/>
              </a:ext>
            </a:extLst>
          </p:cNvPr>
          <p:cNvSpPr/>
          <p:nvPr/>
        </p:nvSpPr>
        <p:spPr>
          <a:xfrm>
            <a:off x="1141342" y="1582341"/>
            <a:ext cx="6361157" cy="3693319"/>
          </a:xfrm>
          <a:prstGeom prst="rect">
            <a:avLst/>
          </a:prstGeom>
        </p:spPr>
        <p:txBody>
          <a:bodyPr wrap="square">
            <a:spAutoFit/>
          </a:bodyPr>
          <a:lstStyle/>
          <a:p>
            <a:pPr marL="342900" indent="-342900">
              <a:buFont typeface="+mj-lt"/>
              <a:buAutoNum type="arabicPeriod"/>
            </a:pPr>
            <a:r>
              <a:rPr lang="nl-NL" dirty="0">
                <a:solidFill>
                  <a:schemeClr val="bg1"/>
                </a:solidFill>
              </a:rPr>
              <a:t>Anamnese -&gt; verhaal van de patiënt</a:t>
            </a:r>
          </a:p>
          <a:p>
            <a:pPr marL="342900" indent="-342900">
              <a:buFont typeface="+mj-lt"/>
              <a:buAutoNum type="arabicPeriod"/>
            </a:pPr>
            <a:r>
              <a:rPr lang="nl-NL" dirty="0">
                <a:solidFill>
                  <a:schemeClr val="bg1"/>
                </a:solidFill>
              </a:rPr>
              <a:t>Duizeligheid</a:t>
            </a:r>
          </a:p>
          <a:p>
            <a:pPr marL="342900" indent="-342900">
              <a:buFont typeface="+mj-lt"/>
              <a:buAutoNum type="arabicPeriod"/>
            </a:pPr>
            <a:r>
              <a:rPr lang="nl-NL" dirty="0">
                <a:solidFill>
                  <a:schemeClr val="bg1"/>
                </a:solidFill>
              </a:rPr>
              <a:t>Mobiliteit: problemen met balans, lopen, spierkracht</a:t>
            </a:r>
          </a:p>
          <a:p>
            <a:pPr marL="342900" indent="-342900">
              <a:buFont typeface="+mj-lt"/>
              <a:buAutoNum type="arabicPeriod"/>
            </a:pPr>
            <a:r>
              <a:rPr lang="nl-NL" dirty="0">
                <a:solidFill>
                  <a:schemeClr val="bg1"/>
                </a:solidFill>
              </a:rPr>
              <a:t>Gewrichtsproblemen</a:t>
            </a:r>
          </a:p>
          <a:p>
            <a:pPr marL="342900" indent="-342900">
              <a:buFont typeface="+mj-lt"/>
              <a:buAutoNum type="arabicPeriod"/>
            </a:pPr>
            <a:r>
              <a:rPr lang="nl-NL" dirty="0">
                <a:solidFill>
                  <a:schemeClr val="bg1"/>
                </a:solidFill>
              </a:rPr>
              <a:t>Mobiliteit: voetproblemen</a:t>
            </a:r>
          </a:p>
          <a:p>
            <a:pPr marL="342900" indent="-342900">
              <a:buFont typeface="+mj-lt"/>
              <a:buAutoNum type="arabicPeriod"/>
            </a:pPr>
            <a:r>
              <a:rPr lang="nl-NL" dirty="0">
                <a:solidFill>
                  <a:schemeClr val="bg1"/>
                </a:solidFill>
              </a:rPr>
              <a:t>Valangst</a:t>
            </a:r>
          </a:p>
          <a:p>
            <a:pPr marL="342900" indent="-342900">
              <a:buFont typeface="+mj-lt"/>
              <a:buAutoNum type="arabicPeriod"/>
            </a:pPr>
            <a:r>
              <a:rPr lang="nl-NL" dirty="0">
                <a:solidFill>
                  <a:schemeClr val="bg1"/>
                </a:solidFill>
              </a:rPr>
              <a:t>Cognitie</a:t>
            </a:r>
          </a:p>
          <a:p>
            <a:pPr marL="342900" indent="-342900">
              <a:buFont typeface="+mj-lt"/>
              <a:buAutoNum type="arabicPeriod"/>
            </a:pPr>
            <a:r>
              <a:rPr lang="nl-NL" dirty="0">
                <a:solidFill>
                  <a:schemeClr val="bg1"/>
                </a:solidFill>
              </a:rPr>
              <a:t>Medicijngebruik</a:t>
            </a:r>
          </a:p>
          <a:p>
            <a:pPr marL="342900" indent="-342900">
              <a:buFont typeface="+mj-lt"/>
              <a:buAutoNum type="arabicPeriod"/>
            </a:pPr>
            <a:r>
              <a:rPr lang="nl-NL" dirty="0">
                <a:solidFill>
                  <a:schemeClr val="bg1"/>
                </a:solidFill>
              </a:rPr>
              <a:t>Gezichtsvermogen</a:t>
            </a:r>
          </a:p>
          <a:p>
            <a:pPr marL="342900" indent="-342900">
              <a:buFont typeface="+mj-lt"/>
              <a:buAutoNum type="arabicPeriod"/>
            </a:pPr>
            <a:r>
              <a:rPr lang="nl-NL" dirty="0">
                <a:solidFill>
                  <a:schemeClr val="bg1"/>
                </a:solidFill>
              </a:rPr>
              <a:t>Ondervoeding</a:t>
            </a:r>
          </a:p>
          <a:p>
            <a:pPr marL="342900" indent="-342900">
              <a:buFont typeface="+mj-lt"/>
              <a:buAutoNum type="arabicPeriod"/>
            </a:pPr>
            <a:r>
              <a:rPr lang="nl-NL" dirty="0">
                <a:solidFill>
                  <a:schemeClr val="bg1"/>
                </a:solidFill>
              </a:rPr>
              <a:t>Osteoporose</a:t>
            </a:r>
          </a:p>
          <a:p>
            <a:pPr marL="342900" indent="-342900">
              <a:buFont typeface="+mj-lt"/>
              <a:buAutoNum type="arabicPeriod"/>
            </a:pPr>
            <a:r>
              <a:rPr lang="nl-NL" dirty="0">
                <a:solidFill>
                  <a:schemeClr val="bg1"/>
                </a:solidFill>
              </a:rPr>
              <a:t>ADL</a:t>
            </a:r>
          </a:p>
          <a:p>
            <a:pPr marL="342900" indent="-342900">
              <a:buFont typeface="+mj-lt"/>
              <a:buAutoNum type="arabicPeriod"/>
            </a:pPr>
            <a:r>
              <a:rPr lang="nl-NL" dirty="0">
                <a:solidFill>
                  <a:schemeClr val="bg1"/>
                </a:solidFill>
              </a:rPr>
              <a:t>Omgevingsfactoren</a:t>
            </a:r>
          </a:p>
        </p:txBody>
      </p:sp>
      <p:pic>
        <p:nvPicPr>
          <p:cNvPr id="14" name="Afbeelding 13">
            <a:extLst>
              <a:ext uri="{FF2B5EF4-FFF2-40B4-BE49-F238E27FC236}">
                <a16:creationId xmlns:a16="http://schemas.microsoft.com/office/drawing/2014/main" id="{1C3B49DB-2848-4A0B-A50F-8E409FAAE1A1}"/>
              </a:ext>
            </a:extLst>
          </p:cNvPr>
          <p:cNvPicPr>
            <a:picLocks noChangeAspect="1"/>
          </p:cNvPicPr>
          <p:nvPr/>
        </p:nvPicPr>
        <p:blipFill>
          <a:blip r:embed="rId17"/>
          <a:stretch>
            <a:fillRect/>
          </a:stretch>
        </p:blipFill>
        <p:spPr>
          <a:xfrm>
            <a:off x="9276428" y="4177013"/>
            <a:ext cx="2477620" cy="2477620"/>
          </a:xfrm>
          <a:prstGeom prst="rect">
            <a:avLst/>
          </a:prstGeom>
        </p:spPr>
      </p:pic>
    </p:spTree>
    <p:extLst>
      <p:ext uri="{BB962C8B-B14F-4D97-AF65-F5344CB8AC3E}">
        <p14:creationId xmlns:p14="http://schemas.microsoft.com/office/powerpoint/2010/main" val="40939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500" fill="hold"/>
                                        <p:tgtEl>
                                          <p:spTgt spid="36"/>
                                        </p:tgtEl>
                                        <p:attrNameLst>
                                          <p:attrName>ppt_x</p:attrName>
                                        </p:attrNameLst>
                                      </p:cBhvr>
                                      <p:tavLst>
                                        <p:tav tm="0">
                                          <p:val>
                                            <p:strVal val="#ppt_x"/>
                                          </p:val>
                                        </p:tav>
                                        <p:tav tm="100000">
                                          <p:val>
                                            <p:strVal val="#ppt_x"/>
                                          </p:val>
                                        </p:tav>
                                      </p:tavLst>
                                    </p:anim>
                                    <p:anim calcmode="lin" valueType="num">
                                      <p:cBhvr additive="base">
                                        <p:cTn id="8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0"/>
                                        </p:tgtEl>
                                        <p:attrNameLst>
                                          <p:attrName>style.visibility</p:attrName>
                                        </p:attrNameLst>
                                      </p:cBhvr>
                                      <p:to>
                                        <p:strVal val="visible"/>
                                      </p:to>
                                    </p:set>
                                    <p:anim calcmode="lin" valueType="num">
                                      <p:cBhvr additive="base">
                                        <p:cTn id="93" dur="500" fill="hold"/>
                                        <p:tgtEl>
                                          <p:spTgt spid="10"/>
                                        </p:tgtEl>
                                        <p:attrNameLst>
                                          <p:attrName>ppt_x</p:attrName>
                                        </p:attrNameLst>
                                      </p:cBhvr>
                                      <p:tavLst>
                                        <p:tav tm="0">
                                          <p:val>
                                            <p:strVal val="#ppt_x"/>
                                          </p:val>
                                        </p:tav>
                                        <p:tav tm="100000">
                                          <p:val>
                                            <p:strVal val="#ppt_x"/>
                                          </p:val>
                                        </p:tav>
                                      </p:tavLst>
                                    </p:anim>
                                    <p:anim calcmode="lin" valueType="num">
                                      <p:cBhvr additive="base">
                                        <p:cTn id="9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fill="hold"/>
                                        <p:tgtEl>
                                          <p:spTgt spid="34"/>
                                        </p:tgtEl>
                                        <p:attrNameLst>
                                          <p:attrName>ppt_x</p:attrName>
                                        </p:attrNameLst>
                                      </p:cBhvr>
                                      <p:tavLst>
                                        <p:tav tm="0">
                                          <p:val>
                                            <p:strVal val="#ppt_x"/>
                                          </p:val>
                                        </p:tav>
                                        <p:tav tm="100000">
                                          <p:val>
                                            <p:strVal val="#ppt_x"/>
                                          </p:val>
                                        </p:tav>
                                      </p:tavLst>
                                    </p:anim>
                                    <p:anim calcmode="lin" valueType="num">
                                      <p:cBhvr additive="base">
                                        <p:cTn id="10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additive="base">
                                        <p:cTn id="113" dur="500" fill="hold"/>
                                        <p:tgtEl>
                                          <p:spTgt spid="24"/>
                                        </p:tgtEl>
                                        <p:attrNameLst>
                                          <p:attrName>ppt_x</p:attrName>
                                        </p:attrNameLst>
                                      </p:cBhvr>
                                      <p:tavLst>
                                        <p:tav tm="0">
                                          <p:val>
                                            <p:strVal val="#ppt_x"/>
                                          </p:val>
                                        </p:tav>
                                        <p:tav tm="100000">
                                          <p:val>
                                            <p:strVal val="#ppt_x"/>
                                          </p:val>
                                        </p:tav>
                                      </p:tavLst>
                                    </p:anim>
                                    <p:anim calcmode="lin" valueType="num">
                                      <p:cBhvr additive="base">
                                        <p:cTn id="1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4"/>
                                        </p:tgtEl>
                                        <p:attrNameLst>
                                          <p:attrName>style.visibility</p:attrName>
                                        </p:attrNameLst>
                                      </p:cBhvr>
                                      <p:to>
                                        <p:strVal val="visible"/>
                                      </p:to>
                                    </p:set>
                                    <p:anim calcmode="lin" valueType="num">
                                      <p:cBhvr additive="base">
                                        <p:cTn id="119" dur="500" fill="hold"/>
                                        <p:tgtEl>
                                          <p:spTgt spid="14"/>
                                        </p:tgtEl>
                                        <p:attrNameLst>
                                          <p:attrName>ppt_x</p:attrName>
                                        </p:attrNameLst>
                                      </p:cBhvr>
                                      <p:tavLst>
                                        <p:tav tm="0">
                                          <p:val>
                                            <p:strVal val="#ppt_x"/>
                                          </p:val>
                                        </p:tav>
                                        <p:tav tm="100000">
                                          <p:val>
                                            <p:strVal val="#ppt_x"/>
                                          </p:val>
                                        </p:tav>
                                      </p:tavLst>
                                    </p:anim>
                                    <p:anim calcmode="lin" valueType="num">
                                      <p:cBhvr additive="base">
                                        <p:cTn id="1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0F66C02-5E77-4579-96CA-DBE1ED0B3C21}"/>
              </a:ext>
            </a:extLst>
          </p:cNvPr>
          <p:cNvSpPr>
            <a:spLocks noGrp="1"/>
          </p:cNvSpPr>
          <p:nvPr>
            <p:ph type="title"/>
          </p:nvPr>
        </p:nvSpPr>
        <p:spPr>
          <a:xfrm>
            <a:off x="4758613" y="484632"/>
            <a:ext cx="6941774" cy="1609344"/>
          </a:xfrm>
          <a:ln>
            <a:noFill/>
          </a:ln>
        </p:spPr>
        <p:txBody>
          <a:bodyPr>
            <a:normAutofit/>
          </a:bodyPr>
          <a:lstStyle/>
          <a:p>
            <a:pPr algn="r"/>
            <a:r>
              <a:rPr lang="nl-NL" sz="6600" dirty="0"/>
              <a:t>CASUS</a:t>
            </a:r>
          </a:p>
        </p:txBody>
      </p:sp>
      <p:sp>
        <p:nvSpPr>
          <p:cNvPr id="4" name="Tijdelijke aanduiding voor inhoud 3">
            <a:extLst>
              <a:ext uri="{FF2B5EF4-FFF2-40B4-BE49-F238E27FC236}">
                <a16:creationId xmlns:a16="http://schemas.microsoft.com/office/drawing/2014/main" id="{4F516DBF-0CA2-4951-9482-20FF14857098}"/>
              </a:ext>
            </a:extLst>
          </p:cNvPr>
          <p:cNvSpPr>
            <a:spLocks noGrp="1"/>
          </p:cNvSpPr>
          <p:nvPr>
            <p:ph idx="1"/>
          </p:nvPr>
        </p:nvSpPr>
        <p:spPr>
          <a:xfrm>
            <a:off x="4691594" y="1922105"/>
            <a:ext cx="7357531" cy="4049487"/>
          </a:xfrm>
        </p:spPr>
        <p:txBody>
          <a:bodyPr>
            <a:normAutofit/>
          </a:bodyPr>
          <a:lstStyle/>
          <a:p>
            <a:pPr marL="0" indent="0">
              <a:buNone/>
            </a:pPr>
            <a:r>
              <a:rPr lang="nl-NL" sz="1600" dirty="0">
                <a:latin typeface="NeuzeitGro" panose="00000500000000000000"/>
              </a:rPr>
              <a:t>1. Vrouw, 82 jaar, alleenwonend in appartement (gelijkvloers). Fit en vitaal, wandelt 2x per week buiten met buurvrouw. Ging voorheen naar een gymclubje, maar dat clubje is opgeheven. Mw. Is een paar keer buiten gevallen, met name  over oneffenheden, afstapjes buiten. Functioneert zelfstandig.</a:t>
            </a:r>
          </a:p>
          <a:p>
            <a:pPr marL="0" indent="0">
              <a:buNone/>
            </a:pPr>
            <a:r>
              <a:rPr lang="nl-NL" sz="1600" dirty="0">
                <a:latin typeface="NeuzeitGro" panose="00000500000000000000"/>
              </a:rPr>
              <a:t>2. Geen klachten duizeligheid, geen RR medicatie</a:t>
            </a:r>
          </a:p>
          <a:p>
            <a:pPr marL="0" indent="0">
              <a:buNone/>
            </a:pPr>
            <a:r>
              <a:rPr lang="nl-NL" sz="1600" dirty="0">
                <a:latin typeface="NeuzeitGro" panose="00000500000000000000"/>
              </a:rPr>
              <a:t>3. Mobiliteit: geen bijzonderheden looppatroon, kan opstaan van stoel zonder handen te gebruiken, maar lukt niet om 10 seconden met voeten achter elkaar geplaatst te blijven staan.</a:t>
            </a:r>
          </a:p>
          <a:p>
            <a:pPr marL="0" indent="0">
              <a:buNone/>
            </a:pPr>
            <a:r>
              <a:rPr lang="nl-NL" sz="1600" dirty="0">
                <a:latin typeface="NeuzeitGro" panose="00000500000000000000"/>
              </a:rPr>
              <a:t>4. Voetproblemen: geen afwijkingen, loop op stevig schoeisel (ook binnenshuis!)</a:t>
            </a:r>
          </a:p>
          <a:p>
            <a:pPr marL="0" indent="0">
              <a:buNone/>
            </a:pPr>
            <a:r>
              <a:rPr lang="nl-NL" sz="1600" dirty="0">
                <a:latin typeface="NeuzeitGro" panose="00000500000000000000"/>
              </a:rPr>
              <a:t>5. Geen gewrichtsproblemen</a:t>
            </a:r>
          </a:p>
          <a:p>
            <a:pPr marL="0" indent="0">
              <a:buNone/>
            </a:pPr>
            <a:r>
              <a:rPr lang="nl-NL" sz="1600" dirty="0">
                <a:latin typeface="NeuzeitGro" panose="00000500000000000000"/>
              </a:rPr>
              <a:t>6. Bekend met Osteoporose. Gebruikt </a:t>
            </a:r>
            <a:r>
              <a:rPr lang="nl-NL" sz="1600" dirty="0" err="1">
                <a:latin typeface="NeuzeitGro" panose="00000500000000000000"/>
              </a:rPr>
              <a:t>Alendronin</a:t>
            </a:r>
            <a:r>
              <a:rPr lang="nl-NL" sz="1600" dirty="0">
                <a:latin typeface="NeuzeitGro" panose="00000500000000000000"/>
              </a:rPr>
              <a:t>/</a:t>
            </a:r>
            <a:r>
              <a:rPr lang="nl-NL" sz="1600" dirty="0" err="1">
                <a:latin typeface="NeuzeitGro" panose="00000500000000000000"/>
              </a:rPr>
              <a:t>Calciumcar</a:t>
            </a:r>
            <a:r>
              <a:rPr lang="nl-NL" sz="1600" dirty="0">
                <a:latin typeface="NeuzeitGro" panose="00000500000000000000"/>
              </a:rPr>
              <a:t>/</a:t>
            </a:r>
            <a:r>
              <a:rPr lang="nl-NL" sz="1600" dirty="0" err="1">
                <a:latin typeface="NeuzeitGro" panose="00000500000000000000"/>
              </a:rPr>
              <a:t>Colecalciferol</a:t>
            </a:r>
            <a:r>
              <a:rPr lang="nl-NL" sz="1600" dirty="0">
                <a:latin typeface="NeuzeitGro" panose="00000500000000000000"/>
              </a:rPr>
              <a:t> en1-2 porties zuivel per dag.</a:t>
            </a:r>
          </a:p>
          <a:p>
            <a:pPr marL="0" indent="0">
              <a:buNone/>
            </a:pPr>
            <a:endParaRPr lang="nl-NL" sz="1600" dirty="0"/>
          </a:p>
        </p:txBody>
      </p:sp>
      <p:grpSp>
        <p:nvGrpSpPr>
          <p:cNvPr id="48" name="Group 47">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9" name="Oval 48">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0" name="Oval 49">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Afbeelding 4" descr="Afbeelding met persoon, man, vasthouden, telefoon&#10;&#10;Automatisch gegenereerde beschrijving">
            <a:extLst>
              <a:ext uri="{FF2B5EF4-FFF2-40B4-BE49-F238E27FC236}">
                <a16:creationId xmlns:a16="http://schemas.microsoft.com/office/drawing/2014/main" id="{A3B06E90-EC55-42C7-B5FA-2D6E0494E3FB}"/>
              </a:ext>
            </a:extLst>
          </p:cNvPr>
          <p:cNvPicPr>
            <a:picLocks noChangeAspect="1"/>
          </p:cNvPicPr>
          <p:nvPr/>
        </p:nvPicPr>
        <p:blipFill>
          <a:blip r:embed="rId5"/>
          <a:stretch>
            <a:fillRect/>
          </a:stretch>
        </p:blipFill>
        <p:spPr>
          <a:xfrm rot="5400000">
            <a:off x="-147981" y="1637895"/>
            <a:ext cx="5116749" cy="3837562"/>
          </a:xfrm>
          <a:prstGeom prst="rect">
            <a:avLst/>
          </a:prstGeom>
        </p:spPr>
      </p:pic>
    </p:spTree>
    <p:extLst>
      <p:ext uri="{BB962C8B-B14F-4D97-AF65-F5344CB8AC3E}">
        <p14:creationId xmlns:p14="http://schemas.microsoft.com/office/powerpoint/2010/main" val="1388873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0F66C02-5E77-4579-96CA-DBE1ED0B3C21}"/>
              </a:ext>
            </a:extLst>
          </p:cNvPr>
          <p:cNvSpPr>
            <a:spLocks noGrp="1"/>
          </p:cNvSpPr>
          <p:nvPr>
            <p:ph type="title"/>
          </p:nvPr>
        </p:nvSpPr>
        <p:spPr>
          <a:xfrm>
            <a:off x="4758613" y="484632"/>
            <a:ext cx="6941774" cy="1609344"/>
          </a:xfrm>
          <a:ln>
            <a:noFill/>
          </a:ln>
        </p:spPr>
        <p:txBody>
          <a:bodyPr>
            <a:normAutofit/>
          </a:bodyPr>
          <a:lstStyle/>
          <a:p>
            <a:pPr algn="r"/>
            <a:r>
              <a:rPr lang="nl-NL" sz="6600" dirty="0"/>
              <a:t>VERVOLG CASUS</a:t>
            </a:r>
          </a:p>
        </p:txBody>
      </p:sp>
      <p:sp>
        <p:nvSpPr>
          <p:cNvPr id="4" name="Tijdelijke aanduiding voor inhoud 3">
            <a:extLst>
              <a:ext uri="{FF2B5EF4-FFF2-40B4-BE49-F238E27FC236}">
                <a16:creationId xmlns:a16="http://schemas.microsoft.com/office/drawing/2014/main" id="{4F516DBF-0CA2-4951-9482-20FF14857098}"/>
              </a:ext>
            </a:extLst>
          </p:cNvPr>
          <p:cNvSpPr>
            <a:spLocks noGrp="1"/>
          </p:cNvSpPr>
          <p:nvPr>
            <p:ph idx="1"/>
          </p:nvPr>
        </p:nvSpPr>
        <p:spPr>
          <a:xfrm>
            <a:off x="4691594" y="1922105"/>
            <a:ext cx="7357531" cy="4049487"/>
          </a:xfrm>
        </p:spPr>
        <p:txBody>
          <a:bodyPr>
            <a:normAutofit lnSpcReduction="10000"/>
          </a:bodyPr>
          <a:lstStyle/>
          <a:p>
            <a:pPr marL="342900" indent="-342900">
              <a:buFont typeface="+mj-lt"/>
              <a:buAutoNum type="arabicPeriod"/>
            </a:pPr>
            <a:endParaRPr lang="en-US" sz="1600" dirty="0">
              <a:latin typeface="NeuzeitGro" panose="00000500000000000000"/>
            </a:endParaRPr>
          </a:p>
          <a:p>
            <a:pPr marL="0" indent="0">
              <a:buNone/>
            </a:pPr>
            <a:r>
              <a:rPr lang="en-US" sz="1600" dirty="0">
                <a:latin typeface="NeuzeitGro" panose="00000500000000000000"/>
              </a:rPr>
              <a:t>7. </a:t>
            </a:r>
            <a:r>
              <a:rPr lang="en-US" sz="1600" dirty="0" err="1">
                <a:latin typeface="NeuzeitGro" panose="00000500000000000000"/>
              </a:rPr>
              <a:t>Cognitie</a:t>
            </a:r>
            <a:r>
              <a:rPr lang="en-US" sz="1600" dirty="0">
                <a:latin typeface="NeuzeitGro" panose="00000500000000000000"/>
              </a:rPr>
              <a:t>: </a:t>
            </a:r>
            <a:r>
              <a:rPr lang="en-US" sz="1600" dirty="0" err="1">
                <a:latin typeface="NeuzeitGro" panose="00000500000000000000"/>
              </a:rPr>
              <a:t>clockdrawing</a:t>
            </a:r>
            <a:r>
              <a:rPr lang="en-US" sz="1600" dirty="0">
                <a:latin typeface="NeuzeitGro" panose="00000500000000000000"/>
              </a:rPr>
              <a:t> / score 5 (</a:t>
            </a:r>
            <a:r>
              <a:rPr lang="en-US" sz="1600" dirty="0" err="1">
                <a:latin typeface="NeuzeitGro" panose="00000500000000000000"/>
              </a:rPr>
              <a:t>perfecte</a:t>
            </a:r>
            <a:r>
              <a:rPr lang="en-US" sz="1600" dirty="0">
                <a:latin typeface="NeuzeitGro" panose="00000500000000000000"/>
              </a:rPr>
              <a:t> </a:t>
            </a:r>
            <a:r>
              <a:rPr lang="en-US" sz="1600" dirty="0" err="1">
                <a:latin typeface="NeuzeitGro" panose="00000500000000000000"/>
              </a:rPr>
              <a:t>klok</a:t>
            </a:r>
            <a:r>
              <a:rPr lang="en-US" sz="1600" dirty="0">
                <a:latin typeface="NeuzeitGro" panose="00000500000000000000"/>
              </a:rPr>
              <a:t>)</a:t>
            </a:r>
          </a:p>
          <a:p>
            <a:pPr marL="0" indent="0">
              <a:buNone/>
            </a:pPr>
            <a:r>
              <a:rPr lang="en-US" sz="1600" dirty="0">
                <a:latin typeface="NeuzeitGro" panose="00000500000000000000"/>
              </a:rPr>
              <a:t>8. </a:t>
            </a:r>
            <a:r>
              <a:rPr lang="en-US" sz="1600" dirty="0" err="1">
                <a:latin typeface="NeuzeitGro" panose="00000500000000000000"/>
              </a:rPr>
              <a:t>Valangst</a:t>
            </a:r>
            <a:r>
              <a:rPr lang="en-US" sz="1600" dirty="0">
                <a:latin typeface="NeuzeitGro" panose="00000500000000000000"/>
              </a:rPr>
              <a:t>: Is met name </a:t>
            </a:r>
            <a:r>
              <a:rPr lang="en-US" sz="1600" dirty="0" err="1">
                <a:latin typeface="NeuzeitGro" panose="00000500000000000000"/>
              </a:rPr>
              <a:t>buiten</a:t>
            </a:r>
            <a:r>
              <a:rPr lang="en-US" sz="1600" dirty="0">
                <a:latin typeface="NeuzeitGro" panose="00000500000000000000"/>
              </a:rPr>
              <a:t> wat </a:t>
            </a:r>
            <a:r>
              <a:rPr lang="en-US" sz="1600" dirty="0" err="1">
                <a:latin typeface="NeuzeitGro" panose="00000500000000000000"/>
              </a:rPr>
              <a:t>voorzichtiger</a:t>
            </a:r>
            <a:r>
              <a:rPr lang="en-US" sz="1600" dirty="0">
                <a:latin typeface="NeuzeitGro" panose="00000500000000000000"/>
              </a:rPr>
              <a:t> </a:t>
            </a:r>
            <a:r>
              <a:rPr lang="en-US" sz="1600" dirty="0" err="1">
                <a:latin typeface="NeuzeitGro" panose="00000500000000000000"/>
              </a:rPr>
              <a:t>ivm</a:t>
            </a:r>
            <a:r>
              <a:rPr lang="en-US" sz="1600" dirty="0">
                <a:latin typeface="NeuzeitGro" panose="00000500000000000000"/>
              </a:rPr>
              <a:t> angst om </a:t>
            </a:r>
            <a:r>
              <a:rPr lang="en-US" sz="1600" dirty="0" err="1">
                <a:latin typeface="NeuzeitGro" panose="00000500000000000000"/>
              </a:rPr>
              <a:t>te</a:t>
            </a:r>
            <a:r>
              <a:rPr lang="en-US" sz="1600" dirty="0">
                <a:latin typeface="NeuzeitGro" panose="00000500000000000000"/>
              </a:rPr>
              <a:t> </a:t>
            </a:r>
            <a:r>
              <a:rPr lang="en-US" sz="1600" dirty="0" err="1">
                <a:latin typeface="NeuzeitGro" panose="00000500000000000000"/>
              </a:rPr>
              <a:t>vallen</a:t>
            </a:r>
            <a:r>
              <a:rPr lang="en-US" sz="1600" dirty="0">
                <a:latin typeface="NeuzeitGro" panose="00000500000000000000"/>
              </a:rPr>
              <a:t>, maar </a:t>
            </a:r>
            <a:r>
              <a:rPr lang="en-US" sz="1600" dirty="0" err="1">
                <a:latin typeface="NeuzeitGro" panose="00000500000000000000"/>
              </a:rPr>
              <a:t>weerhoudt</a:t>
            </a:r>
            <a:r>
              <a:rPr lang="en-US" sz="1600" dirty="0">
                <a:latin typeface="NeuzeitGro" panose="00000500000000000000"/>
              </a:rPr>
              <a:t> mw. </a:t>
            </a:r>
            <a:r>
              <a:rPr lang="en-US" sz="1600" dirty="0" err="1">
                <a:latin typeface="NeuzeitGro" panose="00000500000000000000"/>
              </a:rPr>
              <a:t>niet</a:t>
            </a:r>
            <a:r>
              <a:rPr lang="en-US" sz="1600" dirty="0">
                <a:latin typeface="NeuzeitGro" panose="00000500000000000000"/>
              </a:rPr>
              <a:t> </a:t>
            </a:r>
            <a:r>
              <a:rPr lang="en-US" sz="1600" dirty="0" err="1">
                <a:latin typeface="NeuzeitGro" panose="00000500000000000000"/>
              </a:rPr>
              <a:t>activeiteiten</a:t>
            </a:r>
            <a:r>
              <a:rPr lang="en-US" sz="1600" dirty="0">
                <a:latin typeface="NeuzeitGro" panose="00000500000000000000"/>
              </a:rPr>
              <a:t> </a:t>
            </a:r>
            <a:r>
              <a:rPr lang="en-US" sz="1600" dirty="0" err="1">
                <a:latin typeface="NeuzeitGro" panose="00000500000000000000"/>
              </a:rPr>
              <a:t>te</a:t>
            </a:r>
            <a:r>
              <a:rPr lang="en-US" sz="1600" dirty="0">
                <a:latin typeface="NeuzeitGro" panose="00000500000000000000"/>
              </a:rPr>
              <a:t> </a:t>
            </a:r>
            <a:r>
              <a:rPr lang="en-US" sz="1600" dirty="0" err="1">
                <a:latin typeface="NeuzeitGro" panose="00000500000000000000"/>
              </a:rPr>
              <a:t>ondernemen</a:t>
            </a:r>
            <a:r>
              <a:rPr lang="en-US" sz="1600" dirty="0">
                <a:latin typeface="NeuzeitGro" panose="00000500000000000000"/>
              </a:rPr>
              <a:t> -&gt; </a:t>
            </a:r>
            <a:r>
              <a:rPr lang="en-US" sz="1600" dirty="0" err="1">
                <a:latin typeface="NeuzeitGro" panose="00000500000000000000"/>
              </a:rPr>
              <a:t>aanvullende</a:t>
            </a:r>
            <a:r>
              <a:rPr lang="en-US" sz="1600" dirty="0">
                <a:latin typeface="NeuzeitGro" panose="00000500000000000000"/>
              </a:rPr>
              <a:t> test (Short FES-I) : score 7punten -&gt; </a:t>
            </a:r>
            <a:r>
              <a:rPr lang="en-US" sz="1600" dirty="0" err="1">
                <a:latin typeface="NeuzeitGro" panose="00000500000000000000"/>
              </a:rPr>
              <a:t>weinig</a:t>
            </a:r>
            <a:r>
              <a:rPr lang="en-US" sz="1600" dirty="0">
                <a:latin typeface="NeuzeitGro" panose="00000500000000000000"/>
              </a:rPr>
              <a:t> </a:t>
            </a:r>
            <a:r>
              <a:rPr lang="en-US" sz="1600" dirty="0" err="1">
                <a:latin typeface="NeuzeitGro" panose="00000500000000000000"/>
              </a:rPr>
              <a:t>bezorgd</a:t>
            </a:r>
            <a:r>
              <a:rPr lang="en-US" sz="1600" dirty="0">
                <a:latin typeface="NeuzeitGro" panose="00000500000000000000"/>
              </a:rPr>
              <a:t> om </a:t>
            </a:r>
            <a:r>
              <a:rPr lang="en-US" sz="1600" dirty="0" err="1">
                <a:latin typeface="NeuzeitGro" panose="00000500000000000000"/>
              </a:rPr>
              <a:t>te</a:t>
            </a:r>
            <a:r>
              <a:rPr lang="en-US" sz="1600" dirty="0">
                <a:latin typeface="NeuzeitGro" panose="00000500000000000000"/>
              </a:rPr>
              <a:t> </a:t>
            </a:r>
            <a:r>
              <a:rPr lang="en-US" sz="1600" dirty="0" err="1">
                <a:latin typeface="NeuzeitGro" panose="00000500000000000000"/>
              </a:rPr>
              <a:t>vallen</a:t>
            </a:r>
            <a:endParaRPr lang="en-US" sz="1600" dirty="0">
              <a:latin typeface="NeuzeitGro" panose="00000500000000000000"/>
            </a:endParaRPr>
          </a:p>
          <a:p>
            <a:pPr marL="0" indent="0">
              <a:buNone/>
            </a:pPr>
            <a:r>
              <a:rPr lang="en-US" sz="1600" dirty="0">
                <a:latin typeface="NeuzeitGro" panose="00000500000000000000"/>
              </a:rPr>
              <a:t>9. </a:t>
            </a:r>
            <a:r>
              <a:rPr lang="en-US" sz="1600" dirty="0" err="1">
                <a:latin typeface="NeuzeitGro" panose="00000500000000000000"/>
              </a:rPr>
              <a:t>Draagt</a:t>
            </a:r>
            <a:r>
              <a:rPr lang="en-US" sz="1600" dirty="0">
                <a:latin typeface="NeuzeitGro" panose="00000500000000000000"/>
              </a:rPr>
              <a:t> multi-</a:t>
            </a:r>
            <a:r>
              <a:rPr lang="en-US" sz="1600" dirty="0" err="1">
                <a:latin typeface="NeuzeitGro" panose="00000500000000000000"/>
              </a:rPr>
              <a:t>focale</a:t>
            </a:r>
            <a:r>
              <a:rPr lang="en-US" sz="1600" dirty="0">
                <a:latin typeface="NeuzeitGro" panose="00000500000000000000"/>
              </a:rPr>
              <a:t> </a:t>
            </a:r>
            <a:r>
              <a:rPr lang="en-US" sz="1600" dirty="0" err="1">
                <a:latin typeface="NeuzeitGro" panose="00000500000000000000"/>
              </a:rPr>
              <a:t>bril</a:t>
            </a:r>
            <a:r>
              <a:rPr lang="en-US" sz="1600" dirty="0">
                <a:latin typeface="NeuzeitGro" panose="00000500000000000000"/>
              </a:rPr>
              <a:t>, al </a:t>
            </a:r>
            <a:r>
              <a:rPr lang="en-US" sz="1600" dirty="0" err="1">
                <a:latin typeface="NeuzeitGro" panose="00000500000000000000"/>
              </a:rPr>
              <a:t>een</a:t>
            </a:r>
            <a:r>
              <a:rPr lang="en-US" sz="1600" dirty="0">
                <a:latin typeface="NeuzeitGro" panose="00000500000000000000"/>
              </a:rPr>
              <a:t> </a:t>
            </a:r>
            <a:r>
              <a:rPr lang="en-US" sz="1600" dirty="0" err="1">
                <a:latin typeface="NeuzeitGro" panose="00000500000000000000"/>
              </a:rPr>
              <a:t>tijdje</a:t>
            </a:r>
            <a:r>
              <a:rPr lang="en-US" sz="1600" dirty="0">
                <a:latin typeface="NeuzeitGro" panose="00000500000000000000"/>
              </a:rPr>
              <a:t> </a:t>
            </a:r>
            <a:r>
              <a:rPr lang="en-US" sz="1600" dirty="0" err="1">
                <a:latin typeface="NeuzeitGro" panose="00000500000000000000"/>
              </a:rPr>
              <a:t>niet</a:t>
            </a:r>
            <a:r>
              <a:rPr lang="en-US" sz="1600" dirty="0">
                <a:latin typeface="NeuzeitGro" panose="00000500000000000000"/>
              </a:rPr>
              <a:t> </a:t>
            </a:r>
            <a:r>
              <a:rPr lang="en-US" sz="1600" dirty="0" err="1">
                <a:latin typeface="NeuzeitGro" panose="00000500000000000000"/>
              </a:rPr>
              <a:t>bij</a:t>
            </a:r>
            <a:r>
              <a:rPr lang="en-US" sz="1600" dirty="0">
                <a:latin typeface="NeuzeitGro" panose="00000500000000000000"/>
              </a:rPr>
              <a:t> de </a:t>
            </a:r>
            <a:r>
              <a:rPr lang="en-US" sz="1600" dirty="0" err="1">
                <a:latin typeface="NeuzeitGro" panose="00000500000000000000"/>
              </a:rPr>
              <a:t>oogarts</a:t>
            </a:r>
            <a:r>
              <a:rPr lang="en-US" sz="1600" dirty="0">
                <a:latin typeface="NeuzeitGro" panose="00000500000000000000"/>
              </a:rPr>
              <a:t> </a:t>
            </a:r>
            <a:r>
              <a:rPr lang="en-US" sz="1600" dirty="0" err="1">
                <a:latin typeface="NeuzeitGro" panose="00000500000000000000"/>
              </a:rPr>
              <a:t>geweest</a:t>
            </a:r>
            <a:r>
              <a:rPr lang="en-US" sz="1600" dirty="0">
                <a:latin typeface="NeuzeitGro" panose="00000500000000000000"/>
              </a:rPr>
              <a:t>. Moet </a:t>
            </a:r>
            <a:r>
              <a:rPr lang="en-US" sz="1600" dirty="0" err="1">
                <a:latin typeface="NeuzeitGro" panose="00000500000000000000"/>
              </a:rPr>
              <a:t>eigenlijk</a:t>
            </a:r>
            <a:r>
              <a:rPr lang="en-US" sz="1600" dirty="0">
                <a:latin typeface="NeuzeitGro" panose="00000500000000000000"/>
              </a:rPr>
              <a:t> </a:t>
            </a:r>
            <a:r>
              <a:rPr lang="en-US" sz="1600" dirty="0" err="1">
                <a:latin typeface="NeuzeitGro" panose="00000500000000000000"/>
              </a:rPr>
              <a:t>weer</a:t>
            </a:r>
            <a:r>
              <a:rPr lang="en-US" sz="1600" dirty="0">
                <a:latin typeface="NeuzeitGro" panose="00000500000000000000"/>
              </a:rPr>
              <a:t> </a:t>
            </a:r>
            <a:r>
              <a:rPr lang="en-US" sz="1600" dirty="0" err="1">
                <a:latin typeface="NeuzeitGro" panose="00000500000000000000"/>
              </a:rPr>
              <a:t>afspraak</a:t>
            </a:r>
            <a:r>
              <a:rPr lang="en-US" sz="1600" dirty="0">
                <a:latin typeface="NeuzeitGro" panose="00000500000000000000"/>
              </a:rPr>
              <a:t> </a:t>
            </a:r>
            <a:r>
              <a:rPr lang="en-US" sz="1600" dirty="0" err="1">
                <a:latin typeface="NeuzeitGro" panose="00000500000000000000"/>
              </a:rPr>
              <a:t>maken</a:t>
            </a:r>
            <a:r>
              <a:rPr lang="en-US" sz="1600" dirty="0">
                <a:latin typeface="NeuzeitGro" panose="00000500000000000000"/>
              </a:rPr>
              <a:t>.</a:t>
            </a:r>
          </a:p>
          <a:p>
            <a:pPr marL="0" indent="0">
              <a:buNone/>
            </a:pPr>
            <a:r>
              <a:rPr lang="en-US" sz="1600" dirty="0">
                <a:latin typeface="NeuzeitGro" panose="00000500000000000000"/>
              </a:rPr>
              <a:t>10. </a:t>
            </a:r>
            <a:r>
              <a:rPr lang="en-US" sz="1600" dirty="0" err="1">
                <a:latin typeface="NeuzeitGro" panose="00000500000000000000"/>
              </a:rPr>
              <a:t>Ondervoeding</a:t>
            </a:r>
            <a:r>
              <a:rPr lang="en-US" sz="1600" dirty="0">
                <a:latin typeface="NeuzeitGro" panose="00000500000000000000"/>
              </a:rPr>
              <a:t>: </a:t>
            </a:r>
            <a:r>
              <a:rPr lang="en-US" sz="1600" dirty="0" err="1">
                <a:latin typeface="NeuzeitGro" panose="00000500000000000000"/>
              </a:rPr>
              <a:t>nvt</a:t>
            </a:r>
            <a:endParaRPr lang="en-US" sz="1600" dirty="0">
              <a:latin typeface="NeuzeitGro" panose="00000500000000000000"/>
            </a:endParaRPr>
          </a:p>
          <a:p>
            <a:pPr marL="0" indent="0">
              <a:buNone/>
            </a:pPr>
            <a:r>
              <a:rPr lang="en-US" sz="1600" dirty="0">
                <a:latin typeface="NeuzeitGro" panose="00000500000000000000"/>
              </a:rPr>
              <a:t>11. </a:t>
            </a:r>
            <a:r>
              <a:rPr lang="en-US" sz="1600" dirty="0" err="1">
                <a:latin typeface="NeuzeitGro" panose="00000500000000000000"/>
              </a:rPr>
              <a:t>Medicijngebruik</a:t>
            </a:r>
            <a:r>
              <a:rPr lang="en-US" sz="1600" dirty="0">
                <a:latin typeface="NeuzeitGro" panose="00000500000000000000"/>
              </a:rPr>
              <a:t> :Temazepam 10mg </a:t>
            </a:r>
            <a:r>
              <a:rPr lang="en-US" sz="1600" dirty="0" err="1">
                <a:latin typeface="NeuzeitGro" panose="00000500000000000000"/>
              </a:rPr>
              <a:t>z.n</a:t>
            </a:r>
            <a:r>
              <a:rPr lang="en-US" sz="1600" dirty="0">
                <a:latin typeface="NeuzeitGro" panose="00000500000000000000"/>
              </a:rPr>
              <a:t>. (</a:t>
            </a:r>
            <a:r>
              <a:rPr lang="en-US" sz="1600" dirty="0" err="1">
                <a:latin typeface="NeuzeitGro" panose="00000500000000000000"/>
              </a:rPr>
              <a:t>bestelt</a:t>
            </a:r>
            <a:r>
              <a:rPr lang="en-US" sz="1600" dirty="0">
                <a:latin typeface="NeuzeitGro" panose="00000500000000000000"/>
              </a:rPr>
              <a:t> 1x per 3mnd. 15 </a:t>
            </a:r>
            <a:r>
              <a:rPr lang="en-US" sz="1600" dirty="0" err="1">
                <a:latin typeface="NeuzeitGro" panose="00000500000000000000"/>
              </a:rPr>
              <a:t>stuks</a:t>
            </a:r>
            <a:r>
              <a:rPr lang="en-US" sz="1600" dirty="0">
                <a:latin typeface="NeuzeitGro" panose="00000500000000000000"/>
              </a:rPr>
              <a:t>)/</a:t>
            </a:r>
            <a:r>
              <a:rPr lang="en-US" sz="1600" dirty="0" err="1">
                <a:latin typeface="NeuzeitGro" panose="00000500000000000000"/>
              </a:rPr>
              <a:t>Alendronin</a:t>
            </a:r>
            <a:r>
              <a:rPr lang="en-US" sz="1600" dirty="0">
                <a:latin typeface="NeuzeitGro" panose="00000500000000000000"/>
              </a:rPr>
              <a:t>/</a:t>
            </a:r>
            <a:r>
              <a:rPr lang="en-US" sz="1600" dirty="0" err="1">
                <a:latin typeface="NeuzeitGro" panose="00000500000000000000"/>
              </a:rPr>
              <a:t>Calciumcar</a:t>
            </a:r>
            <a:r>
              <a:rPr lang="en-US" sz="1600" dirty="0">
                <a:latin typeface="NeuzeitGro" panose="00000500000000000000"/>
              </a:rPr>
              <a:t>/</a:t>
            </a:r>
            <a:r>
              <a:rPr lang="en-US" sz="1600" dirty="0" err="1">
                <a:latin typeface="NeuzeitGro" panose="00000500000000000000"/>
              </a:rPr>
              <a:t>Colecalciferol</a:t>
            </a:r>
            <a:r>
              <a:rPr lang="en-US" sz="1600" dirty="0">
                <a:latin typeface="NeuzeitGro" panose="00000500000000000000"/>
              </a:rPr>
              <a:t> D3 500/</a:t>
            </a:r>
            <a:r>
              <a:rPr lang="en-US" sz="1600" dirty="0" err="1">
                <a:latin typeface="NeuzeitGro" panose="00000500000000000000"/>
              </a:rPr>
              <a:t>Simvastatine</a:t>
            </a:r>
            <a:r>
              <a:rPr lang="en-US" sz="1600" dirty="0">
                <a:latin typeface="NeuzeitGro" panose="00000500000000000000"/>
              </a:rPr>
              <a:t> 40mg/Brinzolamide </a:t>
            </a:r>
            <a:r>
              <a:rPr lang="en-US" sz="1600" dirty="0" err="1">
                <a:latin typeface="NeuzeitGro" panose="00000500000000000000"/>
              </a:rPr>
              <a:t>oogdruppels</a:t>
            </a:r>
            <a:r>
              <a:rPr lang="en-US" sz="1600" dirty="0">
                <a:latin typeface="NeuzeitGro" panose="00000500000000000000"/>
              </a:rPr>
              <a:t>  </a:t>
            </a:r>
          </a:p>
          <a:p>
            <a:pPr marL="0" indent="0">
              <a:buNone/>
            </a:pPr>
            <a:r>
              <a:rPr lang="en-US" sz="1600" dirty="0">
                <a:latin typeface="NeuzeitGro" panose="00000500000000000000"/>
              </a:rPr>
              <a:t>12. ADL </a:t>
            </a:r>
            <a:r>
              <a:rPr lang="en-US" sz="1600" dirty="0" err="1">
                <a:latin typeface="NeuzeitGro" panose="00000500000000000000"/>
              </a:rPr>
              <a:t>zelfstandig</a:t>
            </a:r>
            <a:endParaRPr lang="en-US" sz="1600" dirty="0">
              <a:latin typeface="NeuzeitGro" panose="00000500000000000000"/>
            </a:endParaRPr>
          </a:p>
          <a:p>
            <a:pPr marL="0" indent="0">
              <a:buNone/>
            </a:pPr>
            <a:r>
              <a:rPr lang="en-US" sz="1600" dirty="0">
                <a:latin typeface="NeuzeitGro" panose="00000500000000000000"/>
              </a:rPr>
              <a:t>13. </a:t>
            </a:r>
            <a:r>
              <a:rPr lang="en-US" sz="1600" dirty="0" err="1">
                <a:latin typeface="NeuzeitGro" panose="00000500000000000000"/>
              </a:rPr>
              <a:t>Omgevingsfactoren</a:t>
            </a:r>
            <a:r>
              <a:rPr lang="en-US" sz="1600" dirty="0">
                <a:latin typeface="NeuzeitGro" panose="00000500000000000000"/>
              </a:rPr>
              <a:t>: </a:t>
            </a:r>
            <a:r>
              <a:rPr lang="en-US" sz="1600" dirty="0" err="1">
                <a:latin typeface="NeuzeitGro" panose="00000500000000000000"/>
              </a:rPr>
              <a:t>losse</a:t>
            </a:r>
            <a:r>
              <a:rPr lang="en-US" sz="1600" dirty="0">
                <a:latin typeface="NeuzeitGro" panose="00000500000000000000"/>
              </a:rPr>
              <a:t> </a:t>
            </a:r>
            <a:r>
              <a:rPr lang="en-US" sz="1600" dirty="0" err="1">
                <a:latin typeface="NeuzeitGro" panose="00000500000000000000"/>
              </a:rPr>
              <a:t>snoeren</a:t>
            </a:r>
            <a:r>
              <a:rPr lang="en-US" sz="1600" dirty="0">
                <a:latin typeface="NeuzeitGro" panose="00000500000000000000"/>
              </a:rPr>
              <a:t> in </a:t>
            </a:r>
            <a:r>
              <a:rPr lang="en-US" sz="1600" dirty="0" err="1">
                <a:latin typeface="NeuzeitGro" panose="00000500000000000000"/>
              </a:rPr>
              <a:t>woongedeelte</a:t>
            </a:r>
            <a:r>
              <a:rPr lang="en-US" sz="1600" dirty="0">
                <a:latin typeface="NeuzeitGro" panose="00000500000000000000"/>
              </a:rPr>
              <a:t> </a:t>
            </a:r>
            <a:r>
              <a:rPr lang="en-US" sz="1600" dirty="0" err="1">
                <a:latin typeface="NeuzeitGro" panose="00000500000000000000"/>
              </a:rPr>
              <a:t>en</a:t>
            </a:r>
            <a:r>
              <a:rPr lang="en-US" sz="1600" dirty="0">
                <a:latin typeface="NeuzeitGro" panose="00000500000000000000"/>
              </a:rPr>
              <a:t> </a:t>
            </a:r>
            <a:r>
              <a:rPr lang="en-US" sz="1600" dirty="0" err="1">
                <a:latin typeface="NeuzeitGro" panose="00000500000000000000"/>
              </a:rPr>
              <a:t>licht</a:t>
            </a:r>
            <a:r>
              <a:rPr lang="en-US" sz="1600" dirty="0">
                <a:latin typeface="NeuzeitGro" panose="00000500000000000000"/>
              </a:rPr>
              <a:t> in </a:t>
            </a:r>
            <a:r>
              <a:rPr lang="en-US" sz="1600" dirty="0" err="1">
                <a:latin typeface="NeuzeitGro" panose="00000500000000000000"/>
              </a:rPr>
              <a:t>slaapkamer</a:t>
            </a:r>
            <a:r>
              <a:rPr lang="en-US" sz="1600" dirty="0">
                <a:latin typeface="NeuzeitGro" panose="00000500000000000000"/>
              </a:rPr>
              <a:t>, gang </a:t>
            </a:r>
            <a:r>
              <a:rPr lang="en-US" sz="1600" dirty="0" err="1">
                <a:latin typeface="NeuzeitGro" panose="00000500000000000000"/>
              </a:rPr>
              <a:t>en</a:t>
            </a:r>
            <a:r>
              <a:rPr lang="en-US" sz="1600" dirty="0">
                <a:latin typeface="NeuzeitGro" panose="00000500000000000000"/>
              </a:rPr>
              <a:t> </a:t>
            </a:r>
            <a:r>
              <a:rPr lang="en-US" sz="1600" dirty="0" err="1">
                <a:latin typeface="NeuzeitGro" panose="00000500000000000000"/>
              </a:rPr>
              <a:t>badkamer</a:t>
            </a:r>
            <a:r>
              <a:rPr lang="en-US" sz="1600" dirty="0">
                <a:latin typeface="NeuzeitGro" panose="00000500000000000000"/>
              </a:rPr>
              <a:t> </a:t>
            </a:r>
            <a:r>
              <a:rPr lang="en-US" sz="1600" dirty="0" err="1">
                <a:latin typeface="NeuzeitGro" panose="00000500000000000000"/>
              </a:rPr>
              <a:t>ivm</a:t>
            </a:r>
            <a:r>
              <a:rPr lang="en-US" sz="1600" dirty="0">
                <a:latin typeface="NeuzeitGro" panose="00000500000000000000"/>
              </a:rPr>
              <a:t> </a:t>
            </a:r>
            <a:r>
              <a:rPr lang="en-US" sz="1600" dirty="0" err="1">
                <a:latin typeface="NeuzeitGro" panose="00000500000000000000"/>
              </a:rPr>
              <a:t>toiletgang</a:t>
            </a:r>
            <a:r>
              <a:rPr lang="en-US" sz="1600" dirty="0">
                <a:latin typeface="NeuzeitGro" panose="00000500000000000000"/>
              </a:rPr>
              <a:t> `s </a:t>
            </a:r>
            <a:r>
              <a:rPr lang="en-US" sz="1600" dirty="0" err="1">
                <a:latin typeface="NeuzeitGro" panose="00000500000000000000"/>
              </a:rPr>
              <a:t>nachts</a:t>
            </a:r>
            <a:r>
              <a:rPr lang="en-US" sz="1600" dirty="0">
                <a:latin typeface="NeuzeitGro" panose="00000500000000000000"/>
              </a:rPr>
              <a:t>     </a:t>
            </a:r>
          </a:p>
        </p:txBody>
      </p:sp>
      <p:grpSp>
        <p:nvGrpSpPr>
          <p:cNvPr id="48" name="Group 47">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9" name="Oval 48">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0" name="Oval 49">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Afbeelding 4" descr="Afbeelding met persoon, man, vasthouden, telefoon&#10;&#10;Automatisch gegenereerde beschrijving">
            <a:extLst>
              <a:ext uri="{FF2B5EF4-FFF2-40B4-BE49-F238E27FC236}">
                <a16:creationId xmlns:a16="http://schemas.microsoft.com/office/drawing/2014/main" id="{A3B06E90-EC55-42C7-B5FA-2D6E0494E3FB}"/>
              </a:ext>
            </a:extLst>
          </p:cNvPr>
          <p:cNvPicPr>
            <a:picLocks noChangeAspect="1"/>
          </p:cNvPicPr>
          <p:nvPr/>
        </p:nvPicPr>
        <p:blipFill>
          <a:blip r:embed="rId5"/>
          <a:stretch>
            <a:fillRect/>
          </a:stretch>
        </p:blipFill>
        <p:spPr>
          <a:xfrm rot="5400000">
            <a:off x="-147981" y="1637895"/>
            <a:ext cx="5116749" cy="3837562"/>
          </a:xfrm>
          <a:prstGeom prst="rect">
            <a:avLst/>
          </a:prstGeom>
        </p:spPr>
      </p:pic>
    </p:spTree>
    <p:extLst>
      <p:ext uri="{BB962C8B-B14F-4D97-AF65-F5344CB8AC3E}">
        <p14:creationId xmlns:p14="http://schemas.microsoft.com/office/powerpoint/2010/main" val="1720862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1" name="Rectangle 1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3" name="Rectangle 1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nvGrpSpPr>
          <p:cNvPr id="15" name="Group 1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nl-NL"/>
            </a:p>
          </p:txBody>
        </p:sp>
        <p:sp>
          <p:nvSpPr>
            <p:cNvPr id="17" name="Oval 1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nl-NL"/>
            </a:p>
          </p:txBody>
        </p:sp>
      </p:grpSp>
      <p:sp>
        <p:nvSpPr>
          <p:cNvPr id="19" name="Rectangle 18">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A81AD03-22EC-40AC-948B-CDF3B38A6252}"/>
              </a:ext>
            </a:extLst>
          </p:cNvPr>
          <p:cNvSpPr>
            <a:spLocks noGrp="1"/>
          </p:cNvSpPr>
          <p:nvPr>
            <p:ph type="title"/>
          </p:nvPr>
        </p:nvSpPr>
        <p:spPr>
          <a:xfrm>
            <a:off x="993879" y="2362330"/>
            <a:ext cx="9966960" cy="324101"/>
          </a:xfrm>
        </p:spPr>
        <p:txBody>
          <a:bodyPr vert="horz" lIns="91440" tIns="45720" rIns="91440" bIns="45720" rtlCol="0" anchor="b">
            <a:normAutofit fontScale="90000"/>
          </a:bodyPr>
          <a:lstStyle/>
          <a:p>
            <a:r>
              <a:rPr lang="en-US" sz="9600" dirty="0">
                <a:solidFill>
                  <a:srgbClr val="FFFFFF"/>
                </a:solidFill>
              </a:rPr>
              <a:t>RISICOFACTOREN: </a:t>
            </a:r>
            <a:br>
              <a:rPr lang="en-US" sz="9600" dirty="0">
                <a:solidFill>
                  <a:srgbClr val="FFFFFF"/>
                </a:solidFill>
              </a:rPr>
            </a:br>
            <a:br>
              <a:rPr lang="en-US" sz="9600" dirty="0">
                <a:solidFill>
                  <a:srgbClr val="FFFFFF"/>
                </a:solidFill>
              </a:rPr>
            </a:br>
            <a:r>
              <a:rPr lang="en-US" sz="9600" dirty="0">
                <a:solidFill>
                  <a:srgbClr val="FFFFFF"/>
                </a:solidFill>
              </a:rPr>
              <a:t>ADVIEZEN/BOUWSTENEN</a:t>
            </a:r>
            <a:br>
              <a:rPr lang="en-US" sz="9600" dirty="0">
                <a:solidFill>
                  <a:srgbClr val="FFFFFF"/>
                </a:solidFill>
              </a:rPr>
            </a:br>
            <a:endParaRPr lang="en-US" sz="9600" dirty="0">
              <a:solidFill>
                <a:srgbClr val="FFFFFF"/>
              </a:solidFill>
            </a:endParaRPr>
          </a:p>
        </p:txBody>
      </p:sp>
      <p:pic>
        <p:nvPicPr>
          <p:cNvPr id="32" name="Afbeelding 31">
            <a:extLst>
              <a:ext uri="{FF2B5EF4-FFF2-40B4-BE49-F238E27FC236}">
                <a16:creationId xmlns:a16="http://schemas.microsoft.com/office/drawing/2014/main" id="{2FDEA264-07A0-413A-91AD-EAE05BBC05C4}"/>
              </a:ext>
            </a:extLst>
          </p:cNvPr>
          <p:cNvPicPr>
            <a:picLocks noChangeAspect="1"/>
          </p:cNvPicPr>
          <p:nvPr/>
        </p:nvPicPr>
        <p:blipFill>
          <a:blip r:embed="rId8"/>
          <a:stretch>
            <a:fillRect/>
          </a:stretch>
        </p:blipFill>
        <p:spPr>
          <a:xfrm>
            <a:off x="7089090" y="1626616"/>
            <a:ext cx="2477620" cy="2477620"/>
          </a:xfrm>
          <a:prstGeom prst="rect">
            <a:avLst/>
          </a:prstGeom>
        </p:spPr>
      </p:pic>
      <p:pic>
        <p:nvPicPr>
          <p:cNvPr id="30" name="Afbeelding 29">
            <a:extLst>
              <a:ext uri="{FF2B5EF4-FFF2-40B4-BE49-F238E27FC236}">
                <a16:creationId xmlns:a16="http://schemas.microsoft.com/office/drawing/2014/main" id="{43A47C5B-00EE-4AB7-8FF8-2474ABE71B42}"/>
              </a:ext>
            </a:extLst>
          </p:cNvPr>
          <p:cNvPicPr>
            <a:picLocks noChangeAspect="1"/>
          </p:cNvPicPr>
          <p:nvPr/>
        </p:nvPicPr>
        <p:blipFill>
          <a:blip r:embed="rId9"/>
          <a:stretch>
            <a:fillRect/>
          </a:stretch>
        </p:blipFill>
        <p:spPr>
          <a:xfrm>
            <a:off x="7545391" y="2054257"/>
            <a:ext cx="2477620" cy="2477620"/>
          </a:xfrm>
          <a:prstGeom prst="rect">
            <a:avLst/>
          </a:prstGeom>
        </p:spPr>
      </p:pic>
      <p:pic>
        <p:nvPicPr>
          <p:cNvPr id="34" name="Afbeelding 33">
            <a:extLst>
              <a:ext uri="{FF2B5EF4-FFF2-40B4-BE49-F238E27FC236}">
                <a16:creationId xmlns:a16="http://schemas.microsoft.com/office/drawing/2014/main" id="{B2B4EF06-4250-41EF-A577-F7EF8768C4B7}"/>
              </a:ext>
            </a:extLst>
          </p:cNvPr>
          <p:cNvPicPr>
            <a:picLocks noChangeAspect="1"/>
          </p:cNvPicPr>
          <p:nvPr/>
        </p:nvPicPr>
        <p:blipFill>
          <a:blip r:embed="rId10"/>
          <a:stretch>
            <a:fillRect/>
          </a:stretch>
        </p:blipFill>
        <p:spPr>
          <a:xfrm>
            <a:off x="8001692" y="2556976"/>
            <a:ext cx="2477620" cy="2477620"/>
          </a:xfrm>
          <a:prstGeom prst="rect">
            <a:avLst/>
          </a:prstGeom>
        </p:spPr>
      </p:pic>
      <p:pic>
        <p:nvPicPr>
          <p:cNvPr id="36" name="Afbeelding 35">
            <a:extLst>
              <a:ext uri="{FF2B5EF4-FFF2-40B4-BE49-F238E27FC236}">
                <a16:creationId xmlns:a16="http://schemas.microsoft.com/office/drawing/2014/main" id="{5CA6C14C-DD3D-49D6-B014-3AB036340192}"/>
              </a:ext>
            </a:extLst>
          </p:cNvPr>
          <p:cNvPicPr>
            <a:picLocks noChangeAspect="1"/>
          </p:cNvPicPr>
          <p:nvPr/>
        </p:nvPicPr>
        <p:blipFill>
          <a:blip r:embed="rId11"/>
          <a:stretch>
            <a:fillRect/>
          </a:stretch>
        </p:blipFill>
        <p:spPr>
          <a:xfrm>
            <a:off x="8355229" y="3115346"/>
            <a:ext cx="2477620" cy="2477620"/>
          </a:xfrm>
          <a:prstGeom prst="rect">
            <a:avLst/>
          </a:prstGeom>
        </p:spPr>
      </p:pic>
      <p:sp>
        <p:nvSpPr>
          <p:cNvPr id="5" name="Rechthoek 4">
            <a:extLst>
              <a:ext uri="{FF2B5EF4-FFF2-40B4-BE49-F238E27FC236}">
                <a16:creationId xmlns:a16="http://schemas.microsoft.com/office/drawing/2014/main" id="{B185E707-4198-449A-88C9-B21515D42640}"/>
              </a:ext>
            </a:extLst>
          </p:cNvPr>
          <p:cNvSpPr/>
          <p:nvPr/>
        </p:nvSpPr>
        <p:spPr>
          <a:xfrm>
            <a:off x="1141342" y="1582341"/>
            <a:ext cx="6361157" cy="4154984"/>
          </a:xfrm>
          <a:prstGeom prst="rect">
            <a:avLst/>
          </a:prstGeom>
        </p:spPr>
        <p:txBody>
          <a:bodyPr wrap="square">
            <a:spAutoFit/>
          </a:bodyPr>
          <a:lstStyle/>
          <a:p>
            <a:pPr marL="342900" indent="-342900">
              <a:buFont typeface="Arial" panose="020B0604020202020204" pitchFamily="34" charset="0"/>
              <a:buChar char="•"/>
            </a:pPr>
            <a:r>
              <a:rPr lang="en-US" sz="2400" dirty="0" err="1">
                <a:solidFill>
                  <a:schemeClr val="bg1"/>
                </a:solidFill>
                <a:latin typeface="NeuzeitGro" panose="00000500000000000000"/>
              </a:rPr>
              <a:t>Blijf</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actief</a:t>
            </a:r>
            <a:r>
              <a:rPr lang="en-US" sz="2400" dirty="0">
                <a:solidFill>
                  <a:schemeClr val="bg1"/>
                </a:solidFill>
                <a:latin typeface="NeuzeitGro" panose="00000500000000000000"/>
              </a:rPr>
              <a:t>: Cursus </a:t>
            </a:r>
            <a:r>
              <a:rPr lang="en-US" sz="2400" dirty="0" err="1">
                <a:solidFill>
                  <a:schemeClr val="bg1"/>
                </a:solidFill>
                <a:latin typeface="NeuzeitGro" panose="00000500000000000000"/>
              </a:rPr>
              <a:t>gericht</a:t>
            </a:r>
            <a:r>
              <a:rPr lang="en-US" sz="2400" dirty="0">
                <a:solidFill>
                  <a:schemeClr val="bg1"/>
                </a:solidFill>
                <a:latin typeface="NeuzeitGro" panose="00000500000000000000"/>
              </a:rPr>
              <a:t> op </a:t>
            </a:r>
            <a:r>
              <a:rPr lang="en-US" sz="2400" dirty="0" err="1">
                <a:solidFill>
                  <a:schemeClr val="bg1"/>
                </a:solidFill>
                <a:latin typeface="NeuzeitGro" panose="00000500000000000000"/>
              </a:rPr>
              <a:t>balans</a:t>
            </a:r>
            <a:r>
              <a:rPr lang="en-US" sz="2400" dirty="0">
                <a:solidFill>
                  <a:schemeClr val="bg1"/>
                </a:solidFill>
                <a:latin typeface="NeuzeitGro" panose="00000500000000000000"/>
              </a:rPr>
              <a:t> </a:t>
            </a:r>
            <a:br>
              <a:rPr lang="en-US" sz="2400" dirty="0">
                <a:solidFill>
                  <a:schemeClr val="bg1"/>
                </a:solidFill>
                <a:latin typeface="NeuzeitGro" panose="00000500000000000000"/>
              </a:rPr>
            </a:br>
            <a:r>
              <a:rPr lang="en-US" sz="2400" dirty="0">
                <a:solidFill>
                  <a:schemeClr val="bg1"/>
                </a:solidFill>
                <a:latin typeface="NeuzeitGro" panose="00000500000000000000"/>
              </a:rPr>
              <a:t>(</a:t>
            </a:r>
            <a:r>
              <a:rPr lang="en-US" sz="2400" dirty="0" err="1">
                <a:solidFill>
                  <a:schemeClr val="bg1"/>
                </a:solidFill>
                <a:latin typeface="NeuzeitGro" panose="00000500000000000000"/>
              </a:rPr>
              <a:t>bv</a:t>
            </a:r>
            <a:r>
              <a:rPr lang="en-US" sz="2400" dirty="0">
                <a:solidFill>
                  <a:schemeClr val="bg1"/>
                </a:solidFill>
                <a:latin typeface="NeuzeitGro" panose="00000500000000000000"/>
              </a:rPr>
              <a:t>. In </a:t>
            </a:r>
            <a:r>
              <a:rPr lang="en-US" sz="2400" dirty="0" err="1">
                <a:solidFill>
                  <a:schemeClr val="bg1"/>
                </a:solidFill>
                <a:latin typeface="NeuzeitGro" panose="00000500000000000000"/>
              </a:rPr>
              <a:t>Balans</a:t>
            </a:r>
            <a:r>
              <a:rPr lang="en-US" sz="2400" dirty="0">
                <a:solidFill>
                  <a:schemeClr val="bg1"/>
                </a:solidFill>
                <a:latin typeface="NeuzeitGro" panose="00000500000000000000"/>
              </a:rPr>
              <a:t> / Otago)</a:t>
            </a:r>
          </a:p>
          <a:p>
            <a:pPr marL="342900" indent="-342900">
              <a:buFont typeface="Arial" panose="020B0604020202020204" pitchFamily="34" charset="0"/>
              <a:buChar char="•"/>
            </a:pPr>
            <a:endParaRPr lang="en-US" sz="2400" dirty="0">
              <a:solidFill>
                <a:schemeClr val="bg1"/>
              </a:solidFill>
              <a:latin typeface="NeuzeitGro" panose="00000500000000000000"/>
            </a:endParaRPr>
          </a:p>
          <a:p>
            <a:pPr marL="342900" indent="-342900">
              <a:buFont typeface="Arial" panose="020B0604020202020204" pitchFamily="34" charset="0"/>
              <a:buChar char="•"/>
            </a:pPr>
            <a:r>
              <a:rPr lang="en-US" sz="2400" dirty="0">
                <a:solidFill>
                  <a:schemeClr val="bg1"/>
                </a:solidFill>
                <a:latin typeface="NeuzeitGro" panose="00000500000000000000"/>
              </a:rPr>
              <a:t>Check je </a:t>
            </a:r>
            <a:r>
              <a:rPr lang="en-US" sz="2400" dirty="0" err="1">
                <a:solidFill>
                  <a:schemeClr val="bg1"/>
                </a:solidFill>
                <a:latin typeface="NeuzeitGro" panose="00000500000000000000"/>
              </a:rPr>
              <a:t>ogen</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afspraak</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oogarts</a:t>
            </a:r>
            <a:r>
              <a:rPr lang="en-US" sz="2400" dirty="0">
                <a:solidFill>
                  <a:schemeClr val="bg1"/>
                </a:solidFill>
                <a:latin typeface="NeuzeitGro" panose="00000500000000000000"/>
              </a:rPr>
              <a:t> / </a:t>
            </a:r>
            <a:r>
              <a:rPr lang="en-US" sz="2400" dirty="0" err="1">
                <a:solidFill>
                  <a:schemeClr val="bg1"/>
                </a:solidFill>
                <a:latin typeface="NeuzeitGro" panose="00000500000000000000"/>
              </a:rPr>
              <a:t>briladvies</a:t>
            </a:r>
            <a:endParaRPr lang="en-US" sz="2400" dirty="0">
              <a:solidFill>
                <a:schemeClr val="bg1"/>
              </a:solidFill>
              <a:latin typeface="NeuzeitGro" panose="00000500000000000000"/>
            </a:endParaRPr>
          </a:p>
          <a:p>
            <a:pPr marL="342900" indent="-342900">
              <a:buFont typeface="Arial" panose="020B0604020202020204" pitchFamily="34" charset="0"/>
              <a:buChar char="•"/>
            </a:pPr>
            <a:endParaRPr lang="en-US" sz="2400" dirty="0">
              <a:solidFill>
                <a:schemeClr val="bg1"/>
              </a:solidFill>
              <a:latin typeface="NeuzeitGro" panose="00000500000000000000"/>
            </a:endParaRPr>
          </a:p>
          <a:p>
            <a:pPr marL="342900" indent="-342900">
              <a:buFont typeface="Arial" panose="020B0604020202020204" pitchFamily="34" charset="0"/>
              <a:buChar char="•"/>
            </a:pPr>
            <a:r>
              <a:rPr lang="en-US" sz="2400" dirty="0" err="1">
                <a:solidFill>
                  <a:schemeClr val="bg1"/>
                </a:solidFill>
                <a:latin typeface="NeuzeitGro" panose="00000500000000000000"/>
              </a:rPr>
              <a:t>Maak</a:t>
            </a:r>
            <a:r>
              <a:rPr lang="en-US" sz="2400" dirty="0">
                <a:solidFill>
                  <a:schemeClr val="bg1"/>
                </a:solidFill>
                <a:latin typeface="NeuzeitGro" panose="00000500000000000000"/>
              </a:rPr>
              <a:t> je huis </a:t>
            </a:r>
            <a:r>
              <a:rPr lang="en-US" sz="2400" dirty="0" err="1">
                <a:solidFill>
                  <a:schemeClr val="bg1"/>
                </a:solidFill>
                <a:latin typeface="NeuzeitGro" panose="00000500000000000000"/>
              </a:rPr>
              <a:t>veilig</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aandacht</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voor</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losliggende</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snoeren</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en</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licht</a:t>
            </a:r>
            <a:endParaRPr lang="en-US" sz="2400" dirty="0">
              <a:solidFill>
                <a:schemeClr val="bg1"/>
              </a:solidFill>
              <a:latin typeface="NeuzeitGro" panose="00000500000000000000"/>
            </a:endParaRPr>
          </a:p>
          <a:p>
            <a:pPr marL="342900" indent="-342900">
              <a:buFont typeface="Arial" panose="020B0604020202020204" pitchFamily="34" charset="0"/>
              <a:buChar char="•"/>
            </a:pPr>
            <a:endParaRPr lang="en-US" sz="2400" dirty="0">
              <a:solidFill>
                <a:schemeClr val="bg1"/>
              </a:solidFill>
              <a:latin typeface="NeuzeitGro" panose="00000500000000000000"/>
            </a:endParaRPr>
          </a:p>
          <a:p>
            <a:pPr marL="342900" indent="-342900">
              <a:buFont typeface="Arial" panose="020B0604020202020204" pitchFamily="34" charset="0"/>
              <a:buChar char="•"/>
            </a:pPr>
            <a:r>
              <a:rPr lang="en-US" sz="2400" dirty="0" err="1">
                <a:solidFill>
                  <a:schemeClr val="bg1"/>
                </a:solidFill>
                <a:latin typeface="NeuzeitGro" panose="00000500000000000000"/>
              </a:rPr>
              <a:t>Voeding</a:t>
            </a:r>
            <a:r>
              <a:rPr lang="en-US" sz="2400" dirty="0">
                <a:solidFill>
                  <a:schemeClr val="bg1"/>
                </a:solidFill>
                <a:latin typeface="NeuzeitGro" panose="00000500000000000000"/>
              </a:rPr>
              <a:t> : </a:t>
            </a:r>
            <a:r>
              <a:rPr lang="en-US" sz="2400" dirty="0" err="1">
                <a:solidFill>
                  <a:schemeClr val="bg1"/>
                </a:solidFill>
                <a:latin typeface="NeuzeitGro" panose="00000500000000000000"/>
              </a:rPr>
              <a:t>Voldoende</a:t>
            </a:r>
            <a:r>
              <a:rPr lang="en-US" sz="2400" dirty="0">
                <a:solidFill>
                  <a:schemeClr val="bg1"/>
                </a:solidFill>
                <a:latin typeface="NeuzeitGro" panose="00000500000000000000"/>
              </a:rPr>
              <a:t> (4) </a:t>
            </a:r>
            <a:r>
              <a:rPr lang="en-US" sz="2400" dirty="0" err="1">
                <a:solidFill>
                  <a:schemeClr val="bg1"/>
                </a:solidFill>
                <a:latin typeface="NeuzeitGro" panose="00000500000000000000"/>
              </a:rPr>
              <a:t>porties</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zuivel</a:t>
            </a:r>
            <a:r>
              <a:rPr lang="en-US" sz="2400" dirty="0">
                <a:solidFill>
                  <a:schemeClr val="bg1"/>
                </a:solidFill>
                <a:latin typeface="NeuzeitGro" panose="00000500000000000000"/>
              </a:rPr>
              <a:t> per </a:t>
            </a:r>
            <a:r>
              <a:rPr lang="en-US" sz="2400" dirty="0" err="1">
                <a:solidFill>
                  <a:schemeClr val="bg1"/>
                </a:solidFill>
                <a:latin typeface="NeuzeitGro" panose="00000500000000000000"/>
              </a:rPr>
              <a:t>dag</a:t>
            </a:r>
            <a:endParaRPr lang="en-US" sz="2400" dirty="0">
              <a:solidFill>
                <a:schemeClr val="bg1"/>
              </a:solidFill>
              <a:latin typeface="NeuzeitGro" panose="00000500000000000000"/>
            </a:endParaRPr>
          </a:p>
          <a:p>
            <a:pPr marL="342900" indent="-342900">
              <a:buFont typeface="Arial" panose="020B0604020202020204" pitchFamily="34" charset="0"/>
              <a:buChar char="•"/>
            </a:pPr>
            <a:endParaRPr lang="en-US" sz="2400" dirty="0">
              <a:solidFill>
                <a:schemeClr val="bg1"/>
              </a:solidFill>
              <a:latin typeface="NeuzeitGro" panose="00000500000000000000"/>
            </a:endParaRPr>
          </a:p>
          <a:p>
            <a:pPr marL="342900" indent="-342900">
              <a:buFont typeface="Arial" panose="020B0604020202020204" pitchFamily="34" charset="0"/>
              <a:buChar char="•"/>
            </a:pPr>
            <a:r>
              <a:rPr lang="en-US" sz="2400" dirty="0" err="1">
                <a:solidFill>
                  <a:schemeClr val="bg1"/>
                </a:solidFill>
                <a:latin typeface="NeuzeitGro" panose="00000500000000000000"/>
              </a:rPr>
              <a:t>Medicatie</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gebruik</a:t>
            </a:r>
            <a:r>
              <a:rPr lang="en-US" sz="2400" dirty="0">
                <a:solidFill>
                  <a:schemeClr val="bg1"/>
                </a:solidFill>
                <a:latin typeface="NeuzeitGro" panose="00000500000000000000"/>
              </a:rPr>
              <a:t> Temazepam?</a:t>
            </a:r>
          </a:p>
        </p:txBody>
      </p:sp>
      <p:pic>
        <p:nvPicPr>
          <p:cNvPr id="26" name="Afbeelding 25">
            <a:extLst>
              <a:ext uri="{FF2B5EF4-FFF2-40B4-BE49-F238E27FC236}">
                <a16:creationId xmlns:a16="http://schemas.microsoft.com/office/drawing/2014/main" id="{8C7C7FEB-E648-4078-96F9-0497F43C33F8}"/>
              </a:ext>
            </a:extLst>
          </p:cNvPr>
          <p:cNvPicPr>
            <a:picLocks noChangeAspect="1"/>
          </p:cNvPicPr>
          <p:nvPr/>
        </p:nvPicPr>
        <p:blipFill>
          <a:blip r:embed="rId12"/>
          <a:stretch>
            <a:fillRect/>
          </a:stretch>
        </p:blipFill>
        <p:spPr>
          <a:xfrm>
            <a:off x="8831789" y="3622903"/>
            <a:ext cx="2477620" cy="2477620"/>
          </a:xfrm>
          <a:prstGeom prst="rect">
            <a:avLst/>
          </a:prstGeom>
        </p:spPr>
      </p:pic>
    </p:spTree>
    <p:extLst>
      <p:ext uri="{BB962C8B-B14F-4D97-AF65-F5344CB8AC3E}">
        <p14:creationId xmlns:p14="http://schemas.microsoft.com/office/powerpoint/2010/main" val="324364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1" name="Rectangle 1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3" name="Rectangle 1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nvGrpSpPr>
          <p:cNvPr id="15" name="Group 1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nl-NL"/>
            </a:p>
          </p:txBody>
        </p:sp>
        <p:sp>
          <p:nvSpPr>
            <p:cNvPr id="17" name="Oval 1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nl-NL"/>
            </a:p>
          </p:txBody>
        </p:sp>
      </p:grpSp>
      <p:sp>
        <p:nvSpPr>
          <p:cNvPr id="19" name="Rectangle 18">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A81AD03-22EC-40AC-948B-CDF3B38A6252}"/>
              </a:ext>
            </a:extLst>
          </p:cNvPr>
          <p:cNvSpPr>
            <a:spLocks noGrp="1"/>
          </p:cNvSpPr>
          <p:nvPr>
            <p:ph type="title"/>
          </p:nvPr>
        </p:nvSpPr>
        <p:spPr>
          <a:xfrm>
            <a:off x="993879" y="2362331"/>
            <a:ext cx="9966960" cy="166266"/>
          </a:xfrm>
        </p:spPr>
        <p:txBody>
          <a:bodyPr vert="horz" lIns="91440" tIns="45720" rIns="91440" bIns="45720" rtlCol="0" anchor="b">
            <a:noAutofit/>
          </a:bodyPr>
          <a:lstStyle/>
          <a:p>
            <a:pPr algn="ctr"/>
            <a:r>
              <a:rPr lang="en-US" dirty="0" err="1">
                <a:solidFill>
                  <a:srgbClr val="FFFFFF"/>
                </a:solidFill>
              </a:rPr>
              <a:t>Telefonisch</a:t>
            </a:r>
            <a:r>
              <a:rPr lang="en-US" dirty="0">
                <a:solidFill>
                  <a:srgbClr val="FFFFFF"/>
                </a:solidFill>
              </a:rPr>
              <a:t> CONTACT </a:t>
            </a:r>
            <a:r>
              <a:rPr lang="en-US" dirty="0" err="1">
                <a:solidFill>
                  <a:srgbClr val="FFFFFF"/>
                </a:solidFill>
              </a:rPr>
              <a:t>na</a:t>
            </a:r>
            <a:r>
              <a:rPr lang="en-US" dirty="0">
                <a:solidFill>
                  <a:srgbClr val="FFFFFF"/>
                </a:solidFill>
              </a:rPr>
              <a:t> 3 </a:t>
            </a:r>
            <a:r>
              <a:rPr lang="en-US" dirty="0" err="1">
                <a:solidFill>
                  <a:srgbClr val="FFFFFF"/>
                </a:solidFill>
              </a:rPr>
              <a:t>maanden</a:t>
            </a:r>
            <a:endParaRPr lang="en-US" dirty="0">
              <a:solidFill>
                <a:srgbClr val="FFFFFF"/>
              </a:solidFill>
            </a:endParaRPr>
          </a:p>
        </p:txBody>
      </p:sp>
      <p:sp>
        <p:nvSpPr>
          <p:cNvPr id="5" name="Rechthoek 4">
            <a:extLst>
              <a:ext uri="{FF2B5EF4-FFF2-40B4-BE49-F238E27FC236}">
                <a16:creationId xmlns:a16="http://schemas.microsoft.com/office/drawing/2014/main" id="{B185E707-4198-449A-88C9-B21515D42640}"/>
              </a:ext>
            </a:extLst>
          </p:cNvPr>
          <p:cNvSpPr/>
          <p:nvPr/>
        </p:nvSpPr>
        <p:spPr>
          <a:xfrm>
            <a:off x="1112520" y="2920482"/>
            <a:ext cx="10222992" cy="3416320"/>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bg1"/>
                </a:solidFill>
                <a:latin typeface="NeuzeitGro" panose="00000500000000000000"/>
              </a:rPr>
              <a:t>Mw. </a:t>
            </a:r>
            <a:r>
              <a:rPr lang="en-US" sz="2400" dirty="0" err="1">
                <a:solidFill>
                  <a:schemeClr val="bg1"/>
                </a:solidFill>
                <a:latin typeface="NeuzeitGro" panose="00000500000000000000"/>
              </a:rPr>
              <a:t>staat</a:t>
            </a:r>
            <a:r>
              <a:rPr lang="en-US" sz="2400" dirty="0">
                <a:solidFill>
                  <a:schemeClr val="bg1"/>
                </a:solidFill>
                <a:latin typeface="NeuzeitGro" panose="00000500000000000000"/>
              </a:rPr>
              <a:t> open </a:t>
            </a:r>
            <a:r>
              <a:rPr lang="en-US" sz="2400" dirty="0" err="1">
                <a:solidFill>
                  <a:schemeClr val="bg1"/>
                </a:solidFill>
                <a:latin typeface="NeuzeitGro" panose="00000500000000000000"/>
              </a:rPr>
              <a:t>voor</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specifiek</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programma</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voor</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valpreventie</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wil</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graag</a:t>
            </a:r>
            <a:r>
              <a:rPr lang="en-US" sz="2400" dirty="0">
                <a:solidFill>
                  <a:schemeClr val="bg1"/>
                </a:solidFill>
                <a:latin typeface="NeuzeitGro" panose="00000500000000000000"/>
              </a:rPr>
              <a:t> op de </a:t>
            </a:r>
            <a:r>
              <a:rPr lang="en-US" sz="2400" dirty="0" err="1">
                <a:solidFill>
                  <a:schemeClr val="bg1"/>
                </a:solidFill>
                <a:latin typeface="NeuzeitGro" panose="00000500000000000000"/>
              </a:rPr>
              <a:t>hoogte</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worden</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gehouden</a:t>
            </a:r>
            <a:endParaRPr lang="en-US" sz="2400" dirty="0">
              <a:solidFill>
                <a:schemeClr val="bg1"/>
              </a:solidFill>
              <a:latin typeface="NeuzeitGro" panose="00000500000000000000"/>
            </a:endParaRPr>
          </a:p>
          <a:p>
            <a:pPr marL="342900" indent="-342900">
              <a:buFont typeface="Arial" panose="020B0604020202020204" pitchFamily="34" charset="0"/>
              <a:buChar char="•"/>
            </a:pPr>
            <a:r>
              <a:rPr lang="en-US" sz="2400" dirty="0">
                <a:solidFill>
                  <a:schemeClr val="bg1"/>
                </a:solidFill>
                <a:latin typeface="NeuzeitGro" panose="00000500000000000000"/>
              </a:rPr>
              <a:t>Is </a:t>
            </a:r>
            <a:r>
              <a:rPr lang="en-US" sz="2400" dirty="0" err="1">
                <a:solidFill>
                  <a:schemeClr val="bg1"/>
                </a:solidFill>
                <a:latin typeface="NeuzeitGro" panose="00000500000000000000"/>
              </a:rPr>
              <a:t>bij</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oogarts</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geweest</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ogen</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gecheckt</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risico</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vallen</a:t>
            </a:r>
            <a:r>
              <a:rPr lang="en-US" sz="2400" dirty="0">
                <a:solidFill>
                  <a:schemeClr val="bg1"/>
                </a:solidFill>
                <a:latin typeface="NeuzeitGro" panose="00000500000000000000"/>
              </a:rPr>
              <a:t> met multi-</a:t>
            </a:r>
            <a:r>
              <a:rPr lang="en-US" sz="2400" dirty="0" err="1">
                <a:solidFill>
                  <a:schemeClr val="bg1"/>
                </a:solidFill>
                <a:latin typeface="NeuzeitGro" panose="00000500000000000000"/>
              </a:rPr>
              <a:t>focale</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bril</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heeft</a:t>
            </a:r>
            <a:r>
              <a:rPr lang="en-US" sz="2400" dirty="0">
                <a:solidFill>
                  <a:schemeClr val="bg1"/>
                </a:solidFill>
                <a:latin typeface="NeuzeitGro" panose="00000500000000000000"/>
              </a:rPr>
              <a:t> mw. </a:t>
            </a:r>
            <a:r>
              <a:rPr lang="en-US" sz="2400" dirty="0" err="1">
                <a:solidFill>
                  <a:schemeClr val="bg1"/>
                </a:solidFill>
                <a:latin typeface="NeuzeitGro" panose="00000500000000000000"/>
              </a:rPr>
              <a:t>niet</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besproken</a:t>
            </a:r>
            <a:r>
              <a:rPr lang="en-US" sz="2400" dirty="0">
                <a:solidFill>
                  <a:schemeClr val="bg1"/>
                </a:solidFill>
                <a:latin typeface="NeuzeitGro" panose="00000500000000000000"/>
              </a:rPr>
              <a:t>.</a:t>
            </a:r>
          </a:p>
          <a:p>
            <a:pPr marL="342900" indent="-342900">
              <a:buFont typeface="Arial" panose="020B0604020202020204" pitchFamily="34" charset="0"/>
              <a:buChar char="•"/>
            </a:pPr>
            <a:r>
              <a:rPr lang="en-US" sz="2400" dirty="0" err="1">
                <a:solidFill>
                  <a:schemeClr val="bg1"/>
                </a:solidFill>
                <a:latin typeface="NeuzeitGro" panose="00000500000000000000"/>
              </a:rPr>
              <a:t>Heeft</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nachtlampje</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naast</a:t>
            </a:r>
            <a:r>
              <a:rPr lang="en-US" sz="2400" dirty="0">
                <a:solidFill>
                  <a:schemeClr val="bg1"/>
                </a:solidFill>
                <a:latin typeface="NeuzeitGro" panose="00000500000000000000"/>
              </a:rPr>
              <a:t> bed, maar </a:t>
            </a:r>
            <a:r>
              <a:rPr lang="en-US" sz="2400" dirty="0" err="1">
                <a:solidFill>
                  <a:schemeClr val="bg1"/>
                </a:solidFill>
                <a:latin typeface="NeuzeitGro" panose="00000500000000000000"/>
              </a:rPr>
              <a:t>zegt</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momenteel</a:t>
            </a:r>
            <a:r>
              <a:rPr lang="en-US" sz="2400" dirty="0">
                <a:solidFill>
                  <a:schemeClr val="bg1"/>
                </a:solidFill>
                <a:latin typeface="NeuzeitGro" panose="00000500000000000000"/>
              </a:rPr>
              <a:t> `s </a:t>
            </a:r>
            <a:r>
              <a:rPr lang="en-US" sz="2400" dirty="0" err="1">
                <a:solidFill>
                  <a:schemeClr val="bg1"/>
                </a:solidFill>
                <a:latin typeface="NeuzeitGro" panose="00000500000000000000"/>
              </a:rPr>
              <a:t>nachts</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geen</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problemen</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te</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ervaren</a:t>
            </a:r>
            <a:r>
              <a:rPr lang="en-US" sz="2400" dirty="0">
                <a:solidFill>
                  <a:schemeClr val="bg1"/>
                </a:solidFill>
                <a:latin typeface="NeuzeitGro" panose="00000500000000000000"/>
              </a:rPr>
              <a:t> met de </a:t>
            </a:r>
            <a:r>
              <a:rPr lang="en-US" sz="2400" dirty="0" err="1">
                <a:solidFill>
                  <a:schemeClr val="bg1"/>
                </a:solidFill>
                <a:latin typeface="NeuzeitGro" panose="00000500000000000000"/>
              </a:rPr>
              <a:t>weg</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naar</a:t>
            </a:r>
            <a:r>
              <a:rPr lang="en-US" sz="2400" dirty="0">
                <a:solidFill>
                  <a:schemeClr val="bg1"/>
                </a:solidFill>
                <a:latin typeface="NeuzeitGro" panose="00000500000000000000"/>
              </a:rPr>
              <a:t> het toilet</a:t>
            </a:r>
          </a:p>
          <a:p>
            <a:pPr marL="342900" indent="-342900">
              <a:buFont typeface="Arial" panose="020B0604020202020204" pitchFamily="34" charset="0"/>
              <a:buChar char="•"/>
            </a:pPr>
            <a:r>
              <a:rPr lang="en-US" sz="2400" dirty="0" err="1">
                <a:solidFill>
                  <a:schemeClr val="bg1"/>
                </a:solidFill>
                <a:latin typeface="NeuzeitGro" panose="00000500000000000000"/>
              </a:rPr>
              <a:t>Medicatie</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staat</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niet</a:t>
            </a:r>
            <a:r>
              <a:rPr lang="en-US" sz="2400" dirty="0">
                <a:solidFill>
                  <a:schemeClr val="bg1"/>
                </a:solidFill>
                <a:latin typeface="NeuzeitGro" panose="00000500000000000000"/>
              </a:rPr>
              <a:t> open </a:t>
            </a:r>
            <a:r>
              <a:rPr lang="en-US" sz="2400" dirty="0" err="1">
                <a:solidFill>
                  <a:schemeClr val="bg1"/>
                </a:solidFill>
                <a:latin typeface="NeuzeitGro" panose="00000500000000000000"/>
              </a:rPr>
              <a:t>voor</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staken</a:t>
            </a:r>
            <a:r>
              <a:rPr lang="en-US" sz="2400" dirty="0">
                <a:solidFill>
                  <a:schemeClr val="bg1"/>
                </a:solidFill>
                <a:latin typeface="NeuzeitGro" panose="00000500000000000000"/>
              </a:rPr>
              <a:t> Temazepam, </a:t>
            </a:r>
            <a:r>
              <a:rPr lang="en-US" sz="2400" dirty="0" err="1">
                <a:solidFill>
                  <a:schemeClr val="bg1"/>
                </a:solidFill>
                <a:latin typeface="NeuzeitGro" panose="00000500000000000000"/>
              </a:rPr>
              <a:t>gebruikt</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dit</a:t>
            </a:r>
            <a:r>
              <a:rPr lang="en-US" sz="2400" dirty="0">
                <a:solidFill>
                  <a:schemeClr val="bg1"/>
                </a:solidFill>
                <a:latin typeface="NeuzeitGro" panose="00000500000000000000"/>
              </a:rPr>
              <a:t> maar </a:t>
            </a:r>
            <a:r>
              <a:rPr lang="en-US" sz="2400" dirty="0" err="1">
                <a:solidFill>
                  <a:schemeClr val="bg1"/>
                </a:solidFill>
                <a:latin typeface="NeuzeitGro" panose="00000500000000000000"/>
              </a:rPr>
              <a:t>af</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en</a:t>
            </a:r>
            <a:r>
              <a:rPr lang="en-US" sz="2400" dirty="0">
                <a:solidFill>
                  <a:schemeClr val="bg1"/>
                </a:solidFill>
                <a:latin typeface="NeuzeitGro" panose="00000500000000000000"/>
              </a:rPr>
              <a:t> toe </a:t>
            </a:r>
            <a:r>
              <a:rPr lang="en-US" sz="2400" dirty="0" err="1">
                <a:solidFill>
                  <a:schemeClr val="bg1"/>
                </a:solidFill>
                <a:latin typeface="NeuzeitGro" panose="00000500000000000000"/>
              </a:rPr>
              <a:t>en</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altijd</a:t>
            </a:r>
            <a:r>
              <a:rPr lang="en-US" sz="2400" dirty="0">
                <a:solidFill>
                  <a:schemeClr val="bg1"/>
                </a:solidFill>
                <a:latin typeface="NeuzeitGro" panose="00000500000000000000"/>
              </a:rPr>
              <a:t> maar </a:t>
            </a:r>
            <a:r>
              <a:rPr lang="en-US" sz="2400" dirty="0" err="1">
                <a:solidFill>
                  <a:schemeClr val="bg1"/>
                </a:solidFill>
                <a:latin typeface="NeuzeitGro" panose="00000500000000000000"/>
              </a:rPr>
              <a:t>een</a:t>
            </a:r>
            <a:r>
              <a:rPr lang="en-US" sz="2400" dirty="0">
                <a:solidFill>
                  <a:schemeClr val="bg1"/>
                </a:solidFill>
                <a:latin typeface="NeuzeitGro" panose="00000500000000000000"/>
              </a:rPr>
              <a:t> halve tablet</a:t>
            </a:r>
          </a:p>
          <a:p>
            <a:pPr marL="342900" indent="-342900">
              <a:buFont typeface="Arial" panose="020B0604020202020204" pitchFamily="34" charset="0"/>
              <a:buChar char="•"/>
            </a:pPr>
            <a:r>
              <a:rPr lang="en-US" sz="2400" dirty="0" err="1">
                <a:solidFill>
                  <a:schemeClr val="bg1"/>
                </a:solidFill>
                <a:latin typeface="NeuzeitGro" panose="00000500000000000000"/>
              </a:rPr>
              <a:t>Voeding</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Toenamegebruik</a:t>
            </a:r>
            <a:r>
              <a:rPr lang="en-US" sz="2400" dirty="0">
                <a:solidFill>
                  <a:schemeClr val="bg1"/>
                </a:solidFill>
                <a:latin typeface="NeuzeitGro" panose="00000500000000000000"/>
              </a:rPr>
              <a:t> </a:t>
            </a:r>
            <a:r>
              <a:rPr lang="en-US" sz="2400" dirty="0" err="1">
                <a:solidFill>
                  <a:schemeClr val="bg1"/>
                </a:solidFill>
                <a:latin typeface="NeuzeitGro" panose="00000500000000000000"/>
              </a:rPr>
              <a:t>zuivel</a:t>
            </a:r>
            <a:r>
              <a:rPr lang="en-US" sz="2400" dirty="0">
                <a:solidFill>
                  <a:schemeClr val="bg1"/>
                </a:solidFill>
                <a:latin typeface="NeuzeitGro" panose="00000500000000000000"/>
              </a:rPr>
              <a:t>, 2-3 </a:t>
            </a:r>
            <a:r>
              <a:rPr lang="en-US" sz="2400" dirty="0" err="1">
                <a:solidFill>
                  <a:schemeClr val="bg1"/>
                </a:solidFill>
                <a:latin typeface="NeuzeitGro" panose="00000500000000000000"/>
              </a:rPr>
              <a:t>porties</a:t>
            </a:r>
            <a:r>
              <a:rPr lang="en-US" sz="2400" dirty="0">
                <a:solidFill>
                  <a:schemeClr val="bg1"/>
                </a:solidFill>
                <a:latin typeface="NeuzeitGro" panose="00000500000000000000"/>
              </a:rPr>
              <a:t> per </a:t>
            </a:r>
            <a:r>
              <a:rPr lang="en-US" sz="2400" dirty="0" err="1">
                <a:solidFill>
                  <a:schemeClr val="bg1"/>
                </a:solidFill>
                <a:latin typeface="NeuzeitGro" panose="00000500000000000000"/>
              </a:rPr>
              <a:t>dag</a:t>
            </a:r>
            <a:endParaRPr lang="en-US" sz="2400" dirty="0">
              <a:solidFill>
                <a:schemeClr val="bg1"/>
              </a:solidFill>
              <a:latin typeface="NeuzeitGro" panose="00000500000000000000"/>
            </a:endParaRPr>
          </a:p>
        </p:txBody>
      </p:sp>
    </p:spTree>
    <p:extLst>
      <p:ext uri="{BB962C8B-B14F-4D97-AF65-F5344CB8AC3E}">
        <p14:creationId xmlns:p14="http://schemas.microsoft.com/office/powerpoint/2010/main" val="2443807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BDA46-31F3-C6AE-813D-801C314E80C4}"/>
              </a:ext>
            </a:extLst>
          </p:cNvPr>
          <p:cNvSpPr>
            <a:spLocks noGrp="1"/>
          </p:cNvSpPr>
          <p:nvPr>
            <p:ph type="title"/>
          </p:nvPr>
        </p:nvSpPr>
        <p:spPr>
          <a:xfrm>
            <a:off x="985887" y="1236655"/>
            <a:ext cx="10243961" cy="2523562"/>
          </a:xfrm>
        </p:spPr>
        <p:txBody>
          <a:bodyPr/>
          <a:lstStyle/>
          <a:p>
            <a:pPr algn="ctr"/>
            <a:r>
              <a:rPr lang="nl-NL" dirty="0"/>
              <a:t>Welke medicijnen verhogen het valrisico?</a:t>
            </a:r>
          </a:p>
        </p:txBody>
      </p:sp>
      <p:pic>
        <p:nvPicPr>
          <p:cNvPr id="3" name="Afbeelding 2">
            <a:extLst>
              <a:ext uri="{FF2B5EF4-FFF2-40B4-BE49-F238E27FC236}">
                <a16:creationId xmlns:a16="http://schemas.microsoft.com/office/drawing/2014/main" id="{BCD91A8F-9B06-6157-42BF-A1810B194B93}"/>
              </a:ext>
            </a:extLst>
          </p:cNvPr>
          <p:cNvPicPr>
            <a:picLocks noChangeAspect="1"/>
          </p:cNvPicPr>
          <p:nvPr/>
        </p:nvPicPr>
        <p:blipFill>
          <a:blip r:embed="rId3"/>
          <a:stretch>
            <a:fillRect/>
          </a:stretch>
        </p:blipFill>
        <p:spPr>
          <a:xfrm>
            <a:off x="0" y="3180080"/>
            <a:ext cx="3677920" cy="3677920"/>
          </a:xfrm>
          <a:prstGeom prst="rect">
            <a:avLst/>
          </a:prstGeom>
        </p:spPr>
      </p:pic>
    </p:spTree>
    <p:extLst>
      <p:ext uri="{BB962C8B-B14F-4D97-AF65-F5344CB8AC3E}">
        <p14:creationId xmlns:p14="http://schemas.microsoft.com/office/powerpoint/2010/main" val="2088200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48F8919-2E87-487A-9EBF-7EB6D1CFA9B5}"/>
              </a:ext>
            </a:extLst>
          </p:cNvPr>
          <p:cNvSpPr>
            <a:spLocks noGrp="1"/>
          </p:cNvSpPr>
          <p:nvPr>
            <p:ph type="ctrTitle"/>
          </p:nvPr>
        </p:nvSpPr>
        <p:spPr>
          <a:xfrm>
            <a:off x="6556100" y="1360493"/>
            <a:ext cx="4972511" cy="1185105"/>
          </a:xfrm>
        </p:spPr>
        <p:txBody>
          <a:bodyPr anchor="b">
            <a:normAutofit/>
          </a:bodyPr>
          <a:lstStyle/>
          <a:p>
            <a:r>
              <a:rPr lang="nl-NL" sz="6000" dirty="0"/>
              <a:t>PROGRAMMA</a:t>
            </a:r>
          </a:p>
        </p:txBody>
      </p:sp>
      <p:pic>
        <p:nvPicPr>
          <p:cNvPr id="7" name="Afbeelding 6" descr="Afbeelding met muur&#10;&#10;Automatisch gegenereerde beschrijving">
            <a:extLst>
              <a:ext uri="{FF2B5EF4-FFF2-40B4-BE49-F238E27FC236}">
                <a16:creationId xmlns:a16="http://schemas.microsoft.com/office/drawing/2014/main" id="{52C6FBB6-C090-4D89-BFEA-0D60334A8432}"/>
              </a:ext>
            </a:extLst>
          </p:cNvPr>
          <p:cNvPicPr>
            <a:picLocks noChangeAspect="1"/>
          </p:cNvPicPr>
          <p:nvPr/>
        </p:nvPicPr>
        <p:blipFill rotWithShape="1">
          <a:blip r:embed="rId2"/>
          <a:srcRect t="24903" r="-1" b="-1"/>
          <a:stretch/>
        </p:blipFill>
        <p:spPr>
          <a:xfrm>
            <a:off x="1" y="2"/>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90" name="Freeform: Shape 89">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0" name="Titel 1">
            <a:extLst>
              <a:ext uri="{FF2B5EF4-FFF2-40B4-BE49-F238E27FC236}">
                <a16:creationId xmlns:a16="http://schemas.microsoft.com/office/drawing/2014/main" id="{FEC6EF60-FBFA-4C33-99BB-EA321EAA9882}"/>
              </a:ext>
            </a:extLst>
          </p:cNvPr>
          <p:cNvSpPr txBox="1">
            <a:spLocks/>
          </p:cNvSpPr>
          <p:nvPr/>
        </p:nvSpPr>
        <p:spPr>
          <a:xfrm>
            <a:off x="6165575" y="2542997"/>
            <a:ext cx="6544620" cy="4312402"/>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9600" kern="1200" cap="all" baseline="0">
                <a:blipFill dpi="0" rotWithShape="1">
                  <a:blip r:embed="rId5"/>
                  <a:srcRect/>
                  <a:tile tx="6350" ty="-127000" sx="65000" sy="64000" flip="none" algn="tl"/>
                </a:blipFill>
                <a:latin typeface="+mj-lt"/>
                <a:ea typeface="+mj-ea"/>
                <a:cs typeface="+mj-cs"/>
              </a:defRPr>
            </a:lvl1pPr>
          </a:lstStyle>
          <a:p>
            <a:pPr marL="457200" indent="-457200">
              <a:lnSpc>
                <a:spcPct val="150000"/>
              </a:lnSpc>
              <a:spcAft>
                <a:spcPts val="600"/>
              </a:spcAft>
              <a:buFont typeface="Arial" panose="020B0604020202020204" pitchFamily="34" charset="0"/>
              <a:buChar char="•"/>
            </a:pPr>
            <a:r>
              <a:rPr lang="nl-NL" sz="1800" dirty="0">
                <a:solidFill>
                  <a:schemeClr val="tx1"/>
                </a:solidFill>
                <a:latin typeface="NeuzeitGro" panose="00000500000000000000" pitchFamily="50" charset="0"/>
              </a:rPr>
              <a:t>Kennisquiz - 10 min</a:t>
            </a:r>
          </a:p>
          <a:p>
            <a:pPr marL="457200" indent="-457200">
              <a:lnSpc>
                <a:spcPct val="150000"/>
              </a:lnSpc>
              <a:spcAft>
                <a:spcPts val="600"/>
              </a:spcAft>
              <a:buFont typeface="Arial" panose="020B0604020202020204" pitchFamily="34" charset="0"/>
              <a:buChar char="•"/>
            </a:pPr>
            <a:r>
              <a:rPr lang="nl-NL" sz="1800" dirty="0">
                <a:solidFill>
                  <a:schemeClr val="tx1"/>
                </a:solidFill>
                <a:latin typeface="NeuzeitGro" panose="00000500000000000000" pitchFamily="50" charset="0"/>
              </a:rPr>
              <a:t>Hoe werken we in de wijk - 10 min</a:t>
            </a:r>
          </a:p>
          <a:p>
            <a:pPr marL="457200" indent="-457200">
              <a:lnSpc>
                <a:spcPct val="150000"/>
              </a:lnSpc>
              <a:spcAft>
                <a:spcPts val="600"/>
              </a:spcAft>
              <a:buFont typeface="Arial" panose="020B0604020202020204" pitchFamily="34" charset="0"/>
              <a:buChar char="•"/>
            </a:pPr>
            <a:r>
              <a:rPr lang="nl-NL" sz="1800" dirty="0">
                <a:solidFill>
                  <a:schemeClr val="tx1"/>
                </a:solidFill>
                <a:latin typeface="NeuzeitGro" panose="00000500000000000000" pitchFamily="50" charset="0"/>
              </a:rPr>
              <a:t>Casus 1 – 15 min</a:t>
            </a:r>
          </a:p>
          <a:p>
            <a:pPr marL="457200" indent="-457200">
              <a:lnSpc>
                <a:spcPct val="150000"/>
              </a:lnSpc>
              <a:spcAft>
                <a:spcPts val="600"/>
              </a:spcAft>
              <a:buFont typeface="Arial" panose="020B0604020202020204" pitchFamily="34" charset="0"/>
              <a:buChar char="•"/>
            </a:pPr>
            <a:r>
              <a:rPr lang="nl-NL" sz="1800" dirty="0">
                <a:solidFill>
                  <a:schemeClr val="tx1"/>
                </a:solidFill>
                <a:latin typeface="NeuzeitGro" panose="00000500000000000000" pitchFamily="50" charset="0"/>
              </a:rPr>
              <a:t>Casus 2 – 15 min</a:t>
            </a:r>
          </a:p>
          <a:p>
            <a:pPr marL="457200" indent="-457200">
              <a:lnSpc>
                <a:spcPct val="150000"/>
              </a:lnSpc>
              <a:spcAft>
                <a:spcPts val="600"/>
              </a:spcAft>
              <a:buFont typeface="Arial" panose="020B0604020202020204" pitchFamily="34" charset="0"/>
              <a:buChar char="•"/>
            </a:pPr>
            <a:r>
              <a:rPr lang="nl-NL" sz="1800" dirty="0">
                <a:solidFill>
                  <a:schemeClr val="tx1"/>
                </a:solidFill>
                <a:latin typeface="NeuzeitGro" panose="00000500000000000000" pitchFamily="50" charset="0"/>
              </a:rPr>
              <a:t>Uitgelicht: vallen en medicatie - 15 min</a:t>
            </a:r>
          </a:p>
          <a:p>
            <a:pPr marL="457200" indent="-457200">
              <a:lnSpc>
                <a:spcPct val="150000"/>
              </a:lnSpc>
              <a:spcAft>
                <a:spcPts val="600"/>
              </a:spcAft>
              <a:buFont typeface="Arial" panose="020B0604020202020204" pitchFamily="34" charset="0"/>
              <a:buChar char="•"/>
            </a:pPr>
            <a:r>
              <a:rPr lang="nl-NL" sz="1800" dirty="0">
                <a:solidFill>
                  <a:schemeClr val="tx1"/>
                </a:solidFill>
                <a:latin typeface="NeuzeitGro" panose="00000500000000000000" pitchFamily="50" charset="0"/>
              </a:rPr>
              <a:t>Registratie in het his  - 5 min</a:t>
            </a:r>
          </a:p>
        </p:txBody>
      </p:sp>
    </p:spTree>
    <p:extLst>
      <p:ext uri="{BB962C8B-B14F-4D97-AF65-F5344CB8AC3E}">
        <p14:creationId xmlns:p14="http://schemas.microsoft.com/office/powerpoint/2010/main" val="3073500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speelgoed&#10;&#10;Automatisch gegenereerde beschrijving">
            <a:extLst>
              <a:ext uri="{FF2B5EF4-FFF2-40B4-BE49-F238E27FC236}">
                <a16:creationId xmlns:a16="http://schemas.microsoft.com/office/drawing/2014/main" id="{AA047474-5E25-40DF-B904-391A1CB3C586}"/>
              </a:ext>
            </a:extLst>
          </p:cNvPr>
          <p:cNvPicPr>
            <a:picLocks noChangeAspect="1"/>
          </p:cNvPicPr>
          <p:nvPr/>
        </p:nvPicPr>
        <p:blipFill rotWithShape="1">
          <a:blip r:embed="rId2"/>
          <a:srcRect t="7555" b="19629"/>
          <a:stretch/>
        </p:blipFill>
        <p:spPr>
          <a:xfrm>
            <a:off x="0" y="10"/>
            <a:ext cx="12191999" cy="6857990"/>
          </a:xfrm>
          <a:prstGeom prst="rect">
            <a:avLst/>
          </a:prstGeom>
        </p:spPr>
      </p:pic>
      <p:sp>
        <p:nvSpPr>
          <p:cNvPr id="2" name="Titel 1">
            <a:extLst>
              <a:ext uri="{FF2B5EF4-FFF2-40B4-BE49-F238E27FC236}">
                <a16:creationId xmlns:a16="http://schemas.microsoft.com/office/drawing/2014/main" id="{F0F66C02-5E77-4579-96CA-DBE1ED0B3C21}"/>
              </a:ext>
            </a:extLst>
          </p:cNvPr>
          <p:cNvSpPr>
            <a:spLocks noGrp="1"/>
          </p:cNvSpPr>
          <p:nvPr>
            <p:ph type="title"/>
          </p:nvPr>
        </p:nvSpPr>
        <p:spPr>
          <a:xfrm>
            <a:off x="1285456" y="4162031"/>
            <a:ext cx="2494064" cy="1767141"/>
          </a:xfrm>
        </p:spPr>
        <p:txBody>
          <a:bodyPr>
            <a:normAutofit/>
          </a:bodyPr>
          <a:lstStyle/>
          <a:p>
            <a:pPr algn="r"/>
            <a:r>
              <a:rPr lang="nl-NL" sz="4800" dirty="0"/>
              <a:t>CASUS 2</a:t>
            </a:r>
          </a:p>
        </p:txBody>
      </p:sp>
    </p:spTree>
    <p:extLst>
      <p:ext uri="{BB962C8B-B14F-4D97-AF65-F5344CB8AC3E}">
        <p14:creationId xmlns:p14="http://schemas.microsoft.com/office/powerpoint/2010/main" val="582887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nl-NL"/>
            </a:p>
          </p:txBody>
        </p:sp>
        <p:sp>
          <p:nvSpPr>
            <p:cNvPr id="25" name="Oval 24">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nl-NL"/>
            </a:p>
          </p:txBody>
        </p:sp>
      </p:grpSp>
      <p:pic>
        <p:nvPicPr>
          <p:cNvPr id="13" name="Afbeelding 12" descr="Afbeelding met speelgoed&#10;&#10;Automatisch gegenereerde beschrijving">
            <a:extLst>
              <a:ext uri="{FF2B5EF4-FFF2-40B4-BE49-F238E27FC236}">
                <a16:creationId xmlns:a16="http://schemas.microsoft.com/office/drawing/2014/main" id="{16884E84-D065-4A3A-8C95-A393E02EE931}"/>
              </a:ext>
            </a:extLst>
          </p:cNvPr>
          <p:cNvPicPr>
            <a:picLocks noChangeAspect="1"/>
          </p:cNvPicPr>
          <p:nvPr/>
        </p:nvPicPr>
        <p:blipFill rotWithShape="1">
          <a:blip r:embed="rId5"/>
          <a:srcRect t="43891" r="-1" b="-1"/>
          <a:stretch/>
        </p:blipFill>
        <p:spPr>
          <a:xfrm>
            <a:off x="20" y="10"/>
            <a:ext cx="12191980" cy="6857989"/>
          </a:xfrm>
          <a:prstGeom prst="rect">
            <a:avLst/>
          </a:prstGeom>
        </p:spPr>
      </p:pic>
      <p:sp>
        <p:nvSpPr>
          <p:cNvPr id="27" name="Rectangle 26">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6">
              <a:alphaModFix amt="30000"/>
              <a:duotone>
                <a:prstClr val="black"/>
                <a:schemeClr val="accent1">
                  <a:tint val="45000"/>
                  <a:satMod val="400000"/>
                </a:schemeClr>
              </a:duotone>
              <a:extLst>
                <a:ext uri="{BEBA8EAE-BF5A-486C-A8C5-ECC9F3942E4B}">
                  <a14:imgProps xmlns:a14="http://schemas.microsoft.com/office/drawing/2010/main">
                    <a14:imgLayer r:embed="rId7">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069848" y="484632"/>
            <a:ext cx="10058400" cy="1609344"/>
          </a:xfrm>
        </p:spPr>
        <p:txBody>
          <a:bodyPr vert="horz" lIns="91440" tIns="45720" rIns="91440" bIns="45720" rtlCol="0" anchor="ctr">
            <a:normAutofit/>
          </a:bodyPr>
          <a:lstStyle/>
          <a:p>
            <a:r>
              <a:rPr lang="en-US" sz="5400" kern="1200" cap="all" baseline="0" dirty="0">
                <a:solidFill>
                  <a:schemeClr val="tx1"/>
                </a:solidFill>
                <a:latin typeface="+mj-lt"/>
                <a:ea typeface="+mj-ea"/>
                <a:cs typeface="+mj-cs"/>
              </a:rPr>
              <a:t>CASUs </a:t>
            </a:r>
          </a:p>
        </p:txBody>
      </p:sp>
      <p:sp>
        <p:nvSpPr>
          <p:cNvPr id="4" name="Tijdelijke aanduiding voor inhoud 3"/>
          <p:cNvSpPr>
            <a:spLocks noGrp="1"/>
          </p:cNvSpPr>
          <p:nvPr>
            <p:ph idx="1"/>
          </p:nvPr>
        </p:nvSpPr>
        <p:spPr>
          <a:xfrm>
            <a:off x="1069848" y="2121408"/>
            <a:ext cx="10058400" cy="4050792"/>
          </a:xfrm>
        </p:spPr>
        <p:txBody>
          <a:bodyPr vert="horz" lIns="91440" tIns="45720" rIns="91440" bIns="45720" rtlCol="0">
            <a:normAutofit/>
          </a:bodyPr>
          <a:lstStyle/>
          <a:p>
            <a:r>
              <a:rPr lang="nl-NL" sz="1800" dirty="0">
                <a:solidFill>
                  <a:srgbClr val="FFFF00"/>
                </a:solidFill>
                <a:latin typeface="NeuzeitGro" panose="00000500000000000000"/>
                <a:sym typeface="Wingdings" panose="05000000000000000000" pitchFamily="2" charset="2"/>
              </a:rPr>
              <a:t>Man van 80 jaar: 3x gevallen met de fiets afgelopen jaar</a:t>
            </a:r>
          </a:p>
          <a:p>
            <a:endParaRPr lang="nl-NL" sz="1800" dirty="0">
              <a:solidFill>
                <a:srgbClr val="FFFF00"/>
              </a:solidFill>
              <a:latin typeface="NeuzeitGro" panose="00000500000000000000"/>
              <a:sym typeface="Wingdings" panose="05000000000000000000" pitchFamily="2" charset="2"/>
            </a:endParaRPr>
          </a:p>
          <a:p>
            <a:r>
              <a:rPr lang="nl-NL" sz="1800" dirty="0">
                <a:latin typeface="NeuzeitGro" panose="00000500000000000000"/>
              </a:rPr>
              <a:t>Liefhebber van buiten bewegen: liever fietsen dan lopen</a:t>
            </a:r>
          </a:p>
          <a:p>
            <a:r>
              <a:rPr lang="nl-NL" sz="1800" dirty="0">
                <a:latin typeface="NeuzeitGro" panose="00000500000000000000"/>
              </a:rPr>
              <a:t>Met lopen geen last van vallen</a:t>
            </a:r>
          </a:p>
          <a:p>
            <a:r>
              <a:rPr lang="nl-NL" sz="1800" dirty="0">
                <a:latin typeface="NeuzeitGro" panose="00000500000000000000"/>
              </a:rPr>
              <a:t>Vervelend: schaafwond kon fors bloeden</a:t>
            </a:r>
          </a:p>
          <a:p>
            <a:r>
              <a:rPr lang="nl-NL" sz="1800" dirty="0">
                <a:latin typeface="NeuzeitGro" panose="00000500000000000000"/>
              </a:rPr>
              <a:t>Elke dag last van duizeligheid, over gehele dag, bij snel bukken</a:t>
            </a:r>
          </a:p>
          <a:p>
            <a:r>
              <a:rPr lang="nl-NL" sz="1800" dirty="0">
                <a:latin typeface="NeuzeitGro" panose="00000500000000000000"/>
              </a:rPr>
              <a:t>Medische voorgeschiedenis:</a:t>
            </a:r>
          </a:p>
          <a:p>
            <a:pPr lvl="1"/>
            <a:r>
              <a:rPr lang="nl-NL" sz="1600" dirty="0">
                <a:latin typeface="NeuzeitGro" panose="00000500000000000000"/>
              </a:rPr>
              <a:t>Atriumfibrilleren, DM type 2, neuropathie, LUTS</a:t>
            </a:r>
            <a:endParaRPr lang="nl-NL" sz="1800" dirty="0">
              <a:latin typeface="NeuzeitGro" panose="00000500000000000000"/>
            </a:endParaRPr>
          </a:p>
          <a:p>
            <a:r>
              <a:rPr lang="nl-NL" sz="1800" dirty="0">
                <a:latin typeface="NeuzeitGro" panose="00000500000000000000"/>
              </a:rPr>
              <a:t>Medicatie: </a:t>
            </a:r>
            <a:r>
              <a:rPr lang="nl-NL" sz="1800" dirty="0" err="1">
                <a:latin typeface="NeuzeitGro" panose="00000500000000000000"/>
              </a:rPr>
              <a:t>dabigatran</a:t>
            </a:r>
            <a:r>
              <a:rPr lang="nl-NL" sz="1800" dirty="0">
                <a:latin typeface="NeuzeitGro" panose="00000500000000000000"/>
              </a:rPr>
              <a:t>, </a:t>
            </a:r>
            <a:r>
              <a:rPr lang="nl-NL" sz="1800" dirty="0" err="1">
                <a:latin typeface="NeuzeitGro" panose="00000500000000000000"/>
              </a:rPr>
              <a:t>tamsulosine</a:t>
            </a:r>
            <a:r>
              <a:rPr lang="nl-NL" sz="1800" dirty="0">
                <a:latin typeface="NeuzeitGro" panose="00000500000000000000"/>
              </a:rPr>
              <a:t>, bisoprolol, metformine, </a:t>
            </a:r>
            <a:r>
              <a:rPr lang="nl-NL" sz="1800" dirty="0" err="1">
                <a:latin typeface="NeuzeitGro" panose="00000500000000000000"/>
              </a:rPr>
              <a:t>gliclazide</a:t>
            </a:r>
            <a:r>
              <a:rPr lang="nl-NL" sz="1800" dirty="0">
                <a:latin typeface="NeuzeitGro" panose="00000500000000000000"/>
              </a:rPr>
              <a:t>, </a:t>
            </a:r>
            <a:r>
              <a:rPr lang="nl-NL" sz="1800" dirty="0" err="1">
                <a:latin typeface="NeuzeitGro" panose="00000500000000000000"/>
              </a:rPr>
              <a:t>crestor</a:t>
            </a:r>
            <a:r>
              <a:rPr lang="nl-NL" sz="1800" dirty="0">
                <a:latin typeface="NeuzeitGro" panose="00000500000000000000"/>
              </a:rPr>
              <a:t>, </a:t>
            </a:r>
            <a:r>
              <a:rPr lang="nl-NL" sz="1800" dirty="0" err="1">
                <a:latin typeface="NeuzeitGro" panose="00000500000000000000"/>
              </a:rPr>
              <a:t>pregabaline</a:t>
            </a:r>
            <a:endParaRPr lang="nl-NL" sz="1800" dirty="0">
              <a:latin typeface="NeuzeitGro" panose="00000500000000000000"/>
            </a:endParaRPr>
          </a:p>
          <a:p>
            <a:endParaRPr lang="nl-NL" sz="1800" dirty="0">
              <a:solidFill>
                <a:srgbClr val="FFFF00"/>
              </a:solidFill>
              <a:latin typeface="NeuzeitGro" panose="00000500000000000000"/>
            </a:endParaRPr>
          </a:p>
          <a:p>
            <a:pPr lvl="1"/>
            <a:endParaRPr lang="en-US" kern="1200" dirty="0">
              <a:solidFill>
                <a:schemeClr val="tx1"/>
              </a:solidFill>
              <a:latin typeface="+mn-lt"/>
              <a:ea typeface="+mn-ea"/>
              <a:cs typeface="+mn-cs"/>
            </a:endParaRPr>
          </a:p>
        </p:txBody>
      </p:sp>
      <p:grpSp>
        <p:nvGrpSpPr>
          <p:cNvPr id="31" name="Group 30">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32">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85750451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nl-NL"/>
            </a:p>
          </p:txBody>
        </p:sp>
        <p:sp>
          <p:nvSpPr>
            <p:cNvPr id="25" name="Oval 24">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nl-NL"/>
            </a:p>
          </p:txBody>
        </p:sp>
      </p:grpSp>
      <p:pic>
        <p:nvPicPr>
          <p:cNvPr id="13" name="Afbeelding 12" descr="Afbeelding met speelgoed&#10;&#10;Automatisch gegenereerde beschrijving">
            <a:extLst>
              <a:ext uri="{FF2B5EF4-FFF2-40B4-BE49-F238E27FC236}">
                <a16:creationId xmlns:a16="http://schemas.microsoft.com/office/drawing/2014/main" id="{16884E84-D065-4A3A-8C95-A393E02EE931}"/>
              </a:ext>
            </a:extLst>
          </p:cNvPr>
          <p:cNvPicPr>
            <a:picLocks noChangeAspect="1"/>
          </p:cNvPicPr>
          <p:nvPr/>
        </p:nvPicPr>
        <p:blipFill rotWithShape="1">
          <a:blip r:embed="rId5"/>
          <a:srcRect t="43891" r="-1" b="-1"/>
          <a:stretch/>
        </p:blipFill>
        <p:spPr>
          <a:xfrm>
            <a:off x="20" y="10"/>
            <a:ext cx="12191980" cy="6857989"/>
          </a:xfrm>
          <a:prstGeom prst="rect">
            <a:avLst/>
          </a:prstGeom>
        </p:spPr>
      </p:pic>
      <p:sp>
        <p:nvSpPr>
          <p:cNvPr id="27" name="Rectangle 26">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6">
              <a:alphaModFix amt="30000"/>
              <a:duotone>
                <a:prstClr val="black"/>
                <a:schemeClr val="accent1">
                  <a:tint val="45000"/>
                  <a:satMod val="400000"/>
                </a:schemeClr>
              </a:duotone>
              <a:extLst>
                <a:ext uri="{BEBA8EAE-BF5A-486C-A8C5-ECC9F3942E4B}">
                  <a14:imgProps xmlns:a14="http://schemas.microsoft.com/office/drawing/2010/main">
                    <a14:imgLayer r:embed="rId7">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069848" y="484632"/>
            <a:ext cx="10058400" cy="1609344"/>
          </a:xfrm>
        </p:spPr>
        <p:txBody>
          <a:bodyPr vert="horz" lIns="91440" tIns="45720" rIns="91440" bIns="45720" rtlCol="0" anchor="ctr">
            <a:normAutofit/>
          </a:bodyPr>
          <a:lstStyle/>
          <a:p>
            <a:r>
              <a:rPr lang="en-US" sz="5400" kern="1200" cap="all" baseline="0" dirty="0" err="1">
                <a:solidFill>
                  <a:schemeClr val="tx1"/>
                </a:solidFill>
                <a:latin typeface="+mj-lt"/>
                <a:ea typeface="+mj-ea"/>
                <a:cs typeface="+mj-cs"/>
              </a:rPr>
              <a:t>Vervolg</a:t>
            </a:r>
            <a:r>
              <a:rPr lang="en-US" sz="5400" kern="1200" cap="all" baseline="0" dirty="0">
                <a:solidFill>
                  <a:schemeClr val="tx1"/>
                </a:solidFill>
                <a:latin typeface="+mj-lt"/>
                <a:ea typeface="+mj-ea"/>
                <a:cs typeface="+mj-cs"/>
              </a:rPr>
              <a:t> Casus</a:t>
            </a:r>
          </a:p>
        </p:txBody>
      </p:sp>
      <p:sp>
        <p:nvSpPr>
          <p:cNvPr id="4" name="Tijdelijke aanduiding voor inhoud 3"/>
          <p:cNvSpPr>
            <a:spLocks noGrp="1"/>
          </p:cNvSpPr>
          <p:nvPr>
            <p:ph idx="1"/>
          </p:nvPr>
        </p:nvSpPr>
        <p:spPr>
          <a:xfrm>
            <a:off x="1069848" y="2121408"/>
            <a:ext cx="10058400" cy="4050792"/>
          </a:xfrm>
        </p:spPr>
        <p:txBody>
          <a:bodyPr vert="horz" lIns="91440" tIns="45720" rIns="91440" bIns="45720" rtlCol="0">
            <a:normAutofit/>
          </a:bodyPr>
          <a:lstStyle/>
          <a:p>
            <a:r>
              <a:rPr lang="en-US" dirty="0" err="1">
                <a:solidFill>
                  <a:srgbClr val="FFFF00"/>
                </a:solidFill>
                <a:latin typeface="NeuzeitGro" panose="00000500000000000000"/>
                <a:sym typeface="Wingdings" panose="05000000000000000000" pitchFamily="2" charset="2"/>
              </a:rPr>
              <a:t>Uit</a:t>
            </a:r>
            <a:r>
              <a:rPr lang="en-US" dirty="0">
                <a:solidFill>
                  <a:srgbClr val="FFFF00"/>
                </a:solidFill>
                <a:latin typeface="NeuzeitGro" panose="00000500000000000000"/>
                <a:sym typeface="Wingdings" panose="05000000000000000000" pitchFamily="2" charset="2"/>
              </a:rPr>
              <a:t> </a:t>
            </a:r>
            <a:r>
              <a:rPr lang="en-US" dirty="0" err="1">
                <a:solidFill>
                  <a:srgbClr val="FFFF00"/>
                </a:solidFill>
                <a:latin typeface="NeuzeitGro" panose="00000500000000000000"/>
                <a:sym typeface="Wingdings" panose="05000000000000000000" pitchFamily="2" charset="2"/>
              </a:rPr>
              <a:t>gegevens</a:t>
            </a:r>
            <a:r>
              <a:rPr lang="en-US" dirty="0">
                <a:solidFill>
                  <a:srgbClr val="FFFF00"/>
                </a:solidFill>
                <a:latin typeface="NeuzeitGro" panose="00000500000000000000"/>
                <a:sym typeface="Wingdings" panose="05000000000000000000" pitchFamily="2" charset="2"/>
              </a:rPr>
              <a:t> </a:t>
            </a:r>
            <a:r>
              <a:rPr lang="en-US" dirty="0" err="1">
                <a:solidFill>
                  <a:srgbClr val="FFFF00"/>
                </a:solidFill>
                <a:latin typeface="NeuzeitGro" panose="00000500000000000000"/>
                <a:sym typeface="Wingdings" panose="05000000000000000000" pitchFamily="2" charset="2"/>
              </a:rPr>
              <a:t>huisarts</a:t>
            </a:r>
            <a:r>
              <a:rPr lang="en-US" dirty="0">
                <a:solidFill>
                  <a:srgbClr val="FFFF00"/>
                </a:solidFill>
                <a:latin typeface="NeuzeitGro" panose="00000500000000000000"/>
                <a:sym typeface="Wingdings" panose="05000000000000000000" pitchFamily="2" charset="2"/>
              </a:rPr>
              <a:t> </a:t>
            </a:r>
            <a:r>
              <a:rPr lang="en-US" dirty="0" err="1">
                <a:solidFill>
                  <a:srgbClr val="FFFF00"/>
                </a:solidFill>
                <a:latin typeface="NeuzeitGro" panose="00000500000000000000"/>
                <a:sym typeface="Wingdings" panose="05000000000000000000" pitchFamily="2" charset="2"/>
              </a:rPr>
              <a:t>blijkt</a:t>
            </a:r>
            <a:r>
              <a:rPr lang="en-US" dirty="0">
                <a:solidFill>
                  <a:srgbClr val="FFFF00"/>
                </a:solidFill>
                <a:latin typeface="NeuzeitGro" panose="00000500000000000000"/>
                <a:sym typeface="Wingdings" panose="05000000000000000000" pitchFamily="2" charset="2"/>
              </a:rPr>
              <a:t>:</a:t>
            </a:r>
            <a:endParaRPr lang="nl-NL" dirty="0">
              <a:solidFill>
                <a:srgbClr val="FFFF00"/>
              </a:solidFill>
              <a:latin typeface="NeuzeitGro" panose="00000500000000000000"/>
            </a:endParaRPr>
          </a:p>
          <a:p>
            <a:endParaRPr lang="nl-NL" dirty="0">
              <a:solidFill>
                <a:srgbClr val="FFFF00"/>
              </a:solidFill>
              <a:latin typeface="NeuzeitGro" panose="00000500000000000000"/>
              <a:sym typeface="Wingdings" panose="05000000000000000000" pitchFamily="2" charset="2"/>
            </a:endParaRPr>
          </a:p>
          <a:p>
            <a:r>
              <a:rPr lang="en-US" dirty="0" err="1">
                <a:latin typeface="NeuzeitGro" panose="00000500000000000000"/>
              </a:rPr>
              <a:t>Relatief</a:t>
            </a:r>
            <a:r>
              <a:rPr lang="en-US" dirty="0">
                <a:latin typeface="NeuzeitGro" panose="00000500000000000000"/>
              </a:rPr>
              <a:t> </a:t>
            </a:r>
            <a:r>
              <a:rPr lang="en-US" dirty="0" err="1">
                <a:latin typeface="NeuzeitGro" panose="00000500000000000000"/>
              </a:rPr>
              <a:t>lage</a:t>
            </a:r>
            <a:r>
              <a:rPr lang="en-US" dirty="0">
                <a:latin typeface="NeuzeitGro" panose="00000500000000000000"/>
              </a:rPr>
              <a:t> pols: 46</a:t>
            </a:r>
          </a:p>
          <a:p>
            <a:r>
              <a:rPr lang="en-US" dirty="0" err="1">
                <a:latin typeface="NeuzeitGro" panose="00000500000000000000"/>
              </a:rPr>
              <a:t>Bloeddruk</a:t>
            </a:r>
            <a:r>
              <a:rPr lang="en-US" dirty="0">
                <a:latin typeface="NeuzeitGro" panose="00000500000000000000"/>
              </a:rPr>
              <a:t> </a:t>
            </a:r>
            <a:r>
              <a:rPr lang="en-US" dirty="0" err="1">
                <a:latin typeface="NeuzeitGro" panose="00000500000000000000"/>
              </a:rPr>
              <a:t>aan</a:t>
            </a:r>
            <a:r>
              <a:rPr lang="en-US" dirty="0">
                <a:latin typeface="NeuzeitGro" panose="00000500000000000000"/>
              </a:rPr>
              <a:t> de </a:t>
            </a:r>
            <a:r>
              <a:rPr lang="en-US" dirty="0" err="1">
                <a:latin typeface="NeuzeitGro" panose="00000500000000000000"/>
              </a:rPr>
              <a:t>lage</a:t>
            </a:r>
            <a:r>
              <a:rPr lang="en-US" dirty="0">
                <a:latin typeface="NeuzeitGro" panose="00000500000000000000"/>
              </a:rPr>
              <a:t> </a:t>
            </a:r>
            <a:r>
              <a:rPr lang="en-US" dirty="0" err="1">
                <a:latin typeface="NeuzeitGro" panose="00000500000000000000"/>
              </a:rPr>
              <a:t>kant</a:t>
            </a:r>
            <a:r>
              <a:rPr lang="en-US" dirty="0">
                <a:latin typeface="NeuzeitGro" panose="00000500000000000000"/>
              </a:rPr>
              <a:t>: </a:t>
            </a:r>
            <a:r>
              <a:rPr lang="en-US" dirty="0" err="1">
                <a:latin typeface="NeuzeitGro" panose="00000500000000000000"/>
              </a:rPr>
              <a:t>wisselend</a:t>
            </a:r>
            <a:r>
              <a:rPr lang="en-US" dirty="0">
                <a:latin typeface="NeuzeitGro" panose="00000500000000000000"/>
              </a:rPr>
              <a:t> </a:t>
            </a:r>
            <a:r>
              <a:rPr lang="en-US" dirty="0" err="1">
                <a:latin typeface="NeuzeitGro" panose="00000500000000000000"/>
              </a:rPr>
              <a:t>tussen</a:t>
            </a:r>
            <a:r>
              <a:rPr lang="en-US" dirty="0">
                <a:latin typeface="NeuzeitGro" panose="00000500000000000000"/>
              </a:rPr>
              <a:t> 81/40 </a:t>
            </a:r>
            <a:r>
              <a:rPr lang="en-US" dirty="0" err="1">
                <a:latin typeface="NeuzeitGro" panose="00000500000000000000"/>
              </a:rPr>
              <a:t>en</a:t>
            </a:r>
            <a:r>
              <a:rPr lang="en-US" dirty="0">
                <a:latin typeface="NeuzeitGro" panose="00000500000000000000"/>
              </a:rPr>
              <a:t> 142/70</a:t>
            </a:r>
          </a:p>
          <a:p>
            <a:endParaRPr lang="en-US" dirty="0">
              <a:latin typeface="NeuzeitGro" panose="00000500000000000000"/>
            </a:endParaRPr>
          </a:p>
          <a:p>
            <a:r>
              <a:rPr lang="en-US" dirty="0" err="1">
                <a:latin typeface="NeuzeitGro" panose="00000500000000000000"/>
              </a:rPr>
              <a:t>Welke</a:t>
            </a:r>
            <a:r>
              <a:rPr lang="en-US" dirty="0">
                <a:latin typeface="NeuzeitGro" panose="00000500000000000000"/>
              </a:rPr>
              <a:t> </a:t>
            </a:r>
            <a:r>
              <a:rPr lang="en-US" dirty="0" err="1">
                <a:latin typeface="NeuzeitGro" panose="00000500000000000000"/>
              </a:rPr>
              <a:t>bespreekpunten</a:t>
            </a:r>
            <a:r>
              <a:rPr lang="en-US" dirty="0">
                <a:latin typeface="NeuzeitGro" panose="00000500000000000000"/>
              </a:rPr>
              <a:t> </a:t>
            </a:r>
            <a:r>
              <a:rPr lang="en-US" dirty="0" err="1">
                <a:latin typeface="NeuzeitGro" panose="00000500000000000000"/>
              </a:rPr>
              <a:t>kan</a:t>
            </a:r>
            <a:r>
              <a:rPr lang="en-US" dirty="0">
                <a:latin typeface="NeuzeitGro" panose="00000500000000000000"/>
              </a:rPr>
              <a:t> je </a:t>
            </a:r>
            <a:r>
              <a:rPr lang="en-US" dirty="0" err="1">
                <a:latin typeface="NeuzeitGro" panose="00000500000000000000"/>
              </a:rPr>
              <a:t>formuleren</a:t>
            </a:r>
            <a:r>
              <a:rPr lang="en-US" dirty="0">
                <a:latin typeface="NeuzeitGro" panose="00000500000000000000"/>
              </a:rPr>
              <a:t> </a:t>
            </a:r>
            <a:r>
              <a:rPr lang="en-US" dirty="0" err="1">
                <a:latin typeface="NeuzeitGro" panose="00000500000000000000"/>
              </a:rPr>
              <a:t>aan</a:t>
            </a:r>
            <a:r>
              <a:rPr lang="en-US" dirty="0">
                <a:latin typeface="NeuzeitGro" panose="00000500000000000000"/>
              </a:rPr>
              <a:t> de hand van de </a:t>
            </a:r>
            <a:r>
              <a:rPr lang="en-US" dirty="0" err="1">
                <a:latin typeface="NeuzeitGro" panose="00000500000000000000"/>
              </a:rPr>
              <a:t>gegevens</a:t>
            </a:r>
            <a:r>
              <a:rPr lang="en-US" dirty="0">
                <a:latin typeface="NeuzeitGro" panose="00000500000000000000"/>
              </a:rPr>
              <a:t> </a:t>
            </a:r>
            <a:r>
              <a:rPr lang="en-US" dirty="0" err="1">
                <a:latin typeface="NeuzeitGro" panose="00000500000000000000"/>
              </a:rPr>
              <a:t>en</a:t>
            </a:r>
            <a:r>
              <a:rPr lang="en-US" dirty="0">
                <a:latin typeface="NeuzeitGro" panose="00000500000000000000"/>
              </a:rPr>
              <a:t> </a:t>
            </a:r>
            <a:r>
              <a:rPr lang="en-US" dirty="0" err="1">
                <a:latin typeface="NeuzeitGro" panose="00000500000000000000"/>
              </a:rPr>
              <a:t>informatie</a:t>
            </a:r>
            <a:r>
              <a:rPr lang="en-US" dirty="0">
                <a:latin typeface="NeuzeitGro" panose="00000500000000000000"/>
              </a:rPr>
              <a:t> van de </a:t>
            </a:r>
            <a:r>
              <a:rPr lang="en-US" dirty="0" err="1">
                <a:latin typeface="NeuzeitGro" panose="00000500000000000000"/>
              </a:rPr>
              <a:t>patiënt</a:t>
            </a:r>
            <a:r>
              <a:rPr lang="en-US" dirty="0">
                <a:latin typeface="NeuzeitGro" panose="00000500000000000000"/>
              </a:rPr>
              <a:t>? </a:t>
            </a:r>
          </a:p>
          <a:p>
            <a:pPr marL="0" indent="0">
              <a:buNone/>
            </a:pPr>
            <a:endParaRPr lang="nl-NL" dirty="0"/>
          </a:p>
          <a:p>
            <a:endParaRPr lang="nl-NL" dirty="0">
              <a:solidFill>
                <a:srgbClr val="FFFF00"/>
              </a:solidFill>
            </a:endParaRPr>
          </a:p>
          <a:p>
            <a:pPr lvl="1"/>
            <a:endParaRPr lang="en-US" kern="1200" dirty="0">
              <a:solidFill>
                <a:schemeClr val="tx1"/>
              </a:solidFill>
              <a:latin typeface="+mn-lt"/>
              <a:ea typeface="+mn-ea"/>
              <a:cs typeface="+mn-cs"/>
            </a:endParaRPr>
          </a:p>
        </p:txBody>
      </p:sp>
      <p:grpSp>
        <p:nvGrpSpPr>
          <p:cNvPr id="31" name="Group 30">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32">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07154385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nl-NL"/>
            </a:p>
          </p:txBody>
        </p:sp>
        <p:sp>
          <p:nvSpPr>
            <p:cNvPr id="25" name="Oval 24">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nl-NL"/>
            </a:p>
          </p:txBody>
        </p:sp>
      </p:grpSp>
      <p:pic>
        <p:nvPicPr>
          <p:cNvPr id="13" name="Afbeelding 12" descr="Afbeelding met speelgoed&#10;&#10;Automatisch gegenereerde beschrijving">
            <a:extLst>
              <a:ext uri="{FF2B5EF4-FFF2-40B4-BE49-F238E27FC236}">
                <a16:creationId xmlns:a16="http://schemas.microsoft.com/office/drawing/2014/main" id="{16884E84-D065-4A3A-8C95-A393E02EE931}"/>
              </a:ext>
            </a:extLst>
          </p:cNvPr>
          <p:cNvPicPr>
            <a:picLocks noChangeAspect="1"/>
          </p:cNvPicPr>
          <p:nvPr/>
        </p:nvPicPr>
        <p:blipFill rotWithShape="1">
          <a:blip r:embed="rId5"/>
          <a:srcRect t="43891" r="-1" b="-1"/>
          <a:stretch/>
        </p:blipFill>
        <p:spPr>
          <a:xfrm>
            <a:off x="20" y="10"/>
            <a:ext cx="12191980" cy="6857989"/>
          </a:xfrm>
          <a:prstGeom prst="rect">
            <a:avLst/>
          </a:prstGeom>
        </p:spPr>
      </p:pic>
      <p:sp>
        <p:nvSpPr>
          <p:cNvPr id="27" name="Rectangle 26">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6">
              <a:alphaModFix amt="30000"/>
              <a:duotone>
                <a:prstClr val="black"/>
                <a:schemeClr val="accent1">
                  <a:tint val="45000"/>
                  <a:satMod val="400000"/>
                </a:schemeClr>
              </a:duotone>
              <a:extLst>
                <a:ext uri="{BEBA8EAE-BF5A-486C-A8C5-ECC9F3942E4B}">
                  <a14:imgProps xmlns:a14="http://schemas.microsoft.com/office/drawing/2010/main">
                    <a14:imgLayer r:embed="rId7">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069848" y="484632"/>
            <a:ext cx="10058400" cy="1609344"/>
          </a:xfrm>
        </p:spPr>
        <p:txBody>
          <a:bodyPr vert="horz" lIns="91440" tIns="45720" rIns="91440" bIns="45720" rtlCol="0" anchor="ctr">
            <a:normAutofit/>
          </a:bodyPr>
          <a:lstStyle/>
          <a:p>
            <a:r>
              <a:rPr lang="en-US" sz="5400" kern="1200" cap="all" baseline="0" dirty="0" err="1">
                <a:solidFill>
                  <a:schemeClr val="tx1"/>
                </a:solidFill>
                <a:latin typeface="+mj-lt"/>
                <a:ea typeface="+mj-ea"/>
                <a:cs typeface="+mj-cs"/>
              </a:rPr>
              <a:t>Vervolg</a:t>
            </a:r>
            <a:r>
              <a:rPr lang="en-US" sz="5400" kern="1200" cap="all" baseline="0" dirty="0">
                <a:solidFill>
                  <a:schemeClr val="tx1"/>
                </a:solidFill>
                <a:latin typeface="+mj-lt"/>
                <a:ea typeface="+mj-ea"/>
                <a:cs typeface="+mj-cs"/>
              </a:rPr>
              <a:t> Casus</a:t>
            </a:r>
          </a:p>
        </p:txBody>
      </p:sp>
      <p:sp>
        <p:nvSpPr>
          <p:cNvPr id="4" name="Tijdelijke aanduiding voor inhoud 3"/>
          <p:cNvSpPr>
            <a:spLocks noGrp="1"/>
          </p:cNvSpPr>
          <p:nvPr>
            <p:ph idx="1"/>
          </p:nvPr>
        </p:nvSpPr>
        <p:spPr>
          <a:xfrm>
            <a:off x="1069848" y="2121408"/>
            <a:ext cx="10058400" cy="4050792"/>
          </a:xfrm>
        </p:spPr>
        <p:txBody>
          <a:bodyPr vert="horz" lIns="91440" tIns="45720" rIns="91440" bIns="45720" rtlCol="0">
            <a:normAutofit/>
          </a:bodyPr>
          <a:lstStyle/>
          <a:p>
            <a:r>
              <a:rPr lang="nl-NL" dirty="0">
                <a:solidFill>
                  <a:srgbClr val="FFFF00"/>
                </a:solidFill>
                <a:latin typeface="NeuzeitGro" panose="00000500000000000000"/>
              </a:rPr>
              <a:t>De apotheker formuleert de volgende bespreekpunten:</a:t>
            </a:r>
          </a:p>
          <a:p>
            <a:endParaRPr lang="nl-NL" dirty="0">
              <a:solidFill>
                <a:srgbClr val="FFFF00"/>
              </a:solidFill>
              <a:latin typeface="NeuzeitGro" panose="00000500000000000000"/>
              <a:sym typeface="Wingdings" panose="05000000000000000000" pitchFamily="2" charset="2"/>
            </a:endParaRPr>
          </a:p>
          <a:p>
            <a:r>
              <a:rPr lang="nl-NL" dirty="0">
                <a:latin typeface="NeuzeitGro" panose="00000500000000000000"/>
              </a:rPr>
              <a:t>Advies toevoegen: vitamine D 800IE/dag </a:t>
            </a:r>
          </a:p>
          <a:p>
            <a:r>
              <a:rPr lang="nl-NL" dirty="0">
                <a:latin typeface="NeuzeitGro" panose="00000500000000000000"/>
              </a:rPr>
              <a:t>Proefstop </a:t>
            </a:r>
            <a:r>
              <a:rPr lang="nl-NL" dirty="0" err="1">
                <a:latin typeface="NeuzeitGro" panose="00000500000000000000"/>
              </a:rPr>
              <a:t>tamsulosine</a:t>
            </a:r>
            <a:r>
              <a:rPr lang="nl-NL" dirty="0">
                <a:latin typeface="NeuzeitGro" panose="00000500000000000000"/>
              </a:rPr>
              <a:t>, reeds 10 jaar in gebruik en mogelijke veroorzaker duizeligheid en droge mond</a:t>
            </a:r>
          </a:p>
          <a:p>
            <a:r>
              <a:rPr lang="nl-NL" dirty="0">
                <a:latin typeface="NeuzeitGro" panose="00000500000000000000"/>
              </a:rPr>
              <a:t>Calciumintake van dhr. is matig: navraag bij dhr. of hij via voeding zijn calciumintake kan verhogen. Zo niet, dan evt. combineren met vitamine D. Calcium/vit D 500/800 of 1000/800 starten?</a:t>
            </a:r>
          </a:p>
          <a:p>
            <a:r>
              <a:rPr lang="nl-NL" dirty="0">
                <a:latin typeface="NeuzeitGro" panose="00000500000000000000"/>
              </a:rPr>
              <a:t>Bisoprolol minderen of stoppen indien mogelijk</a:t>
            </a:r>
            <a:endParaRPr lang="nl-NL" dirty="0">
              <a:solidFill>
                <a:srgbClr val="FFFF00"/>
              </a:solidFill>
              <a:latin typeface="NeuzeitGro" panose="00000500000000000000"/>
            </a:endParaRPr>
          </a:p>
          <a:p>
            <a:pPr lvl="1"/>
            <a:endParaRPr lang="en-US" kern="1200" dirty="0">
              <a:solidFill>
                <a:schemeClr val="tx1"/>
              </a:solidFill>
              <a:latin typeface="+mn-lt"/>
              <a:ea typeface="+mn-ea"/>
              <a:cs typeface="+mn-cs"/>
            </a:endParaRPr>
          </a:p>
        </p:txBody>
      </p:sp>
      <p:grpSp>
        <p:nvGrpSpPr>
          <p:cNvPr id="31" name="Group 30">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32">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83591705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nl-NL"/>
            </a:p>
          </p:txBody>
        </p:sp>
        <p:sp>
          <p:nvSpPr>
            <p:cNvPr id="25" name="Oval 24">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nl-NL"/>
            </a:p>
          </p:txBody>
        </p:sp>
      </p:grpSp>
      <p:pic>
        <p:nvPicPr>
          <p:cNvPr id="13" name="Afbeelding 12" descr="Afbeelding met speelgoed&#10;&#10;Automatisch gegenereerde beschrijving">
            <a:extLst>
              <a:ext uri="{FF2B5EF4-FFF2-40B4-BE49-F238E27FC236}">
                <a16:creationId xmlns:a16="http://schemas.microsoft.com/office/drawing/2014/main" id="{16884E84-D065-4A3A-8C95-A393E02EE931}"/>
              </a:ext>
            </a:extLst>
          </p:cNvPr>
          <p:cNvPicPr>
            <a:picLocks noChangeAspect="1"/>
          </p:cNvPicPr>
          <p:nvPr/>
        </p:nvPicPr>
        <p:blipFill rotWithShape="1">
          <a:blip r:embed="rId5"/>
          <a:srcRect t="43891" r="-1" b="-1"/>
          <a:stretch/>
        </p:blipFill>
        <p:spPr>
          <a:xfrm>
            <a:off x="20" y="10"/>
            <a:ext cx="12191980" cy="6857989"/>
          </a:xfrm>
          <a:prstGeom prst="rect">
            <a:avLst/>
          </a:prstGeom>
        </p:spPr>
      </p:pic>
      <p:sp>
        <p:nvSpPr>
          <p:cNvPr id="27" name="Rectangle 26">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6">
              <a:alphaModFix amt="30000"/>
              <a:duotone>
                <a:prstClr val="black"/>
                <a:schemeClr val="accent1">
                  <a:tint val="45000"/>
                  <a:satMod val="400000"/>
                </a:schemeClr>
              </a:duotone>
              <a:extLst>
                <a:ext uri="{BEBA8EAE-BF5A-486C-A8C5-ECC9F3942E4B}">
                  <a14:imgProps xmlns:a14="http://schemas.microsoft.com/office/drawing/2010/main">
                    <a14:imgLayer r:embed="rId7">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1069848" y="484632"/>
            <a:ext cx="10058400" cy="1609344"/>
          </a:xfrm>
        </p:spPr>
        <p:txBody>
          <a:bodyPr vert="horz" lIns="91440" tIns="45720" rIns="91440" bIns="45720" rtlCol="0" anchor="ctr">
            <a:normAutofit/>
          </a:bodyPr>
          <a:lstStyle/>
          <a:p>
            <a:r>
              <a:rPr lang="en-US" sz="5400" kern="1200" cap="all" baseline="0" dirty="0" err="1">
                <a:solidFill>
                  <a:schemeClr val="tx1"/>
                </a:solidFill>
                <a:latin typeface="+mj-lt"/>
                <a:ea typeface="+mj-ea"/>
                <a:cs typeface="+mj-cs"/>
              </a:rPr>
              <a:t>Vervolg</a:t>
            </a:r>
            <a:r>
              <a:rPr lang="en-US" sz="5400" kern="1200" cap="all" baseline="0" dirty="0">
                <a:solidFill>
                  <a:schemeClr val="tx1"/>
                </a:solidFill>
                <a:latin typeface="+mj-lt"/>
                <a:ea typeface="+mj-ea"/>
                <a:cs typeface="+mj-cs"/>
              </a:rPr>
              <a:t> Casus</a:t>
            </a:r>
          </a:p>
        </p:txBody>
      </p:sp>
      <p:sp>
        <p:nvSpPr>
          <p:cNvPr id="4" name="Tijdelijke aanduiding voor inhoud 3"/>
          <p:cNvSpPr>
            <a:spLocks noGrp="1"/>
          </p:cNvSpPr>
          <p:nvPr>
            <p:ph idx="1"/>
          </p:nvPr>
        </p:nvSpPr>
        <p:spPr>
          <a:xfrm>
            <a:off x="1069848" y="2121408"/>
            <a:ext cx="10058400" cy="4050792"/>
          </a:xfrm>
        </p:spPr>
        <p:txBody>
          <a:bodyPr vert="horz" lIns="91440" tIns="45720" rIns="91440" bIns="45720" rtlCol="0">
            <a:normAutofit/>
          </a:bodyPr>
          <a:lstStyle/>
          <a:p>
            <a:r>
              <a:rPr lang="nl-NL" dirty="0">
                <a:solidFill>
                  <a:srgbClr val="FFFF00"/>
                </a:solidFill>
                <a:latin typeface="NeuzeitGro" panose="00000500000000000000"/>
              </a:rPr>
              <a:t>Na overleg huisarts, patiënt en cardioloog:</a:t>
            </a:r>
          </a:p>
          <a:p>
            <a:r>
              <a:rPr lang="en-US" dirty="0">
                <a:latin typeface="NeuzeitGro" panose="00000500000000000000"/>
              </a:rPr>
              <a:t>Start calcium met </a:t>
            </a:r>
            <a:r>
              <a:rPr lang="en-US" dirty="0" err="1">
                <a:latin typeface="NeuzeitGro" panose="00000500000000000000"/>
              </a:rPr>
              <a:t>vitamine</a:t>
            </a:r>
            <a:r>
              <a:rPr lang="en-US" dirty="0">
                <a:latin typeface="NeuzeitGro" panose="00000500000000000000"/>
              </a:rPr>
              <a:t> D 500/800</a:t>
            </a:r>
          </a:p>
          <a:p>
            <a:r>
              <a:rPr lang="en-US" dirty="0" err="1">
                <a:latin typeface="NeuzeitGro" panose="00000500000000000000"/>
              </a:rPr>
              <a:t>Proefstop</a:t>
            </a:r>
            <a:r>
              <a:rPr lang="en-US" dirty="0">
                <a:latin typeface="NeuzeitGro" panose="00000500000000000000"/>
              </a:rPr>
              <a:t> </a:t>
            </a:r>
            <a:r>
              <a:rPr lang="en-US" dirty="0" err="1">
                <a:latin typeface="NeuzeitGro" panose="00000500000000000000"/>
              </a:rPr>
              <a:t>tamsulosine</a:t>
            </a:r>
            <a:endParaRPr lang="en-US" dirty="0">
              <a:latin typeface="NeuzeitGro" panose="00000500000000000000"/>
            </a:endParaRPr>
          </a:p>
          <a:p>
            <a:r>
              <a:rPr lang="en-US" dirty="0">
                <a:latin typeface="NeuzeitGro" panose="00000500000000000000"/>
              </a:rPr>
              <a:t>Bisoprolol </a:t>
            </a:r>
            <a:r>
              <a:rPr lang="en-US" dirty="0" err="1">
                <a:latin typeface="NeuzeitGro" panose="00000500000000000000"/>
              </a:rPr>
              <a:t>verminderd</a:t>
            </a:r>
            <a:endParaRPr lang="en-US" dirty="0">
              <a:latin typeface="NeuzeitGro" panose="00000500000000000000"/>
            </a:endParaRPr>
          </a:p>
          <a:p>
            <a:endParaRPr lang="en-US" dirty="0">
              <a:latin typeface="NeuzeitGro" panose="00000500000000000000"/>
            </a:endParaRPr>
          </a:p>
          <a:p>
            <a:pPr marL="0" indent="0">
              <a:buNone/>
            </a:pPr>
            <a:r>
              <a:rPr lang="en-US" dirty="0" err="1">
                <a:latin typeface="NeuzeitGro" panose="00000500000000000000"/>
                <a:sym typeface="Wingdings" panose="05000000000000000000" pitchFamily="2" charset="2"/>
              </a:rPr>
              <a:t>Evaluatie</a:t>
            </a:r>
            <a:r>
              <a:rPr lang="en-US" dirty="0">
                <a:latin typeface="NeuzeitGro" panose="00000500000000000000"/>
                <a:sym typeface="Wingdings" panose="05000000000000000000" pitchFamily="2" charset="2"/>
              </a:rPr>
              <a:t> </a:t>
            </a:r>
            <a:r>
              <a:rPr lang="en-US" dirty="0" err="1">
                <a:latin typeface="NeuzeitGro" panose="00000500000000000000"/>
                <a:sym typeface="Wingdings" panose="05000000000000000000" pitchFamily="2" charset="2"/>
              </a:rPr>
              <a:t>na</a:t>
            </a:r>
            <a:r>
              <a:rPr lang="en-US" dirty="0">
                <a:latin typeface="NeuzeitGro" panose="00000500000000000000"/>
                <a:sym typeface="Wingdings" panose="05000000000000000000" pitchFamily="2" charset="2"/>
              </a:rPr>
              <a:t> </a:t>
            </a:r>
            <a:r>
              <a:rPr lang="en-US" dirty="0" err="1">
                <a:latin typeface="NeuzeitGro" panose="00000500000000000000"/>
                <a:sym typeface="Wingdings" panose="05000000000000000000" pitchFamily="2" charset="2"/>
              </a:rPr>
              <a:t>aantal</a:t>
            </a:r>
            <a:r>
              <a:rPr lang="en-US" dirty="0">
                <a:latin typeface="NeuzeitGro" panose="00000500000000000000"/>
                <a:sym typeface="Wingdings" panose="05000000000000000000" pitchFamily="2" charset="2"/>
              </a:rPr>
              <a:t> </a:t>
            </a:r>
            <a:r>
              <a:rPr lang="en-US" dirty="0" err="1">
                <a:latin typeface="NeuzeitGro" panose="00000500000000000000"/>
                <a:sym typeface="Wingdings" panose="05000000000000000000" pitchFamily="2" charset="2"/>
              </a:rPr>
              <a:t>maanden</a:t>
            </a:r>
            <a:r>
              <a:rPr lang="en-US" dirty="0">
                <a:latin typeface="NeuzeitGro" panose="00000500000000000000"/>
                <a:sym typeface="Wingdings" panose="05000000000000000000" pitchFamily="2" charset="2"/>
              </a:rPr>
              <a:t>:</a:t>
            </a:r>
          </a:p>
          <a:p>
            <a:r>
              <a:rPr lang="en-US" dirty="0">
                <a:latin typeface="NeuzeitGro" panose="00000500000000000000"/>
                <a:sym typeface="Wingdings" panose="05000000000000000000" pitchFamily="2" charset="2"/>
              </a:rPr>
              <a:t>Bisoprolol </a:t>
            </a:r>
            <a:r>
              <a:rPr lang="en-US" dirty="0" err="1">
                <a:latin typeface="NeuzeitGro" panose="00000500000000000000"/>
                <a:sym typeface="Wingdings" panose="05000000000000000000" pitchFamily="2" charset="2"/>
              </a:rPr>
              <a:t>verminderd</a:t>
            </a:r>
            <a:r>
              <a:rPr lang="en-US" dirty="0">
                <a:latin typeface="NeuzeitGro" panose="00000500000000000000"/>
                <a:sym typeface="Wingdings" panose="05000000000000000000" pitchFamily="2" charset="2"/>
              </a:rPr>
              <a:t>, </a:t>
            </a:r>
            <a:r>
              <a:rPr lang="en-US" dirty="0" err="1">
                <a:latin typeface="NeuzeitGro" panose="00000500000000000000"/>
                <a:sym typeface="Wingdings" panose="05000000000000000000" pitchFamily="2" charset="2"/>
              </a:rPr>
              <a:t>tamsulosine</a:t>
            </a:r>
            <a:r>
              <a:rPr lang="en-US" dirty="0">
                <a:latin typeface="NeuzeitGro" panose="00000500000000000000"/>
                <a:sym typeface="Wingdings" panose="05000000000000000000" pitchFamily="2" charset="2"/>
              </a:rPr>
              <a:t> </a:t>
            </a:r>
            <a:r>
              <a:rPr lang="en-US" dirty="0" err="1">
                <a:latin typeface="NeuzeitGro" panose="00000500000000000000"/>
                <a:sym typeface="Wingdings" panose="05000000000000000000" pitchFamily="2" charset="2"/>
              </a:rPr>
              <a:t>gestopt</a:t>
            </a:r>
            <a:endParaRPr lang="nl-NL" dirty="0">
              <a:latin typeface="NeuzeitGro" panose="00000500000000000000"/>
            </a:endParaRPr>
          </a:p>
          <a:p>
            <a:r>
              <a:rPr lang="en-US" dirty="0" err="1">
                <a:latin typeface="NeuzeitGro" panose="00000500000000000000"/>
                <a:sym typeface="Wingdings" panose="05000000000000000000" pitchFamily="2" charset="2"/>
              </a:rPr>
              <a:t>Geen</a:t>
            </a:r>
            <a:r>
              <a:rPr lang="en-US" dirty="0">
                <a:latin typeface="NeuzeitGro" panose="00000500000000000000"/>
                <a:sym typeface="Wingdings" panose="05000000000000000000" pitchFamily="2" charset="2"/>
              </a:rPr>
              <a:t> last </a:t>
            </a:r>
            <a:r>
              <a:rPr lang="en-US" dirty="0" err="1">
                <a:latin typeface="NeuzeitGro" panose="00000500000000000000"/>
                <a:sym typeface="Wingdings" panose="05000000000000000000" pitchFamily="2" charset="2"/>
              </a:rPr>
              <a:t>meer</a:t>
            </a:r>
            <a:r>
              <a:rPr lang="en-US" dirty="0">
                <a:latin typeface="NeuzeitGro" panose="00000500000000000000"/>
                <a:sym typeface="Wingdings" panose="05000000000000000000" pitchFamily="2" charset="2"/>
              </a:rPr>
              <a:t> van </a:t>
            </a:r>
            <a:r>
              <a:rPr lang="en-US" dirty="0" err="1">
                <a:latin typeface="NeuzeitGro" panose="00000500000000000000"/>
                <a:sym typeface="Wingdings" panose="05000000000000000000" pitchFamily="2" charset="2"/>
              </a:rPr>
              <a:t>duizeligheid</a:t>
            </a:r>
            <a:r>
              <a:rPr lang="en-US" dirty="0">
                <a:latin typeface="NeuzeitGro" panose="00000500000000000000"/>
                <a:sym typeface="Wingdings" panose="05000000000000000000" pitchFamily="2" charset="2"/>
              </a:rPr>
              <a:t>, </a:t>
            </a:r>
            <a:r>
              <a:rPr lang="en-US" dirty="0" err="1">
                <a:latin typeface="NeuzeitGro" panose="00000500000000000000"/>
                <a:sym typeface="Wingdings" panose="05000000000000000000" pitchFamily="2" charset="2"/>
              </a:rPr>
              <a:t>fietst</a:t>
            </a:r>
            <a:r>
              <a:rPr lang="en-US" dirty="0">
                <a:latin typeface="NeuzeitGro" panose="00000500000000000000"/>
                <a:sym typeface="Wingdings" panose="05000000000000000000" pitchFamily="2" charset="2"/>
              </a:rPr>
              <a:t> </a:t>
            </a:r>
            <a:r>
              <a:rPr lang="en-US" dirty="0" err="1">
                <a:latin typeface="NeuzeitGro" panose="00000500000000000000"/>
                <a:sym typeface="Wingdings" panose="05000000000000000000" pitchFamily="2" charset="2"/>
              </a:rPr>
              <a:t>en</a:t>
            </a:r>
            <a:r>
              <a:rPr lang="en-US" dirty="0">
                <a:latin typeface="NeuzeitGro" panose="00000500000000000000"/>
                <a:sym typeface="Wingdings" panose="05000000000000000000" pitchFamily="2" charset="2"/>
              </a:rPr>
              <a:t> </a:t>
            </a:r>
            <a:r>
              <a:rPr lang="en-US" dirty="0" err="1">
                <a:latin typeface="NeuzeitGro" panose="00000500000000000000"/>
                <a:sym typeface="Wingdings" panose="05000000000000000000" pitchFamily="2" charset="2"/>
              </a:rPr>
              <a:t>niet</a:t>
            </a:r>
            <a:r>
              <a:rPr lang="en-US" dirty="0">
                <a:latin typeface="NeuzeitGro" panose="00000500000000000000"/>
                <a:sym typeface="Wingdings" panose="05000000000000000000" pitchFamily="2" charset="2"/>
              </a:rPr>
              <a:t> </a:t>
            </a:r>
            <a:r>
              <a:rPr lang="en-US" dirty="0" err="1">
                <a:latin typeface="NeuzeitGro" panose="00000500000000000000"/>
                <a:sym typeface="Wingdings" panose="05000000000000000000" pitchFamily="2" charset="2"/>
              </a:rPr>
              <a:t>meer</a:t>
            </a:r>
            <a:r>
              <a:rPr lang="en-US" dirty="0">
                <a:latin typeface="NeuzeitGro" panose="00000500000000000000"/>
                <a:sym typeface="Wingdings" panose="05000000000000000000" pitchFamily="2" charset="2"/>
              </a:rPr>
              <a:t> </a:t>
            </a:r>
            <a:r>
              <a:rPr lang="en-US" dirty="0" err="1">
                <a:latin typeface="NeuzeitGro" panose="00000500000000000000"/>
                <a:sym typeface="Wingdings" panose="05000000000000000000" pitchFamily="2" charset="2"/>
              </a:rPr>
              <a:t>gevallen</a:t>
            </a:r>
            <a:r>
              <a:rPr lang="en-US" dirty="0">
                <a:sym typeface="Wingdings" panose="05000000000000000000" pitchFamily="2" charset="2"/>
              </a:rPr>
              <a:t>.</a:t>
            </a:r>
          </a:p>
        </p:txBody>
      </p:sp>
      <p:grpSp>
        <p:nvGrpSpPr>
          <p:cNvPr id="31" name="Group 30">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32">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26313453"/>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1" name="Rectangle 1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13" name="Rectangle 1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nvGrpSpPr>
          <p:cNvPr id="15" name="Group 1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nl-NL"/>
            </a:p>
          </p:txBody>
        </p:sp>
        <p:sp>
          <p:nvSpPr>
            <p:cNvPr id="17" name="Oval 1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nl-NL"/>
            </a:p>
          </p:txBody>
        </p:sp>
      </p:grpSp>
      <p:sp>
        <p:nvSpPr>
          <p:cNvPr id="19" name="Rectangle 18">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6">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A81AD03-22EC-40AC-948B-CDF3B38A6252}"/>
              </a:ext>
            </a:extLst>
          </p:cNvPr>
          <p:cNvSpPr>
            <a:spLocks noGrp="1"/>
          </p:cNvSpPr>
          <p:nvPr>
            <p:ph type="title"/>
          </p:nvPr>
        </p:nvSpPr>
        <p:spPr>
          <a:xfrm>
            <a:off x="1081161" y="827251"/>
            <a:ext cx="9966960" cy="4782146"/>
          </a:xfrm>
        </p:spPr>
        <p:txBody>
          <a:bodyPr vert="horz" lIns="91440" tIns="45720" rIns="91440" bIns="45720" rtlCol="0" anchor="b">
            <a:normAutofit/>
          </a:bodyPr>
          <a:lstStyle/>
          <a:p>
            <a:r>
              <a:rPr lang="en-US" sz="7200" dirty="0">
                <a:solidFill>
                  <a:srgbClr val="FFFFFF"/>
                </a:solidFill>
              </a:rPr>
              <a:t>UITGELICHT</a:t>
            </a:r>
            <a:r>
              <a:rPr lang="en-US" sz="9600" dirty="0">
                <a:solidFill>
                  <a:srgbClr val="FFFFFF"/>
                </a:solidFill>
              </a:rPr>
              <a:t>: </a:t>
            </a:r>
            <a:br>
              <a:rPr lang="en-US" sz="9600" dirty="0">
                <a:solidFill>
                  <a:srgbClr val="FFFFFF"/>
                </a:solidFill>
              </a:rPr>
            </a:br>
            <a:r>
              <a:rPr lang="nl-NL" sz="5400" dirty="0"/>
              <a:t>Vallen en medicatie</a:t>
            </a:r>
            <a:br>
              <a:rPr lang="nl-NL" sz="5400" dirty="0"/>
            </a:br>
            <a:endParaRPr lang="en-US" sz="9600" dirty="0">
              <a:solidFill>
                <a:srgbClr val="FFFFFF"/>
              </a:solidFill>
            </a:endParaRPr>
          </a:p>
        </p:txBody>
      </p:sp>
      <p:pic>
        <p:nvPicPr>
          <p:cNvPr id="6" name="Afbeelding 5">
            <a:extLst>
              <a:ext uri="{FF2B5EF4-FFF2-40B4-BE49-F238E27FC236}">
                <a16:creationId xmlns:a16="http://schemas.microsoft.com/office/drawing/2014/main" id="{C74C426C-3132-4C00-B703-9B8A47F50DE8}"/>
              </a:ext>
            </a:extLst>
          </p:cNvPr>
          <p:cNvPicPr>
            <a:picLocks noChangeAspect="1"/>
          </p:cNvPicPr>
          <p:nvPr/>
        </p:nvPicPr>
        <p:blipFill>
          <a:blip r:embed="rId7"/>
          <a:stretch>
            <a:fillRect/>
          </a:stretch>
        </p:blipFill>
        <p:spPr>
          <a:xfrm>
            <a:off x="7883219" y="1781777"/>
            <a:ext cx="2477620" cy="2477620"/>
          </a:xfrm>
          <a:prstGeom prst="rect">
            <a:avLst/>
          </a:prstGeom>
        </p:spPr>
      </p:pic>
      <p:pic>
        <p:nvPicPr>
          <p:cNvPr id="10" name="Afbeelding 9">
            <a:extLst>
              <a:ext uri="{FF2B5EF4-FFF2-40B4-BE49-F238E27FC236}">
                <a16:creationId xmlns:a16="http://schemas.microsoft.com/office/drawing/2014/main" id="{B72934F9-C78E-49ED-9A97-C897C4D51635}"/>
              </a:ext>
            </a:extLst>
          </p:cNvPr>
          <p:cNvPicPr>
            <a:picLocks noChangeAspect="1"/>
          </p:cNvPicPr>
          <p:nvPr/>
        </p:nvPicPr>
        <p:blipFill>
          <a:blip r:embed="rId8"/>
          <a:stretch>
            <a:fillRect/>
          </a:stretch>
        </p:blipFill>
        <p:spPr>
          <a:xfrm>
            <a:off x="8033219" y="1931777"/>
            <a:ext cx="2477620" cy="2477620"/>
          </a:xfrm>
          <a:prstGeom prst="rect">
            <a:avLst/>
          </a:prstGeom>
        </p:spPr>
      </p:pic>
      <p:pic>
        <p:nvPicPr>
          <p:cNvPr id="14" name="Afbeelding 13">
            <a:extLst>
              <a:ext uri="{FF2B5EF4-FFF2-40B4-BE49-F238E27FC236}">
                <a16:creationId xmlns:a16="http://schemas.microsoft.com/office/drawing/2014/main" id="{1C3B49DB-2848-4A0B-A50F-8E409FAAE1A1}"/>
              </a:ext>
            </a:extLst>
          </p:cNvPr>
          <p:cNvPicPr>
            <a:picLocks noChangeAspect="1"/>
          </p:cNvPicPr>
          <p:nvPr/>
        </p:nvPicPr>
        <p:blipFill>
          <a:blip r:embed="rId9"/>
          <a:stretch>
            <a:fillRect/>
          </a:stretch>
        </p:blipFill>
        <p:spPr>
          <a:xfrm>
            <a:off x="8183219" y="2081777"/>
            <a:ext cx="2477620" cy="2477620"/>
          </a:xfrm>
          <a:prstGeom prst="rect">
            <a:avLst/>
          </a:prstGeom>
        </p:spPr>
      </p:pic>
      <p:pic>
        <p:nvPicPr>
          <p:cNvPr id="20" name="Afbeelding 19">
            <a:extLst>
              <a:ext uri="{FF2B5EF4-FFF2-40B4-BE49-F238E27FC236}">
                <a16:creationId xmlns:a16="http://schemas.microsoft.com/office/drawing/2014/main" id="{6915825A-9FDF-45AF-819F-2C8F984F6588}"/>
              </a:ext>
            </a:extLst>
          </p:cNvPr>
          <p:cNvPicPr>
            <a:picLocks noChangeAspect="1"/>
          </p:cNvPicPr>
          <p:nvPr/>
        </p:nvPicPr>
        <p:blipFill>
          <a:blip r:embed="rId10"/>
          <a:stretch>
            <a:fillRect/>
          </a:stretch>
        </p:blipFill>
        <p:spPr>
          <a:xfrm>
            <a:off x="8333219" y="2231777"/>
            <a:ext cx="2477620" cy="2477620"/>
          </a:xfrm>
          <a:prstGeom prst="rect">
            <a:avLst/>
          </a:prstGeom>
        </p:spPr>
      </p:pic>
      <p:pic>
        <p:nvPicPr>
          <p:cNvPr id="24" name="Afbeelding 23" descr="Afbeelding met gebouw&#10;&#10;Automatisch gegenereerde beschrijving">
            <a:extLst>
              <a:ext uri="{FF2B5EF4-FFF2-40B4-BE49-F238E27FC236}">
                <a16:creationId xmlns:a16="http://schemas.microsoft.com/office/drawing/2014/main" id="{BA1408DE-AA99-42E5-A7A0-1A882617C847}"/>
              </a:ext>
            </a:extLst>
          </p:cNvPr>
          <p:cNvPicPr>
            <a:picLocks noChangeAspect="1"/>
          </p:cNvPicPr>
          <p:nvPr/>
        </p:nvPicPr>
        <p:blipFill>
          <a:blip r:embed="rId11"/>
          <a:stretch>
            <a:fillRect/>
          </a:stretch>
        </p:blipFill>
        <p:spPr>
          <a:xfrm>
            <a:off x="8483219" y="2381777"/>
            <a:ext cx="2477620" cy="2477620"/>
          </a:xfrm>
          <a:prstGeom prst="rect">
            <a:avLst/>
          </a:prstGeom>
        </p:spPr>
      </p:pic>
      <p:pic>
        <p:nvPicPr>
          <p:cNvPr id="26" name="Afbeelding 25">
            <a:extLst>
              <a:ext uri="{FF2B5EF4-FFF2-40B4-BE49-F238E27FC236}">
                <a16:creationId xmlns:a16="http://schemas.microsoft.com/office/drawing/2014/main" id="{8C7C7FEB-E648-4078-96F9-0497F43C33F8}"/>
              </a:ext>
            </a:extLst>
          </p:cNvPr>
          <p:cNvPicPr>
            <a:picLocks noChangeAspect="1"/>
          </p:cNvPicPr>
          <p:nvPr/>
        </p:nvPicPr>
        <p:blipFill>
          <a:blip r:embed="rId12"/>
          <a:stretch>
            <a:fillRect/>
          </a:stretch>
        </p:blipFill>
        <p:spPr>
          <a:xfrm>
            <a:off x="6750768" y="3506777"/>
            <a:ext cx="2477620" cy="2477620"/>
          </a:xfrm>
          <a:prstGeom prst="rect">
            <a:avLst/>
          </a:prstGeom>
        </p:spPr>
      </p:pic>
      <p:pic>
        <p:nvPicPr>
          <p:cNvPr id="28" name="Afbeelding 27">
            <a:extLst>
              <a:ext uri="{FF2B5EF4-FFF2-40B4-BE49-F238E27FC236}">
                <a16:creationId xmlns:a16="http://schemas.microsoft.com/office/drawing/2014/main" id="{CD299B88-3A71-4033-BE59-90DCE88A589F}"/>
              </a:ext>
            </a:extLst>
          </p:cNvPr>
          <p:cNvPicPr>
            <a:picLocks noChangeAspect="1"/>
          </p:cNvPicPr>
          <p:nvPr/>
        </p:nvPicPr>
        <p:blipFill>
          <a:blip r:embed="rId13"/>
          <a:stretch>
            <a:fillRect/>
          </a:stretch>
        </p:blipFill>
        <p:spPr>
          <a:xfrm>
            <a:off x="8783219" y="2672205"/>
            <a:ext cx="2477620" cy="2477620"/>
          </a:xfrm>
          <a:prstGeom prst="rect">
            <a:avLst/>
          </a:prstGeom>
        </p:spPr>
      </p:pic>
      <p:pic>
        <p:nvPicPr>
          <p:cNvPr id="30" name="Afbeelding 29">
            <a:extLst>
              <a:ext uri="{FF2B5EF4-FFF2-40B4-BE49-F238E27FC236}">
                <a16:creationId xmlns:a16="http://schemas.microsoft.com/office/drawing/2014/main" id="{43A47C5B-00EE-4AB7-8FF8-2474ABE71B42}"/>
              </a:ext>
            </a:extLst>
          </p:cNvPr>
          <p:cNvPicPr>
            <a:picLocks noChangeAspect="1"/>
          </p:cNvPicPr>
          <p:nvPr/>
        </p:nvPicPr>
        <p:blipFill>
          <a:blip r:embed="rId14"/>
          <a:stretch>
            <a:fillRect/>
          </a:stretch>
        </p:blipFill>
        <p:spPr>
          <a:xfrm>
            <a:off x="8933219" y="2831777"/>
            <a:ext cx="2477620" cy="2477620"/>
          </a:xfrm>
          <a:prstGeom prst="rect">
            <a:avLst/>
          </a:prstGeom>
        </p:spPr>
      </p:pic>
      <p:pic>
        <p:nvPicPr>
          <p:cNvPr id="32" name="Afbeelding 31">
            <a:extLst>
              <a:ext uri="{FF2B5EF4-FFF2-40B4-BE49-F238E27FC236}">
                <a16:creationId xmlns:a16="http://schemas.microsoft.com/office/drawing/2014/main" id="{2FDEA264-07A0-413A-91AD-EAE05BBC05C4}"/>
              </a:ext>
            </a:extLst>
          </p:cNvPr>
          <p:cNvPicPr>
            <a:picLocks noChangeAspect="1"/>
          </p:cNvPicPr>
          <p:nvPr/>
        </p:nvPicPr>
        <p:blipFill>
          <a:blip r:embed="rId15"/>
          <a:stretch>
            <a:fillRect/>
          </a:stretch>
        </p:blipFill>
        <p:spPr>
          <a:xfrm>
            <a:off x="9083219" y="2981777"/>
            <a:ext cx="2477620" cy="2477620"/>
          </a:xfrm>
          <a:prstGeom prst="rect">
            <a:avLst/>
          </a:prstGeom>
        </p:spPr>
      </p:pic>
      <p:pic>
        <p:nvPicPr>
          <p:cNvPr id="34" name="Afbeelding 33">
            <a:extLst>
              <a:ext uri="{FF2B5EF4-FFF2-40B4-BE49-F238E27FC236}">
                <a16:creationId xmlns:a16="http://schemas.microsoft.com/office/drawing/2014/main" id="{B2B4EF06-4250-41EF-A577-F7EF8768C4B7}"/>
              </a:ext>
            </a:extLst>
          </p:cNvPr>
          <p:cNvPicPr>
            <a:picLocks noChangeAspect="1"/>
          </p:cNvPicPr>
          <p:nvPr/>
        </p:nvPicPr>
        <p:blipFill>
          <a:blip r:embed="rId16"/>
          <a:stretch>
            <a:fillRect/>
          </a:stretch>
        </p:blipFill>
        <p:spPr>
          <a:xfrm>
            <a:off x="9233219" y="3131777"/>
            <a:ext cx="2477620" cy="2477620"/>
          </a:xfrm>
          <a:prstGeom prst="rect">
            <a:avLst/>
          </a:prstGeom>
        </p:spPr>
      </p:pic>
      <p:pic>
        <p:nvPicPr>
          <p:cNvPr id="36" name="Afbeelding 35">
            <a:extLst>
              <a:ext uri="{FF2B5EF4-FFF2-40B4-BE49-F238E27FC236}">
                <a16:creationId xmlns:a16="http://schemas.microsoft.com/office/drawing/2014/main" id="{5CA6C14C-DD3D-49D6-B014-3AB036340192}"/>
              </a:ext>
            </a:extLst>
          </p:cNvPr>
          <p:cNvPicPr>
            <a:picLocks noChangeAspect="1"/>
          </p:cNvPicPr>
          <p:nvPr/>
        </p:nvPicPr>
        <p:blipFill>
          <a:blip r:embed="rId17"/>
          <a:stretch>
            <a:fillRect/>
          </a:stretch>
        </p:blipFill>
        <p:spPr>
          <a:xfrm>
            <a:off x="9383219" y="3281777"/>
            <a:ext cx="2477620" cy="2477620"/>
          </a:xfrm>
          <a:prstGeom prst="rect">
            <a:avLst/>
          </a:prstGeom>
        </p:spPr>
      </p:pic>
    </p:spTree>
    <p:extLst>
      <p:ext uri="{BB962C8B-B14F-4D97-AF65-F5344CB8AC3E}">
        <p14:creationId xmlns:p14="http://schemas.microsoft.com/office/powerpoint/2010/main" val="2488767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C78E3E1-BBBA-4058-AAEB-714F04B025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86860FA5-CE2B-4019-8FD1-031D7D84E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392DF474-2C37-4DC7-B889-E88EAADEA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4" name="Rectangle 13">
            <a:extLst>
              <a:ext uri="{FF2B5EF4-FFF2-40B4-BE49-F238E27FC236}">
                <a16:creationId xmlns:a16="http://schemas.microsoft.com/office/drawing/2014/main" id="{4DA90C30-B990-4CCA-B584-40F864DA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382280" y="484632"/>
            <a:ext cx="6743844" cy="1609344"/>
          </a:xfrm>
        </p:spPr>
        <p:txBody>
          <a:bodyPr vert="horz" lIns="91440" tIns="45720" rIns="91440" bIns="45720" rtlCol="0" anchor="ctr">
            <a:normAutofit/>
          </a:bodyPr>
          <a:lstStyle/>
          <a:p>
            <a:r>
              <a:rPr lang="en-US" sz="4800" kern="1200" cap="all"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rPr>
              <a:t>Medicijngebruik en vallen</a:t>
            </a:r>
          </a:p>
        </p:txBody>
      </p:sp>
      <p:sp>
        <p:nvSpPr>
          <p:cNvPr id="4" name="Tijdelijke aanduiding voor inhoud 3"/>
          <p:cNvSpPr>
            <a:spLocks noGrp="1"/>
          </p:cNvSpPr>
          <p:nvPr>
            <p:ph idx="1"/>
          </p:nvPr>
        </p:nvSpPr>
        <p:spPr>
          <a:xfrm>
            <a:off x="382279" y="2121408"/>
            <a:ext cx="6743845" cy="4050792"/>
          </a:xfrm>
        </p:spPr>
        <p:txBody>
          <a:bodyPr vert="horz" lIns="91440" tIns="45720" rIns="91440" bIns="45720" rtlCol="0">
            <a:normAutofit/>
          </a:bodyPr>
          <a:lstStyle/>
          <a:p>
            <a:r>
              <a:rPr lang="en-US" sz="1800" kern="1200" dirty="0" err="1">
                <a:solidFill>
                  <a:schemeClr val="tx1"/>
                </a:solidFill>
                <a:latin typeface="NeuzeitGro" panose="00000500000000000000"/>
              </a:rPr>
              <a:t>Effecten</a:t>
            </a:r>
            <a:r>
              <a:rPr lang="en-US" sz="1800" kern="1200" dirty="0">
                <a:solidFill>
                  <a:schemeClr val="tx1"/>
                </a:solidFill>
                <a:latin typeface="NeuzeitGro" panose="00000500000000000000"/>
              </a:rPr>
              <a:t> op </a:t>
            </a:r>
            <a:r>
              <a:rPr lang="en-US" sz="1800" kern="1200" dirty="0" err="1">
                <a:solidFill>
                  <a:schemeClr val="tx1"/>
                </a:solidFill>
                <a:latin typeface="NeuzeitGro" panose="00000500000000000000"/>
              </a:rPr>
              <a:t>mobiliteit</a:t>
            </a:r>
            <a:r>
              <a:rPr lang="en-US" sz="1800" kern="1200" dirty="0">
                <a:solidFill>
                  <a:schemeClr val="tx1"/>
                </a:solidFill>
                <a:latin typeface="NeuzeitGro" panose="00000500000000000000"/>
              </a:rPr>
              <a:t>/</a:t>
            </a:r>
            <a:r>
              <a:rPr lang="en-US" sz="1800" kern="1200" dirty="0" err="1">
                <a:solidFill>
                  <a:schemeClr val="tx1"/>
                </a:solidFill>
                <a:latin typeface="NeuzeitGro" panose="00000500000000000000"/>
              </a:rPr>
              <a:t>fysiek</a:t>
            </a:r>
            <a:r>
              <a:rPr lang="en-US" sz="1800" kern="1200" dirty="0">
                <a:solidFill>
                  <a:schemeClr val="tx1"/>
                </a:solidFill>
                <a:latin typeface="NeuzeitGro" panose="00000500000000000000"/>
              </a:rPr>
              <a:t> </a:t>
            </a:r>
            <a:r>
              <a:rPr lang="en-US" sz="1800" kern="1200" dirty="0" err="1">
                <a:solidFill>
                  <a:schemeClr val="tx1"/>
                </a:solidFill>
                <a:latin typeface="NeuzeitGro" panose="00000500000000000000"/>
              </a:rPr>
              <a:t>functioneren</a:t>
            </a:r>
            <a:endParaRPr lang="en-US" sz="1800" kern="1200" dirty="0">
              <a:solidFill>
                <a:schemeClr val="tx1"/>
              </a:solidFill>
              <a:latin typeface="NeuzeitGro" panose="00000500000000000000"/>
            </a:endParaRPr>
          </a:p>
          <a:p>
            <a:pPr lvl="1"/>
            <a:r>
              <a:rPr lang="en-US" sz="1800" kern="1200" dirty="0" err="1">
                <a:solidFill>
                  <a:schemeClr val="tx1"/>
                </a:solidFill>
                <a:latin typeface="NeuzeitGro" panose="00000500000000000000"/>
              </a:rPr>
              <a:t>Kracht</a:t>
            </a:r>
            <a:r>
              <a:rPr lang="en-US" sz="1800" kern="1200" dirty="0">
                <a:solidFill>
                  <a:schemeClr val="tx1"/>
                </a:solidFill>
                <a:latin typeface="NeuzeitGro" panose="00000500000000000000"/>
              </a:rPr>
              <a:t>, </a:t>
            </a:r>
            <a:r>
              <a:rPr lang="en-US" sz="1800" kern="1200" dirty="0" err="1">
                <a:solidFill>
                  <a:schemeClr val="tx1"/>
                </a:solidFill>
                <a:latin typeface="NeuzeitGro" panose="00000500000000000000"/>
              </a:rPr>
              <a:t>balans</a:t>
            </a:r>
            <a:r>
              <a:rPr lang="en-US" sz="1800" kern="1200" dirty="0">
                <a:solidFill>
                  <a:schemeClr val="tx1"/>
                </a:solidFill>
                <a:latin typeface="NeuzeitGro" panose="00000500000000000000"/>
              </a:rPr>
              <a:t> </a:t>
            </a:r>
            <a:r>
              <a:rPr lang="en-US" sz="1800" kern="1200" dirty="0" err="1">
                <a:solidFill>
                  <a:schemeClr val="tx1"/>
                </a:solidFill>
                <a:latin typeface="NeuzeitGro" panose="00000500000000000000"/>
              </a:rPr>
              <a:t>en</a:t>
            </a:r>
            <a:r>
              <a:rPr lang="en-US" sz="1800" kern="1200" dirty="0">
                <a:solidFill>
                  <a:schemeClr val="tx1"/>
                </a:solidFill>
                <a:latin typeface="NeuzeitGro" panose="00000500000000000000"/>
              </a:rPr>
              <a:t> </a:t>
            </a:r>
            <a:r>
              <a:rPr lang="en-US" sz="1800" kern="1200" dirty="0" err="1">
                <a:solidFill>
                  <a:schemeClr val="tx1"/>
                </a:solidFill>
                <a:latin typeface="NeuzeitGro" panose="00000500000000000000"/>
              </a:rPr>
              <a:t>cognitief</a:t>
            </a:r>
            <a:r>
              <a:rPr lang="en-US" sz="1800" kern="1200" dirty="0">
                <a:solidFill>
                  <a:schemeClr val="tx1"/>
                </a:solidFill>
                <a:latin typeface="NeuzeitGro" panose="00000500000000000000"/>
              </a:rPr>
              <a:t> </a:t>
            </a:r>
            <a:r>
              <a:rPr lang="en-US" sz="1800" kern="1200" dirty="0" err="1">
                <a:solidFill>
                  <a:schemeClr val="tx1"/>
                </a:solidFill>
                <a:latin typeface="NeuzeitGro" panose="00000500000000000000"/>
              </a:rPr>
              <a:t>functioneren</a:t>
            </a:r>
            <a:endParaRPr lang="en-US" sz="1800" kern="1200" dirty="0">
              <a:solidFill>
                <a:schemeClr val="tx1"/>
              </a:solidFill>
              <a:latin typeface="NeuzeitGro" panose="00000500000000000000"/>
            </a:endParaRPr>
          </a:p>
          <a:p>
            <a:endParaRPr lang="en-US" sz="1800" kern="1200" dirty="0">
              <a:solidFill>
                <a:schemeClr val="tx1"/>
              </a:solidFill>
              <a:latin typeface="NeuzeitGro" panose="00000500000000000000"/>
            </a:endParaRPr>
          </a:p>
          <a:p>
            <a:r>
              <a:rPr lang="en-US" sz="1800" kern="1200" dirty="0" err="1">
                <a:solidFill>
                  <a:schemeClr val="tx1"/>
                </a:solidFill>
                <a:latin typeface="NeuzeitGro" panose="00000500000000000000"/>
              </a:rPr>
              <a:t>Invloed</a:t>
            </a:r>
            <a:r>
              <a:rPr lang="en-US" sz="1800" kern="1200" dirty="0">
                <a:solidFill>
                  <a:schemeClr val="tx1"/>
                </a:solidFill>
                <a:latin typeface="NeuzeitGro" panose="00000500000000000000"/>
              </a:rPr>
              <a:t> op </a:t>
            </a:r>
            <a:r>
              <a:rPr lang="en-US" sz="1800" kern="1200" dirty="0" err="1">
                <a:solidFill>
                  <a:schemeClr val="tx1"/>
                </a:solidFill>
                <a:latin typeface="NeuzeitGro" panose="00000500000000000000"/>
              </a:rPr>
              <a:t>cardiovasculaire</a:t>
            </a:r>
            <a:r>
              <a:rPr lang="en-US" sz="1800" kern="1200" dirty="0">
                <a:solidFill>
                  <a:schemeClr val="tx1"/>
                </a:solidFill>
                <a:latin typeface="NeuzeitGro" panose="00000500000000000000"/>
              </a:rPr>
              <a:t> </a:t>
            </a:r>
            <a:r>
              <a:rPr lang="en-US" sz="1800" kern="1200" dirty="0" err="1">
                <a:solidFill>
                  <a:schemeClr val="tx1"/>
                </a:solidFill>
                <a:latin typeface="NeuzeitGro" panose="00000500000000000000"/>
              </a:rPr>
              <a:t>functie</a:t>
            </a:r>
            <a:endParaRPr lang="en-US" sz="1800" kern="1200" dirty="0">
              <a:solidFill>
                <a:schemeClr val="tx1"/>
              </a:solidFill>
              <a:latin typeface="NeuzeitGro" panose="00000500000000000000"/>
            </a:endParaRPr>
          </a:p>
          <a:p>
            <a:pPr lvl="1"/>
            <a:r>
              <a:rPr lang="en-US" sz="1800" kern="1200" dirty="0" err="1">
                <a:solidFill>
                  <a:schemeClr val="tx1"/>
                </a:solidFill>
                <a:latin typeface="NeuzeitGro" panose="00000500000000000000"/>
              </a:rPr>
              <a:t>Bloeddrukregulatie</a:t>
            </a:r>
            <a:r>
              <a:rPr lang="en-US" sz="1800" kern="1200" dirty="0">
                <a:solidFill>
                  <a:schemeClr val="tx1"/>
                </a:solidFill>
                <a:latin typeface="NeuzeitGro" panose="00000500000000000000"/>
              </a:rPr>
              <a:t> </a:t>
            </a:r>
            <a:r>
              <a:rPr lang="en-US" sz="1800" kern="1200" dirty="0" err="1">
                <a:solidFill>
                  <a:schemeClr val="tx1"/>
                </a:solidFill>
                <a:latin typeface="NeuzeitGro" panose="00000500000000000000"/>
              </a:rPr>
              <a:t>en</a:t>
            </a:r>
            <a:r>
              <a:rPr lang="en-US" sz="1800" kern="1200" dirty="0">
                <a:solidFill>
                  <a:schemeClr val="tx1"/>
                </a:solidFill>
                <a:latin typeface="NeuzeitGro" panose="00000500000000000000"/>
              </a:rPr>
              <a:t> </a:t>
            </a:r>
            <a:r>
              <a:rPr lang="en-US" sz="1800" kern="1200" dirty="0" err="1">
                <a:solidFill>
                  <a:schemeClr val="tx1"/>
                </a:solidFill>
                <a:latin typeface="NeuzeitGro" panose="00000500000000000000"/>
              </a:rPr>
              <a:t>ritmeregulering</a:t>
            </a:r>
            <a:r>
              <a:rPr lang="en-US" sz="1800" kern="1200" dirty="0">
                <a:solidFill>
                  <a:schemeClr val="tx1"/>
                </a:solidFill>
                <a:latin typeface="NeuzeitGro" panose="00000500000000000000"/>
              </a:rPr>
              <a:t> </a:t>
            </a:r>
          </a:p>
          <a:p>
            <a:pPr lvl="1"/>
            <a:endParaRPr lang="en-US" sz="1800" kern="1200" dirty="0">
              <a:solidFill>
                <a:schemeClr val="tx1"/>
              </a:solidFill>
              <a:latin typeface="NeuzeitGro" panose="00000500000000000000"/>
            </a:endParaRPr>
          </a:p>
          <a:p>
            <a:r>
              <a:rPr lang="en-US" sz="1800" kern="1200" dirty="0" err="1">
                <a:solidFill>
                  <a:schemeClr val="tx1"/>
                </a:solidFill>
                <a:latin typeface="NeuzeitGro" panose="00000500000000000000"/>
              </a:rPr>
              <a:t>Algemene</a:t>
            </a:r>
            <a:r>
              <a:rPr lang="en-US" sz="1800" kern="1200" dirty="0">
                <a:solidFill>
                  <a:schemeClr val="tx1"/>
                </a:solidFill>
                <a:latin typeface="NeuzeitGro" panose="00000500000000000000"/>
              </a:rPr>
              <a:t> </a:t>
            </a:r>
            <a:r>
              <a:rPr lang="en-US" sz="1800" kern="1200" dirty="0" err="1">
                <a:solidFill>
                  <a:schemeClr val="tx1"/>
                </a:solidFill>
                <a:latin typeface="NeuzeitGro" panose="00000500000000000000"/>
              </a:rPr>
              <a:t>bijwerkingen</a:t>
            </a:r>
            <a:endParaRPr lang="en-US" sz="1800" kern="1200" dirty="0">
              <a:solidFill>
                <a:schemeClr val="tx1"/>
              </a:solidFill>
              <a:latin typeface="NeuzeitGro" panose="00000500000000000000"/>
            </a:endParaRPr>
          </a:p>
          <a:p>
            <a:pPr lvl="1"/>
            <a:r>
              <a:rPr lang="en-US" sz="1800" kern="1200" dirty="0" err="1">
                <a:solidFill>
                  <a:schemeClr val="tx1"/>
                </a:solidFill>
                <a:latin typeface="NeuzeitGro" panose="00000500000000000000"/>
              </a:rPr>
              <a:t>Vermoeidheid</a:t>
            </a:r>
            <a:r>
              <a:rPr lang="en-US" sz="1800" kern="1200" dirty="0">
                <a:solidFill>
                  <a:schemeClr val="tx1"/>
                </a:solidFill>
                <a:latin typeface="NeuzeitGro" panose="00000500000000000000"/>
              </a:rPr>
              <a:t>, </a:t>
            </a:r>
            <a:r>
              <a:rPr lang="en-US" sz="1800" kern="1200" dirty="0" err="1">
                <a:solidFill>
                  <a:schemeClr val="tx1"/>
                </a:solidFill>
                <a:latin typeface="NeuzeitGro" panose="00000500000000000000"/>
              </a:rPr>
              <a:t>verwardheid</a:t>
            </a:r>
            <a:r>
              <a:rPr lang="en-US" sz="1800" kern="1200" dirty="0">
                <a:solidFill>
                  <a:schemeClr val="tx1"/>
                </a:solidFill>
                <a:latin typeface="NeuzeitGro" panose="00000500000000000000"/>
              </a:rPr>
              <a:t>, </a:t>
            </a:r>
            <a:r>
              <a:rPr lang="en-US" sz="1800" kern="1200" dirty="0" err="1">
                <a:solidFill>
                  <a:schemeClr val="tx1"/>
                </a:solidFill>
                <a:latin typeface="NeuzeitGro" panose="00000500000000000000"/>
              </a:rPr>
              <a:t>ataxie</a:t>
            </a:r>
            <a:r>
              <a:rPr lang="en-US" sz="1800" kern="1200" dirty="0">
                <a:solidFill>
                  <a:schemeClr val="tx1"/>
                </a:solidFill>
                <a:latin typeface="NeuzeitGro" panose="00000500000000000000"/>
              </a:rPr>
              <a:t> </a:t>
            </a:r>
            <a:r>
              <a:rPr lang="en-US" sz="1800" kern="1200" dirty="0" err="1">
                <a:solidFill>
                  <a:schemeClr val="tx1"/>
                </a:solidFill>
                <a:latin typeface="NeuzeitGro" panose="00000500000000000000"/>
              </a:rPr>
              <a:t>en</a:t>
            </a:r>
            <a:r>
              <a:rPr lang="en-US" sz="1800" kern="1200" dirty="0">
                <a:solidFill>
                  <a:schemeClr val="tx1"/>
                </a:solidFill>
                <a:latin typeface="NeuzeitGro" panose="00000500000000000000"/>
              </a:rPr>
              <a:t> </a:t>
            </a:r>
            <a:r>
              <a:rPr lang="en-US" sz="1800" kern="1200" dirty="0" err="1">
                <a:solidFill>
                  <a:schemeClr val="tx1"/>
                </a:solidFill>
                <a:latin typeface="NeuzeitGro" panose="00000500000000000000"/>
              </a:rPr>
              <a:t>duizeligheid</a:t>
            </a:r>
            <a:endParaRPr lang="en-US" sz="1800" kern="1200" dirty="0">
              <a:solidFill>
                <a:schemeClr val="tx1"/>
              </a:solidFill>
              <a:latin typeface="NeuzeitGro" panose="00000500000000000000"/>
            </a:endParaRPr>
          </a:p>
        </p:txBody>
      </p:sp>
      <p:pic>
        <p:nvPicPr>
          <p:cNvPr id="5" name="Afbeelding 4"/>
          <p:cNvPicPr>
            <a:picLocks noChangeAspect="1"/>
          </p:cNvPicPr>
          <p:nvPr/>
        </p:nvPicPr>
        <p:blipFill>
          <a:blip r:embed="rId8"/>
          <a:stretch>
            <a:fillRect/>
          </a:stretch>
        </p:blipFill>
        <p:spPr>
          <a:xfrm>
            <a:off x="8574531" y="640080"/>
            <a:ext cx="2627034" cy="5280471"/>
          </a:xfrm>
          <a:prstGeom prst="rect">
            <a:avLst/>
          </a:prstGeom>
        </p:spPr>
      </p:pic>
      <p:grpSp>
        <p:nvGrpSpPr>
          <p:cNvPr id="16" name="Group 15">
            <a:extLst>
              <a:ext uri="{FF2B5EF4-FFF2-40B4-BE49-F238E27FC236}">
                <a16:creationId xmlns:a16="http://schemas.microsoft.com/office/drawing/2014/main" id="{D060B936-2771-48DC-842C-14EE9318E3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DB4EC8B4-4BB2-45C2-A68A-28E36AC10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1431D296-F8F1-41C3-A211-E83E243C5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62233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3" name="Oval 32">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nl-NL"/>
            </a:p>
          </p:txBody>
        </p:sp>
        <p:sp>
          <p:nvSpPr>
            <p:cNvPr id="34" name="Oval 33">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nl-NL"/>
            </a:p>
          </p:txBody>
        </p:sp>
      </p:grpSp>
      <p:sp>
        <p:nvSpPr>
          <p:cNvPr id="36" name="Rectangle 35">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7883612" y="484632"/>
            <a:ext cx="3816774" cy="1609344"/>
          </a:xfrm>
          <a:ln>
            <a:noFill/>
          </a:ln>
        </p:spPr>
        <p:txBody>
          <a:bodyPr vert="horz" lIns="91440" tIns="45720" rIns="91440" bIns="45720" rtlCol="0" anchor="ctr">
            <a:normAutofit/>
          </a:bodyPr>
          <a:lstStyle/>
          <a:p>
            <a:r>
              <a:rPr lang="en-US" sz="3200" kern="1200" cap="all"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rPr>
              <a:t>Medicatie en verhoogd valrisico</a:t>
            </a:r>
          </a:p>
        </p:txBody>
      </p:sp>
      <p:pic>
        <p:nvPicPr>
          <p:cNvPr id="27" name="Afbeelding 26">
            <a:extLst>
              <a:ext uri="{FF2B5EF4-FFF2-40B4-BE49-F238E27FC236}">
                <a16:creationId xmlns:a16="http://schemas.microsoft.com/office/drawing/2014/main" id="{52E12E24-86CA-4E51-B11E-B84BC7677887}"/>
              </a:ext>
            </a:extLst>
          </p:cNvPr>
          <p:cNvPicPr>
            <a:picLocks noChangeAspect="1"/>
          </p:cNvPicPr>
          <p:nvPr/>
        </p:nvPicPr>
        <p:blipFill rotWithShape="1">
          <a:blip r:embed="rId8"/>
          <a:srcRect t="5247" r="-2" b="3904"/>
          <a:stretch/>
        </p:blipFill>
        <p:spPr>
          <a:xfrm>
            <a:off x="3343" y="10"/>
            <a:ext cx="7548923" cy="6857990"/>
          </a:xfrm>
          <a:prstGeom prst="rect">
            <a:avLst/>
          </a:prstGeom>
        </p:spPr>
      </p:pic>
      <p:sp>
        <p:nvSpPr>
          <p:cNvPr id="24" name="Tijdelijke aanduiding voor inhoud 2"/>
          <p:cNvSpPr>
            <a:spLocks noGrp="1"/>
          </p:cNvSpPr>
          <p:nvPr>
            <p:ph idx="1"/>
          </p:nvPr>
        </p:nvSpPr>
        <p:spPr>
          <a:xfrm>
            <a:off x="7883611" y="2121408"/>
            <a:ext cx="3816774" cy="4050792"/>
          </a:xfrm>
        </p:spPr>
        <p:txBody>
          <a:bodyPr vert="horz" lIns="91440" tIns="45720" rIns="91440" bIns="45720" rtlCol="0">
            <a:normAutofit/>
          </a:bodyPr>
          <a:lstStyle/>
          <a:p>
            <a:pPr marL="0"/>
            <a:r>
              <a:rPr lang="en-US" sz="1500" b="1" u="sng" kern="1200" dirty="0" err="1">
                <a:solidFill>
                  <a:schemeClr val="tx1"/>
                </a:solidFill>
                <a:latin typeface="NeuzeitGro"/>
              </a:rPr>
              <a:t>Valrisco</a:t>
            </a:r>
            <a:r>
              <a:rPr lang="en-US" sz="1500" u="sng" kern="1200" dirty="0">
                <a:solidFill>
                  <a:schemeClr val="tx1"/>
                </a:solidFill>
                <a:latin typeface="NeuzeitGro"/>
              </a:rPr>
              <a:t> </a:t>
            </a:r>
            <a:r>
              <a:rPr lang="en-US" sz="1500" b="1" u="sng" kern="1200" dirty="0" err="1">
                <a:solidFill>
                  <a:schemeClr val="tx1"/>
                </a:solidFill>
                <a:latin typeface="NeuzeitGro"/>
              </a:rPr>
              <a:t>neemt</a:t>
            </a:r>
            <a:r>
              <a:rPr lang="en-US" sz="1500" b="1" u="sng" kern="1200" dirty="0">
                <a:solidFill>
                  <a:schemeClr val="tx1"/>
                </a:solidFill>
                <a:latin typeface="NeuzeitGro"/>
              </a:rPr>
              <a:t> toe</a:t>
            </a:r>
            <a:r>
              <a:rPr lang="en-US" sz="1500" b="1" kern="1200" dirty="0">
                <a:solidFill>
                  <a:schemeClr val="tx1"/>
                </a:solidFill>
                <a:latin typeface="NeuzeitGro"/>
              </a:rPr>
              <a:t> </a:t>
            </a:r>
            <a:r>
              <a:rPr lang="en-US" sz="1500" kern="1200" dirty="0" err="1">
                <a:solidFill>
                  <a:schemeClr val="tx1"/>
                </a:solidFill>
                <a:latin typeface="NeuzeitGro"/>
              </a:rPr>
              <a:t>als</a:t>
            </a:r>
            <a:r>
              <a:rPr lang="en-US" sz="1500" kern="1200" dirty="0">
                <a:solidFill>
                  <a:schemeClr val="tx1"/>
                </a:solidFill>
                <a:latin typeface="NeuzeitGro"/>
              </a:rPr>
              <a:t>: </a:t>
            </a:r>
          </a:p>
          <a:p>
            <a:r>
              <a:rPr lang="en-US" sz="1500" kern="1200" dirty="0" err="1">
                <a:solidFill>
                  <a:schemeClr val="tx1"/>
                </a:solidFill>
                <a:latin typeface="NeuzeitGro"/>
              </a:rPr>
              <a:t>patiënt</a:t>
            </a:r>
            <a:r>
              <a:rPr lang="en-US" sz="1500" kern="1200" dirty="0">
                <a:solidFill>
                  <a:schemeClr val="tx1"/>
                </a:solidFill>
                <a:latin typeface="NeuzeitGro"/>
              </a:rPr>
              <a:t> </a:t>
            </a:r>
            <a:r>
              <a:rPr lang="en-US" sz="1500" kern="1200" dirty="0" err="1">
                <a:solidFill>
                  <a:schemeClr val="tx1"/>
                </a:solidFill>
                <a:latin typeface="NeuzeitGro"/>
              </a:rPr>
              <a:t>valrisicoverhogende</a:t>
            </a:r>
            <a:r>
              <a:rPr lang="en-US" sz="1500" kern="1200" dirty="0">
                <a:solidFill>
                  <a:schemeClr val="tx1"/>
                </a:solidFill>
                <a:latin typeface="NeuzeitGro"/>
              </a:rPr>
              <a:t> </a:t>
            </a:r>
            <a:r>
              <a:rPr lang="en-US" sz="1500" kern="1200" dirty="0" err="1">
                <a:solidFill>
                  <a:schemeClr val="tx1"/>
                </a:solidFill>
                <a:latin typeface="NeuzeitGro"/>
              </a:rPr>
              <a:t>medicijnen</a:t>
            </a:r>
            <a:r>
              <a:rPr lang="en-US" sz="1500" kern="1200" dirty="0">
                <a:solidFill>
                  <a:schemeClr val="tx1"/>
                </a:solidFill>
                <a:latin typeface="NeuzeitGro"/>
              </a:rPr>
              <a:t> </a:t>
            </a:r>
            <a:r>
              <a:rPr lang="en-US" sz="1500" kern="1200" dirty="0" err="1">
                <a:solidFill>
                  <a:schemeClr val="tx1"/>
                </a:solidFill>
                <a:latin typeface="NeuzeitGro"/>
              </a:rPr>
              <a:t>gebruikt</a:t>
            </a:r>
            <a:endParaRPr lang="en-US" sz="1500" kern="1200" dirty="0">
              <a:solidFill>
                <a:schemeClr val="tx1"/>
              </a:solidFill>
              <a:latin typeface="NeuzeitGro"/>
            </a:endParaRPr>
          </a:p>
          <a:p>
            <a:r>
              <a:rPr lang="en-US" sz="1500" kern="1200" dirty="0" err="1">
                <a:solidFill>
                  <a:schemeClr val="tx1"/>
                </a:solidFill>
                <a:latin typeface="NeuzeitGro"/>
              </a:rPr>
              <a:t>patiënt</a:t>
            </a:r>
            <a:r>
              <a:rPr lang="en-US" sz="1500" kern="1200" dirty="0">
                <a:solidFill>
                  <a:schemeClr val="tx1"/>
                </a:solidFill>
                <a:latin typeface="NeuzeitGro"/>
              </a:rPr>
              <a:t> </a:t>
            </a:r>
            <a:r>
              <a:rPr lang="en-US" sz="1500" kern="1200" dirty="0" err="1">
                <a:solidFill>
                  <a:schemeClr val="tx1"/>
                </a:solidFill>
                <a:latin typeface="NeuzeitGro"/>
              </a:rPr>
              <a:t>meerdere</a:t>
            </a:r>
            <a:r>
              <a:rPr lang="en-US" sz="1500" kern="1200" dirty="0">
                <a:solidFill>
                  <a:schemeClr val="tx1"/>
                </a:solidFill>
                <a:latin typeface="NeuzeitGro"/>
              </a:rPr>
              <a:t> </a:t>
            </a:r>
            <a:r>
              <a:rPr lang="en-US" sz="1500" kern="1200" dirty="0" err="1">
                <a:solidFill>
                  <a:schemeClr val="tx1"/>
                </a:solidFill>
                <a:latin typeface="NeuzeitGro"/>
              </a:rPr>
              <a:t>valrisicoverhogende</a:t>
            </a:r>
            <a:r>
              <a:rPr lang="en-US" sz="1500" kern="1200" dirty="0">
                <a:solidFill>
                  <a:schemeClr val="tx1"/>
                </a:solidFill>
                <a:latin typeface="NeuzeitGro"/>
              </a:rPr>
              <a:t> </a:t>
            </a:r>
            <a:r>
              <a:rPr lang="en-US" sz="1500" kern="1200" dirty="0" err="1">
                <a:solidFill>
                  <a:schemeClr val="tx1"/>
                </a:solidFill>
                <a:latin typeface="NeuzeitGro"/>
              </a:rPr>
              <a:t>medicijnen</a:t>
            </a:r>
            <a:r>
              <a:rPr lang="en-US" sz="1500" kern="1200" dirty="0">
                <a:solidFill>
                  <a:schemeClr val="tx1"/>
                </a:solidFill>
                <a:latin typeface="NeuzeitGro"/>
              </a:rPr>
              <a:t> </a:t>
            </a:r>
            <a:r>
              <a:rPr lang="en-US" sz="1500" kern="1200" dirty="0" err="1">
                <a:solidFill>
                  <a:schemeClr val="tx1"/>
                </a:solidFill>
                <a:latin typeface="NeuzeitGro"/>
              </a:rPr>
              <a:t>tegelijk</a:t>
            </a:r>
            <a:r>
              <a:rPr lang="en-US" sz="1500" kern="1200" dirty="0">
                <a:solidFill>
                  <a:schemeClr val="tx1"/>
                </a:solidFill>
                <a:latin typeface="NeuzeitGro"/>
              </a:rPr>
              <a:t> </a:t>
            </a:r>
            <a:r>
              <a:rPr lang="en-US" sz="1500" kern="1200" dirty="0" err="1">
                <a:solidFill>
                  <a:schemeClr val="tx1"/>
                </a:solidFill>
                <a:latin typeface="NeuzeitGro"/>
              </a:rPr>
              <a:t>gebruikt</a:t>
            </a:r>
            <a:endParaRPr lang="en-US" sz="1500" kern="1200" dirty="0">
              <a:solidFill>
                <a:schemeClr val="tx1"/>
              </a:solidFill>
              <a:latin typeface="NeuzeitGro"/>
            </a:endParaRPr>
          </a:p>
          <a:p>
            <a:pPr marL="0"/>
            <a:endParaRPr lang="en-US" sz="1500" kern="1200" dirty="0">
              <a:solidFill>
                <a:schemeClr val="tx1"/>
              </a:solidFill>
              <a:latin typeface="NeuzeitGro"/>
            </a:endParaRPr>
          </a:p>
          <a:p>
            <a:pPr marL="0"/>
            <a:r>
              <a:rPr lang="en-US" sz="1500" kern="1200" dirty="0" err="1">
                <a:solidFill>
                  <a:schemeClr val="tx1"/>
                </a:solidFill>
                <a:latin typeface="NeuzeitGro"/>
              </a:rPr>
              <a:t>Daarnaast</a:t>
            </a:r>
            <a:r>
              <a:rPr lang="en-US" sz="1500" kern="1200" dirty="0">
                <a:solidFill>
                  <a:schemeClr val="tx1"/>
                </a:solidFill>
                <a:latin typeface="NeuzeitGro"/>
              </a:rPr>
              <a:t> </a:t>
            </a:r>
            <a:r>
              <a:rPr lang="en-US" sz="1500" b="1" u="sng" kern="1200" dirty="0" err="1">
                <a:solidFill>
                  <a:schemeClr val="tx1"/>
                </a:solidFill>
                <a:latin typeface="NeuzeitGro"/>
              </a:rPr>
              <a:t>verandert</a:t>
            </a:r>
            <a:r>
              <a:rPr lang="en-US" sz="1500" b="1" u="sng" kern="1200" dirty="0">
                <a:solidFill>
                  <a:schemeClr val="tx1"/>
                </a:solidFill>
                <a:latin typeface="NeuzeitGro"/>
              </a:rPr>
              <a:t> de </a:t>
            </a:r>
            <a:r>
              <a:rPr lang="en-US" sz="1500" b="1" u="sng" kern="1200" dirty="0" err="1">
                <a:solidFill>
                  <a:schemeClr val="tx1"/>
                </a:solidFill>
                <a:latin typeface="NeuzeitGro"/>
              </a:rPr>
              <a:t>kinetiek</a:t>
            </a:r>
            <a:r>
              <a:rPr lang="en-US" sz="1500" kern="1200" dirty="0">
                <a:solidFill>
                  <a:schemeClr val="tx1"/>
                </a:solidFill>
                <a:latin typeface="NeuzeitGro"/>
              </a:rPr>
              <a:t> in het </a:t>
            </a:r>
            <a:r>
              <a:rPr lang="en-US" sz="1500" kern="1200" dirty="0" err="1">
                <a:solidFill>
                  <a:schemeClr val="tx1"/>
                </a:solidFill>
                <a:latin typeface="NeuzeitGro"/>
              </a:rPr>
              <a:t>lichaam</a:t>
            </a:r>
            <a:r>
              <a:rPr lang="en-US" sz="1500" kern="1200" dirty="0">
                <a:solidFill>
                  <a:schemeClr val="tx1"/>
                </a:solidFill>
                <a:latin typeface="NeuzeitGro"/>
              </a:rPr>
              <a:t> door:</a:t>
            </a:r>
          </a:p>
          <a:p>
            <a:r>
              <a:rPr lang="en-US" sz="1500" kern="1200" dirty="0">
                <a:solidFill>
                  <a:schemeClr val="tx1"/>
                </a:solidFill>
                <a:latin typeface="NeuzeitGro"/>
              </a:rPr>
              <a:t>minder </a:t>
            </a:r>
            <a:r>
              <a:rPr lang="en-US" sz="1500" kern="1200" dirty="0" err="1">
                <a:solidFill>
                  <a:schemeClr val="tx1"/>
                </a:solidFill>
                <a:latin typeface="NeuzeitGro"/>
              </a:rPr>
              <a:t>lichaamsvocht</a:t>
            </a:r>
            <a:endParaRPr lang="en-US" sz="1500" kern="1200" dirty="0">
              <a:solidFill>
                <a:schemeClr val="tx1"/>
              </a:solidFill>
              <a:latin typeface="NeuzeitGro"/>
            </a:endParaRPr>
          </a:p>
          <a:p>
            <a:r>
              <a:rPr lang="en-US" sz="1500" kern="1200" dirty="0" err="1">
                <a:solidFill>
                  <a:schemeClr val="tx1"/>
                </a:solidFill>
                <a:latin typeface="NeuzeitGro"/>
              </a:rPr>
              <a:t>meer</a:t>
            </a:r>
            <a:r>
              <a:rPr lang="en-US" sz="1500" kern="1200" dirty="0">
                <a:solidFill>
                  <a:schemeClr val="tx1"/>
                </a:solidFill>
                <a:latin typeface="NeuzeitGro"/>
              </a:rPr>
              <a:t> </a:t>
            </a:r>
            <a:r>
              <a:rPr lang="en-US" sz="1500" kern="1200" dirty="0" err="1">
                <a:solidFill>
                  <a:schemeClr val="tx1"/>
                </a:solidFill>
                <a:latin typeface="NeuzeitGro"/>
              </a:rPr>
              <a:t>lichaamsvet</a:t>
            </a:r>
            <a:endParaRPr lang="en-US" sz="1500" kern="1200" dirty="0">
              <a:solidFill>
                <a:schemeClr val="tx1"/>
              </a:solidFill>
              <a:latin typeface="NeuzeitGro"/>
            </a:endParaRPr>
          </a:p>
          <a:p>
            <a:r>
              <a:rPr lang="en-US" sz="1500" kern="1200" dirty="0" err="1">
                <a:solidFill>
                  <a:schemeClr val="tx1"/>
                </a:solidFill>
                <a:latin typeface="NeuzeitGro"/>
              </a:rPr>
              <a:t>verminderende</a:t>
            </a:r>
            <a:r>
              <a:rPr lang="en-US" sz="1500" kern="1200" dirty="0">
                <a:solidFill>
                  <a:schemeClr val="tx1"/>
                </a:solidFill>
                <a:latin typeface="NeuzeitGro"/>
              </a:rPr>
              <a:t> </a:t>
            </a:r>
            <a:r>
              <a:rPr lang="en-US" sz="1500" kern="1200" dirty="0" err="1">
                <a:solidFill>
                  <a:schemeClr val="tx1"/>
                </a:solidFill>
                <a:latin typeface="NeuzeitGro"/>
              </a:rPr>
              <a:t>nierfunctie</a:t>
            </a:r>
            <a:endParaRPr lang="en-US" sz="1500" kern="1200" dirty="0">
              <a:solidFill>
                <a:schemeClr val="tx1"/>
              </a:solidFill>
              <a:latin typeface="NeuzeitGro"/>
            </a:endParaRPr>
          </a:p>
          <a:p>
            <a:pPr marL="0"/>
            <a:r>
              <a:rPr lang="en-US" sz="1500" kern="1200" dirty="0">
                <a:solidFill>
                  <a:schemeClr val="tx1"/>
                </a:solidFill>
                <a:latin typeface="NeuzeitGro"/>
                <a:sym typeface="Wingdings" panose="05000000000000000000" pitchFamily="2" charset="2"/>
              </a:rPr>
              <a:t> </a:t>
            </a:r>
            <a:r>
              <a:rPr lang="en-US" sz="1500" kern="1200" dirty="0" err="1">
                <a:solidFill>
                  <a:schemeClr val="tx1"/>
                </a:solidFill>
                <a:latin typeface="NeuzeitGro"/>
                <a:sym typeface="Wingdings" panose="05000000000000000000" pitchFamily="2" charset="2"/>
              </a:rPr>
              <a:t>verhoogde</a:t>
            </a:r>
            <a:r>
              <a:rPr lang="en-US" sz="1500" kern="1200" dirty="0">
                <a:solidFill>
                  <a:schemeClr val="tx1"/>
                </a:solidFill>
                <a:latin typeface="NeuzeitGro"/>
                <a:sym typeface="Wingdings" panose="05000000000000000000" pitchFamily="2" charset="2"/>
              </a:rPr>
              <a:t> </a:t>
            </a:r>
            <a:r>
              <a:rPr lang="en-US" sz="1500" kern="1200" dirty="0" err="1">
                <a:solidFill>
                  <a:schemeClr val="tx1"/>
                </a:solidFill>
                <a:latin typeface="NeuzeitGro"/>
                <a:sym typeface="Wingdings" panose="05000000000000000000" pitchFamily="2" charset="2"/>
              </a:rPr>
              <a:t>kans</a:t>
            </a:r>
            <a:r>
              <a:rPr lang="en-US" sz="1500" kern="1200" dirty="0">
                <a:solidFill>
                  <a:schemeClr val="tx1"/>
                </a:solidFill>
                <a:latin typeface="NeuzeitGro"/>
                <a:sym typeface="Wingdings" panose="05000000000000000000" pitchFamily="2" charset="2"/>
              </a:rPr>
              <a:t> op </a:t>
            </a:r>
            <a:r>
              <a:rPr lang="en-US" sz="1500" kern="1200" dirty="0" err="1">
                <a:solidFill>
                  <a:schemeClr val="tx1"/>
                </a:solidFill>
                <a:latin typeface="NeuzeitGro"/>
                <a:sym typeface="Wingdings" panose="05000000000000000000" pitchFamily="2" charset="2"/>
              </a:rPr>
              <a:t>bijwerkingen</a:t>
            </a:r>
            <a:r>
              <a:rPr lang="en-US" sz="1500" kern="1200" dirty="0">
                <a:solidFill>
                  <a:schemeClr val="tx1"/>
                </a:solidFill>
                <a:latin typeface="NeuzeitGro"/>
                <a:sym typeface="Wingdings" panose="05000000000000000000" pitchFamily="2" charset="2"/>
              </a:rPr>
              <a:t>  </a:t>
            </a:r>
            <a:r>
              <a:rPr lang="en-US" sz="1500" kern="1200" dirty="0" err="1">
                <a:solidFill>
                  <a:schemeClr val="tx1"/>
                </a:solidFill>
                <a:latin typeface="NeuzeitGro"/>
                <a:sym typeface="Wingdings" panose="05000000000000000000" pitchFamily="2" charset="2"/>
              </a:rPr>
              <a:t>verhoogde</a:t>
            </a:r>
            <a:r>
              <a:rPr lang="en-US" sz="1500" kern="1200" dirty="0">
                <a:solidFill>
                  <a:schemeClr val="tx1"/>
                </a:solidFill>
                <a:latin typeface="NeuzeitGro"/>
                <a:sym typeface="Wingdings" panose="05000000000000000000" pitchFamily="2" charset="2"/>
              </a:rPr>
              <a:t> </a:t>
            </a:r>
            <a:r>
              <a:rPr lang="en-US" sz="1500" kern="1200" dirty="0" err="1">
                <a:solidFill>
                  <a:schemeClr val="tx1"/>
                </a:solidFill>
                <a:latin typeface="NeuzeitGro"/>
                <a:sym typeface="Wingdings" panose="05000000000000000000" pitchFamily="2" charset="2"/>
              </a:rPr>
              <a:t>kans</a:t>
            </a:r>
            <a:r>
              <a:rPr lang="en-US" sz="1500" kern="1200" dirty="0">
                <a:solidFill>
                  <a:schemeClr val="tx1"/>
                </a:solidFill>
                <a:latin typeface="NeuzeitGro"/>
                <a:sym typeface="Wingdings" panose="05000000000000000000" pitchFamily="2" charset="2"/>
              </a:rPr>
              <a:t> op </a:t>
            </a:r>
            <a:r>
              <a:rPr lang="en-US" sz="1500" kern="1200" dirty="0" err="1">
                <a:solidFill>
                  <a:schemeClr val="tx1"/>
                </a:solidFill>
                <a:latin typeface="NeuzeitGro"/>
                <a:sym typeface="Wingdings" panose="05000000000000000000" pitchFamily="2" charset="2"/>
              </a:rPr>
              <a:t>vallen</a:t>
            </a:r>
            <a:endParaRPr lang="en-US" sz="1500" kern="1200" dirty="0">
              <a:solidFill>
                <a:schemeClr val="tx1"/>
              </a:solidFill>
              <a:latin typeface="NeuzeitGro"/>
            </a:endParaRPr>
          </a:p>
        </p:txBody>
      </p:sp>
      <p:grpSp>
        <p:nvGrpSpPr>
          <p:cNvPr id="46" name="Group 37">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7" name="Oval 38">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8" name="Oval 39">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902278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psychofarmaca</a:t>
            </a:r>
          </a:p>
        </p:txBody>
      </p:sp>
      <p:sp>
        <p:nvSpPr>
          <p:cNvPr id="3" name="Tijdelijke aanduiding voor inhoud 2"/>
          <p:cNvSpPr>
            <a:spLocks noGrp="1"/>
          </p:cNvSpPr>
          <p:nvPr>
            <p:ph idx="1"/>
          </p:nvPr>
        </p:nvSpPr>
        <p:spPr/>
        <p:txBody>
          <a:bodyPr>
            <a:noAutofit/>
          </a:bodyPr>
          <a:lstStyle/>
          <a:p>
            <a:pPr>
              <a:lnSpc>
                <a:spcPct val="140000"/>
              </a:lnSpc>
            </a:pPr>
            <a:r>
              <a:rPr lang="nl-NL" sz="1800" dirty="0">
                <a:latin typeface="NeuzeitGro"/>
              </a:rPr>
              <a:t>Slaap- en kalmeringsmiddelen (benzodiazepines en overige)</a:t>
            </a:r>
          </a:p>
          <a:p>
            <a:pPr>
              <a:lnSpc>
                <a:spcPct val="140000"/>
              </a:lnSpc>
            </a:pPr>
            <a:r>
              <a:rPr lang="nl-NL" sz="1800" dirty="0">
                <a:latin typeface="NeuzeitGro"/>
              </a:rPr>
              <a:t>Antipsychotica (typische en atypische)</a:t>
            </a:r>
          </a:p>
          <a:p>
            <a:pPr>
              <a:lnSpc>
                <a:spcPct val="140000"/>
              </a:lnSpc>
            </a:pPr>
            <a:r>
              <a:rPr lang="nl-NL" sz="1800" dirty="0">
                <a:latin typeface="NeuzeitGro"/>
              </a:rPr>
              <a:t>Antidepressiva (</a:t>
            </a:r>
            <a:r>
              <a:rPr lang="nl-NL" sz="1800" dirty="0" err="1">
                <a:latin typeface="NeuzeitGro"/>
              </a:rPr>
              <a:t>TCA’s</a:t>
            </a:r>
            <a:r>
              <a:rPr lang="nl-NL" sz="1800" dirty="0">
                <a:latin typeface="NeuzeitGro"/>
              </a:rPr>
              <a:t>, </a:t>
            </a:r>
            <a:r>
              <a:rPr lang="nl-NL" sz="1800" dirty="0" err="1">
                <a:latin typeface="NeuzeitGro"/>
              </a:rPr>
              <a:t>SSRI’s</a:t>
            </a:r>
            <a:r>
              <a:rPr lang="nl-NL" sz="1800" dirty="0">
                <a:latin typeface="NeuzeitGro"/>
              </a:rPr>
              <a:t>, </a:t>
            </a:r>
            <a:r>
              <a:rPr lang="nl-NL" sz="1800" dirty="0" err="1">
                <a:latin typeface="NeuzeitGro"/>
              </a:rPr>
              <a:t>SNRI’s</a:t>
            </a:r>
            <a:r>
              <a:rPr lang="nl-NL" sz="1800" dirty="0">
                <a:latin typeface="NeuzeitGro"/>
              </a:rPr>
              <a:t> en overige):  orthostatische hypotensie en ritmestoornis (TCA); sufheid (SNRI/SSRI) &gt; </a:t>
            </a:r>
            <a:r>
              <a:rPr lang="nl-NL" sz="1800" b="1" dirty="0">
                <a:latin typeface="NeuzeitGro"/>
              </a:rPr>
              <a:t>valrisico vergelijkbaar</a:t>
            </a:r>
          </a:p>
          <a:p>
            <a:pPr>
              <a:lnSpc>
                <a:spcPct val="140000"/>
              </a:lnSpc>
            </a:pPr>
            <a:r>
              <a:rPr lang="nl-NL" sz="1800" dirty="0">
                <a:latin typeface="NeuzeitGro"/>
              </a:rPr>
              <a:t>Anti-Parkinson middelen</a:t>
            </a:r>
          </a:p>
          <a:p>
            <a:pPr>
              <a:lnSpc>
                <a:spcPct val="140000"/>
              </a:lnSpc>
            </a:pPr>
            <a:r>
              <a:rPr lang="es-ES" sz="1800" dirty="0">
                <a:latin typeface="NeuzeitGro"/>
              </a:rPr>
              <a:t>Anti-epileptica (GABA-agonisten en overige)</a:t>
            </a:r>
          </a:p>
          <a:p>
            <a:pPr>
              <a:lnSpc>
                <a:spcPct val="140000"/>
              </a:lnSpc>
            </a:pPr>
            <a:r>
              <a:rPr lang="nl-NL" sz="1800" dirty="0" err="1">
                <a:latin typeface="NeuzeitGro"/>
              </a:rPr>
              <a:t>Cholinesteraseremmers</a:t>
            </a:r>
            <a:endParaRPr lang="nl-NL" sz="1800" dirty="0">
              <a:latin typeface="NeuzeitGro"/>
            </a:endParaRPr>
          </a:p>
          <a:p>
            <a:pPr>
              <a:lnSpc>
                <a:spcPct val="140000"/>
              </a:lnSpc>
            </a:pPr>
            <a:r>
              <a:rPr lang="nl-NL" sz="1800" dirty="0">
                <a:latin typeface="NeuzeitGro"/>
              </a:rPr>
              <a:t>Vertigomiddelen</a:t>
            </a:r>
          </a:p>
        </p:txBody>
      </p:sp>
      <p:sp>
        <p:nvSpPr>
          <p:cNvPr id="4" name="Rechthoek 3"/>
          <p:cNvSpPr/>
          <p:nvPr/>
        </p:nvSpPr>
        <p:spPr>
          <a:xfrm>
            <a:off x="4591678" y="6057524"/>
            <a:ext cx="3008644" cy="276999"/>
          </a:xfrm>
          <a:prstGeom prst="rect">
            <a:avLst/>
          </a:prstGeom>
        </p:spPr>
        <p:txBody>
          <a:bodyPr wrap="none">
            <a:spAutoFit/>
          </a:bodyPr>
          <a:lstStyle/>
          <a:p>
            <a:pPr>
              <a:buNone/>
            </a:pPr>
            <a:r>
              <a:rPr lang="nl-NL" sz="1200" dirty="0">
                <a:latin typeface="+mj-lt"/>
              </a:rPr>
              <a:t>bewijskracht in aflopende volgorde van sterk naar zwak</a:t>
            </a:r>
          </a:p>
        </p:txBody>
      </p:sp>
      <p:sp>
        <p:nvSpPr>
          <p:cNvPr id="5" name="Tijdelijke aanduiding voor voettekst 3">
            <a:extLst>
              <a:ext uri="{FF2B5EF4-FFF2-40B4-BE49-F238E27FC236}">
                <a16:creationId xmlns:a16="http://schemas.microsoft.com/office/drawing/2014/main" id="{3D18231B-19B2-195F-66C3-CE3E4EE22334}"/>
              </a:ext>
            </a:extLst>
          </p:cNvPr>
          <p:cNvSpPr>
            <a:spLocks noGrp="1"/>
          </p:cNvSpPr>
          <p:nvPr>
            <p:ph type="ftr" sz="quarter" idx="11"/>
          </p:nvPr>
        </p:nvSpPr>
        <p:spPr>
          <a:xfrm>
            <a:off x="1088136" y="6272784"/>
            <a:ext cx="6327648" cy="365125"/>
          </a:xfrm>
        </p:spPr>
        <p:txBody>
          <a:bodyPr/>
          <a:lstStyle/>
          <a:p>
            <a:r>
              <a:rPr lang="nl-NL" dirty="0"/>
              <a:t>Bron: IVM FTO-module Vallen en medicatiegebruik</a:t>
            </a:r>
            <a:endParaRPr lang="en-US" dirty="0"/>
          </a:p>
        </p:txBody>
      </p:sp>
    </p:spTree>
    <p:extLst>
      <p:ext uri="{BB962C8B-B14F-4D97-AF65-F5344CB8AC3E}">
        <p14:creationId xmlns:p14="http://schemas.microsoft.com/office/powerpoint/2010/main" val="1059882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cardiovasculair</a:t>
            </a:r>
          </a:p>
        </p:txBody>
      </p:sp>
      <p:sp>
        <p:nvSpPr>
          <p:cNvPr id="3" name="Tijdelijke aanduiding voor inhoud 2"/>
          <p:cNvSpPr>
            <a:spLocks noGrp="1"/>
          </p:cNvSpPr>
          <p:nvPr>
            <p:ph idx="1"/>
          </p:nvPr>
        </p:nvSpPr>
        <p:spPr>
          <a:xfrm>
            <a:off x="1193519" y="1947672"/>
            <a:ext cx="8233509" cy="4572000"/>
          </a:xfrm>
        </p:spPr>
        <p:txBody>
          <a:bodyPr>
            <a:normAutofit/>
          </a:bodyPr>
          <a:lstStyle/>
          <a:p>
            <a:pPr>
              <a:lnSpc>
                <a:spcPct val="130000"/>
              </a:lnSpc>
            </a:pPr>
            <a:r>
              <a:rPr lang="nl-NL" sz="1800" dirty="0">
                <a:latin typeface="NeuzeitGro"/>
              </a:rPr>
              <a:t>Diuretica</a:t>
            </a:r>
          </a:p>
          <a:p>
            <a:pPr>
              <a:lnSpc>
                <a:spcPct val="130000"/>
              </a:lnSpc>
            </a:pPr>
            <a:r>
              <a:rPr lang="nl-NL" sz="1800" dirty="0" err="1">
                <a:latin typeface="NeuzeitGro"/>
              </a:rPr>
              <a:t>Antiaritmica</a:t>
            </a:r>
            <a:r>
              <a:rPr lang="nl-NL" sz="1800" dirty="0">
                <a:latin typeface="NeuzeitGro"/>
              </a:rPr>
              <a:t> (diltiazem en verapamil, glycosiden en overige)</a:t>
            </a:r>
          </a:p>
          <a:p>
            <a:pPr>
              <a:lnSpc>
                <a:spcPct val="130000"/>
              </a:lnSpc>
            </a:pPr>
            <a:r>
              <a:rPr lang="nl-NL" sz="1800" dirty="0">
                <a:latin typeface="NeuzeitGro"/>
              </a:rPr>
              <a:t>Vaatverwijders (nitraten en alfablokkers)</a:t>
            </a:r>
          </a:p>
          <a:p>
            <a:pPr>
              <a:lnSpc>
                <a:spcPct val="130000"/>
              </a:lnSpc>
            </a:pPr>
            <a:r>
              <a:rPr lang="nl-NL" sz="1800" dirty="0">
                <a:latin typeface="NeuzeitGro"/>
              </a:rPr>
              <a:t>Bètablokkers (vooral niet-selectieve)</a:t>
            </a:r>
          </a:p>
          <a:p>
            <a:pPr>
              <a:lnSpc>
                <a:spcPct val="130000"/>
              </a:lnSpc>
            </a:pPr>
            <a:r>
              <a:rPr lang="nl-NL" sz="1800" dirty="0">
                <a:latin typeface="NeuzeitGro"/>
              </a:rPr>
              <a:t>Calciumantagonisten</a:t>
            </a:r>
          </a:p>
          <a:p>
            <a:pPr>
              <a:lnSpc>
                <a:spcPct val="130000"/>
              </a:lnSpc>
            </a:pPr>
            <a:r>
              <a:rPr lang="nl-NL" sz="1800" dirty="0">
                <a:latin typeface="NeuzeitGro"/>
              </a:rPr>
              <a:t>RAS-remmers (ACE-remmers en </a:t>
            </a:r>
            <a:r>
              <a:rPr lang="nl-NL" sz="1800" dirty="0" err="1">
                <a:latin typeface="NeuzeitGro"/>
              </a:rPr>
              <a:t>angiotensine</a:t>
            </a:r>
            <a:r>
              <a:rPr lang="nl-NL" sz="1800" dirty="0">
                <a:latin typeface="NeuzeitGro"/>
              </a:rPr>
              <a:t> 2-antagonisten)</a:t>
            </a:r>
          </a:p>
          <a:p>
            <a:pPr>
              <a:lnSpc>
                <a:spcPct val="130000"/>
              </a:lnSpc>
            </a:pPr>
            <a:r>
              <a:rPr lang="nl-NL" sz="1800" dirty="0">
                <a:latin typeface="NeuzeitGro"/>
              </a:rPr>
              <a:t>Statines</a:t>
            </a:r>
          </a:p>
        </p:txBody>
      </p:sp>
      <p:sp>
        <p:nvSpPr>
          <p:cNvPr id="5" name="Tijdelijke aanduiding voor voettekst 3">
            <a:extLst>
              <a:ext uri="{FF2B5EF4-FFF2-40B4-BE49-F238E27FC236}">
                <a16:creationId xmlns:a16="http://schemas.microsoft.com/office/drawing/2014/main" id="{A2A8780E-BD54-74FC-1C18-DE4BC0A36FDD}"/>
              </a:ext>
            </a:extLst>
          </p:cNvPr>
          <p:cNvSpPr>
            <a:spLocks noGrp="1"/>
          </p:cNvSpPr>
          <p:nvPr>
            <p:ph type="ftr" sz="quarter" idx="11"/>
          </p:nvPr>
        </p:nvSpPr>
        <p:spPr>
          <a:xfrm>
            <a:off x="1088136" y="6272784"/>
            <a:ext cx="6327648" cy="365125"/>
          </a:xfrm>
        </p:spPr>
        <p:txBody>
          <a:bodyPr/>
          <a:lstStyle/>
          <a:p>
            <a:r>
              <a:rPr lang="nl-NL"/>
              <a:t>Bron: IVM FTO-module Vallen en medicatiegebruik</a:t>
            </a:r>
            <a:endParaRPr lang="en-US" dirty="0"/>
          </a:p>
        </p:txBody>
      </p:sp>
      <p:sp>
        <p:nvSpPr>
          <p:cNvPr id="6" name="Rechthoek 5">
            <a:extLst>
              <a:ext uri="{FF2B5EF4-FFF2-40B4-BE49-F238E27FC236}">
                <a16:creationId xmlns:a16="http://schemas.microsoft.com/office/drawing/2014/main" id="{928B96CE-D684-D0BC-9DD2-20305E2E0145}"/>
              </a:ext>
            </a:extLst>
          </p:cNvPr>
          <p:cNvSpPr/>
          <p:nvPr/>
        </p:nvSpPr>
        <p:spPr>
          <a:xfrm>
            <a:off x="4591678" y="6057524"/>
            <a:ext cx="3008644" cy="276999"/>
          </a:xfrm>
          <a:prstGeom prst="rect">
            <a:avLst/>
          </a:prstGeom>
        </p:spPr>
        <p:txBody>
          <a:bodyPr wrap="none">
            <a:spAutoFit/>
          </a:bodyPr>
          <a:lstStyle/>
          <a:p>
            <a:pPr>
              <a:buNone/>
            </a:pPr>
            <a:r>
              <a:rPr lang="nl-NL" sz="1200" dirty="0">
                <a:latin typeface="+mj-lt"/>
              </a:rPr>
              <a:t>bewijskracht in aflopende volgorde van sterk naar zwak</a:t>
            </a:r>
          </a:p>
        </p:txBody>
      </p:sp>
    </p:spTree>
    <p:extLst>
      <p:ext uri="{BB962C8B-B14F-4D97-AF65-F5344CB8AC3E}">
        <p14:creationId xmlns:p14="http://schemas.microsoft.com/office/powerpoint/2010/main" val="3531057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78" name="Rectangle 77">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sp>
        <p:nvSpPr>
          <p:cNvPr id="80" name="Rectangle 79">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l-NL"/>
          </a:p>
        </p:txBody>
      </p:sp>
      <p:grpSp>
        <p:nvGrpSpPr>
          <p:cNvPr id="82" name="Group 81">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83" name="Oval 82">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nl-NL"/>
            </a:p>
          </p:txBody>
        </p:sp>
        <p:sp>
          <p:nvSpPr>
            <p:cNvPr id="84" name="Oval 83">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nl-NL"/>
            </a:p>
          </p:txBody>
        </p:sp>
      </p:grpSp>
      <p:sp>
        <p:nvSpPr>
          <p:cNvPr id="86" name="Rectangle 85">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hlinkClick r:id="rId6"/>
            <a:extLst>
              <a:ext uri="{FF2B5EF4-FFF2-40B4-BE49-F238E27FC236}">
                <a16:creationId xmlns:a16="http://schemas.microsoft.com/office/drawing/2014/main" id="{97E000FC-F5D0-4D66-8FA2-61CFD90D8F70}"/>
              </a:ext>
            </a:extLst>
          </p:cNvPr>
          <p:cNvPicPr>
            <a:picLocks noChangeAspect="1"/>
          </p:cNvPicPr>
          <p:nvPr/>
        </p:nvPicPr>
        <p:blipFill rotWithShape="1">
          <a:blip r:embed="rId7"/>
          <a:srcRect t="15730"/>
          <a:stretch/>
        </p:blipFill>
        <p:spPr>
          <a:xfrm>
            <a:off x="20" y="10"/>
            <a:ext cx="12191980" cy="6857989"/>
          </a:xfrm>
          <a:prstGeom prst="rect">
            <a:avLst/>
          </a:prstGeom>
        </p:spPr>
      </p:pic>
      <p:sp>
        <p:nvSpPr>
          <p:cNvPr id="88" name="Rectangle 87">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8">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A81AD03-22EC-40AC-948B-CDF3B38A6252}"/>
              </a:ext>
            </a:extLst>
          </p:cNvPr>
          <p:cNvSpPr>
            <a:spLocks noGrp="1"/>
          </p:cNvSpPr>
          <p:nvPr>
            <p:ph type="title"/>
          </p:nvPr>
        </p:nvSpPr>
        <p:spPr>
          <a:xfrm>
            <a:off x="1051560" y="1432223"/>
            <a:ext cx="9966960" cy="3035808"/>
          </a:xfrm>
        </p:spPr>
        <p:txBody>
          <a:bodyPr vert="horz" lIns="91440" tIns="45720" rIns="91440" bIns="45720" rtlCol="0" anchor="b">
            <a:normAutofit/>
          </a:bodyPr>
          <a:lstStyle/>
          <a:p>
            <a:r>
              <a:rPr lang="en-US" sz="9600" dirty="0">
                <a:solidFill>
                  <a:schemeClr val="bg1"/>
                </a:solidFill>
              </a:rPr>
              <a:t>KENNISQUIZ</a:t>
            </a:r>
          </a:p>
        </p:txBody>
      </p:sp>
    </p:spTree>
    <p:extLst>
      <p:ext uri="{BB962C8B-B14F-4D97-AF65-F5344CB8AC3E}">
        <p14:creationId xmlns:p14="http://schemas.microsoft.com/office/powerpoint/2010/main" val="150165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analgetica</a:t>
            </a:r>
          </a:p>
        </p:txBody>
      </p:sp>
      <p:sp>
        <p:nvSpPr>
          <p:cNvPr id="3" name="Tijdelijke aanduiding voor inhoud 2"/>
          <p:cNvSpPr>
            <a:spLocks noGrp="1"/>
          </p:cNvSpPr>
          <p:nvPr>
            <p:ph idx="1"/>
          </p:nvPr>
        </p:nvSpPr>
        <p:spPr>
          <a:xfrm>
            <a:off x="1166100" y="2099270"/>
            <a:ext cx="10058400" cy="4050792"/>
          </a:xfrm>
        </p:spPr>
        <p:txBody>
          <a:bodyPr>
            <a:normAutofit/>
          </a:bodyPr>
          <a:lstStyle/>
          <a:p>
            <a:r>
              <a:rPr lang="nl-NL" sz="1800" dirty="0">
                <a:latin typeface="NeuzeitGro"/>
              </a:rPr>
              <a:t>Opioïden</a:t>
            </a:r>
          </a:p>
          <a:p>
            <a:r>
              <a:rPr lang="nl-NL" sz="1800" dirty="0">
                <a:latin typeface="NeuzeitGro"/>
              </a:rPr>
              <a:t>NSAID’s en overige niet-opioïden</a:t>
            </a:r>
          </a:p>
          <a:p>
            <a:r>
              <a:rPr lang="nl-NL" sz="1800" dirty="0" err="1">
                <a:latin typeface="NeuzeitGro"/>
              </a:rPr>
              <a:t>Spierrelaxantia</a:t>
            </a:r>
            <a:r>
              <a:rPr lang="nl-NL" sz="1800" dirty="0">
                <a:latin typeface="NeuzeitGro"/>
              </a:rPr>
              <a:t> en middelen bij neuropathische pijn</a:t>
            </a:r>
          </a:p>
        </p:txBody>
      </p:sp>
      <p:sp>
        <p:nvSpPr>
          <p:cNvPr id="5" name="Tijdelijke aanduiding voor voettekst 3">
            <a:extLst>
              <a:ext uri="{FF2B5EF4-FFF2-40B4-BE49-F238E27FC236}">
                <a16:creationId xmlns:a16="http://schemas.microsoft.com/office/drawing/2014/main" id="{840075DC-8F11-6D6C-F2CB-55B79D59E964}"/>
              </a:ext>
            </a:extLst>
          </p:cNvPr>
          <p:cNvSpPr>
            <a:spLocks noGrp="1"/>
          </p:cNvSpPr>
          <p:nvPr>
            <p:ph type="ftr" sz="quarter" idx="11"/>
          </p:nvPr>
        </p:nvSpPr>
        <p:spPr>
          <a:xfrm>
            <a:off x="1088136" y="6272784"/>
            <a:ext cx="6327648" cy="365125"/>
          </a:xfrm>
        </p:spPr>
        <p:txBody>
          <a:bodyPr/>
          <a:lstStyle/>
          <a:p>
            <a:r>
              <a:rPr lang="nl-NL"/>
              <a:t>Bron: IVM FTO-module Vallen en medicatiegebruik</a:t>
            </a:r>
            <a:endParaRPr lang="en-US" dirty="0"/>
          </a:p>
        </p:txBody>
      </p:sp>
      <p:sp>
        <p:nvSpPr>
          <p:cNvPr id="6" name="Rechthoek 5">
            <a:extLst>
              <a:ext uri="{FF2B5EF4-FFF2-40B4-BE49-F238E27FC236}">
                <a16:creationId xmlns:a16="http://schemas.microsoft.com/office/drawing/2014/main" id="{FFB75AC3-19DF-FEEF-93FA-CAAF5A8F36E0}"/>
              </a:ext>
            </a:extLst>
          </p:cNvPr>
          <p:cNvSpPr/>
          <p:nvPr/>
        </p:nvSpPr>
        <p:spPr>
          <a:xfrm>
            <a:off x="4591678" y="6057524"/>
            <a:ext cx="3008644" cy="276999"/>
          </a:xfrm>
          <a:prstGeom prst="rect">
            <a:avLst/>
          </a:prstGeom>
        </p:spPr>
        <p:txBody>
          <a:bodyPr wrap="none">
            <a:spAutoFit/>
          </a:bodyPr>
          <a:lstStyle/>
          <a:p>
            <a:pPr>
              <a:buNone/>
            </a:pPr>
            <a:r>
              <a:rPr lang="nl-NL" sz="1200" dirty="0">
                <a:latin typeface="+mj-lt"/>
              </a:rPr>
              <a:t>bewijskracht in aflopende volgorde van sterk naar zwak</a:t>
            </a:r>
          </a:p>
        </p:txBody>
      </p:sp>
    </p:spTree>
    <p:extLst>
      <p:ext uri="{BB962C8B-B14F-4D97-AF65-F5344CB8AC3E}">
        <p14:creationId xmlns:p14="http://schemas.microsoft.com/office/powerpoint/2010/main" val="3179090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overig</a:t>
            </a:r>
          </a:p>
        </p:txBody>
      </p:sp>
      <p:sp>
        <p:nvSpPr>
          <p:cNvPr id="3" name="Tijdelijke aanduiding voor inhoud 2"/>
          <p:cNvSpPr>
            <a:spLocks noGrp="1"/>
          </p:cNvSpPr>
          <p:nvPr>
            <p:ph idx="1"/>
          </p:nvPr>
        </p:nvSpPr>
        <p:spPr>
          <a:xfrm>
            <a:off x="1165171" y="2050454"/>
            <a:ext cx="10145085" cy="4165332"/>
          </a:xfrm>
        </p:spPr>
        <p:txBody>
          <a:bodyPr/>
          <a:lstStyle/>
          <a:p>
            <a:r>
              <a:rPr lang="nl-NL" dirty="0">
                <a:latin typeface="NeuzeitGro"/>
              </a:rPr>
              <a:t>Antihistaminica (oude generatie)</a:t>
            </a:r>
          </a:p>
          <a:p>
            <a:r>
              <a:rPr lang="nl-NL" dirty="0">
                <a:latin typeface="NeuzeitGro"/>
              </a:rPr>
              <a:t>Anticholinergica</a:t>
            </a:r>
          </a:p>
          <a:p>
            <a:r>
              <a:rPr lang="nl-NL" dirty="0">
                <a:latin typeface="NeuzeitGro"/>
              </a:rPr>
              <a:t>Sympathicomimetica</a:t>
            </a:r>
          </a:p>
          <a:p>
            <a:r>
              <a:rPr lang="nl-NL" dirty="0">
                <a:latin typeface="NeuzeitGro"/>
              </a:rPr>
              <a:t>Urologische middelen (spasmolytica en alfablokkers)</a:t>
            </a:r>
          </a:p>
          <a:p>
            <a:r>
              <a:rPr lang="nl-NL" dirty="0" err="1">
                <a:latin typeface="NeuzeitGro"/>
              </a:rPr>
              <a:t>Bloedglucoseverlagende</a:t>
            </a:r>
            <a:r>
              <a:rPr lang="nl-NL" dirty="0">
                <a:latin typeface="NeuzeitGro"/>
              </a:rPr>
              <a:t> middelen (insuline en orale </a:t>
            </a:r>
            <a:r>
              <a:rPr lang="nl-NL" dirty="0" err="1">
                <a:latin typeface="NeuzeitGro"/>
              </a:rPr>
              <a:t>bloedglucoseverlagende</a:t>
            </a:r>
            <a:r>
              <a:rPr lang="nl-NL" dirty="0">
                <a:latin typeface="NeuzeitGro"/>
              </a:rPr>
              <a:t> middelen)</a:t>
            </a:r>
          </a:p>
          <a:p>
            <a:r>
              <a:rPr lang="nl-NL" dirty="0">
                <a:latin typeface="NeuzeitGro"/>
              </a:rPr>
              <a:t>Middelen bij peptische aandoeningen (H2-antagonisten en protonpompremmers)</a:t>
            </a:r>
          </a:p>
        </p:txBody>
      </p:sp>
      <p:sp>
        <p:nvSpPr>
          <p:cNvPr id="5" name="Tijdelijke aanduiding voor voettekst 3">
            <a:extLst>
              <a:ext uri="{FF2B5EF4-FFF2-40B4-BE49-F238E27FC236}">
                <a16:creationId xmlns:a16="http://schemas.microsoft.com/office/drawing/2014/main" id="{6572CF76-8BD5-766A-82AD-A9B60B53A722}"/>
              </a:ext>
            </a:extLst>
          </p:cNvPr>
          <p:cNvSpPr>
            <a:spLocks noGrp="1"/>
          </p:cNvSpPr>
          <p:nvPr>
            <p:ph type="ftr" sz="quarter" idx="11"/>
          </p:nvPr>
        </p:nvSpPr>
        <p:spPr>
          <a:xfrm>
            <a:off x="1088136" y="6272784"/>
            <a:ext cx="6327648" cy="365125"/>
          </a:xfrm>
        </p:spPr>
        <p:txBody>
          <a:bodyPr/>
          <a:lstStyle/>
          <a:p>
            <a:r>
              <a:rPr lang="nl-NL"/>
              <a:t>Bron: IVM FTO-module Vallen en medicatiegebruik</a:t>
            </a:r>
            <a:endParaRPr lang="en-US" dirty="0"/>
          </a:p>
        </p:txBody>
      </p:sp>
      <p:sp>
        <p:nvSpPr>
          <p:cNvPr id="6" name="Rechthoek 5">
            <a:extLst>
              <a:ext uri="{FF2B5EF4-FFF2-40B4-BE49-F238E27FC236}">
                <a16:creationId xmlns:a16="http://schemas.microsoft.com/office/drawing/2014/main" id="{74679023-FC3D-269E-8B94-2674B1460969}"/>
              </a:ext>
            </a:extLst>
          </p:cNvPr>
          <p:cNvSpPr/>
          <p:nvPr/>
        </p:nvSpPr>
        <p:spPr>
          <a:xfrm>
            <a:off x="4591678" y="6057524"/>
            <a:ext cx="3008644" cy="276999"/>
          </a:xfrm>
          <a:prstGeom prst="rect">
            <a:avLst/>
          </a:prstGeom>
        </p:spPr>
        <p:txBody>
          <a:bodyPr wrap="none">
            <a:spAutoFit/>
          </a:bodyPr>
          <a:lstStyle/>
          <a:p>
            <a:pPr>
              <a:buNone/>
            </a:pPr>
            <a:r>
              <a:rPr lang="nl-NL" sz="1200" dirty="0">
                <a:latin typeface="+mj-lt"/>
              </a:rPr>
              <a:t>bewijskracht in aflopende volgorde van sterk naar zwak</a:t>
            </a:r>
          </a:p>
        </p:txBody>
      </p:sp>
    </p:spTree>
    <p:extLst>
      <p:ext uri="{BB962C8B-B14F-4D97-AF65-F5344CB8AC3E}">
        <p14:creationId xmlns:p14="http://schemas.microsoft.com/office/powerpoint/2010/main" val="2075031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nl-NL"/>
            </a:p>
          </p:txBody>
        </p:sp>
        <p:sp>
          <p:nvSpPr>
            <p:cNvPr id="10"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nl-NL"/>
            </a:p>
          </p:txBody>
        </p:sp>
      </p:grpSp>
      <p:sp useBgFill="1">
        <p:nvSpPr>
          <p:cNvPr id="12" name="Rectangle 11">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3">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el 1"/>
          <p:cNvSpPr>
            <a:spLocks noGrp="1"/>
          </p:cNvSpPr>
          <p:nvPr>
            <p:ph type="title"/>
          </p:nvPr>
        </p:nvSpPr>
        <p:spPr>
          <a:xfrm>
            <a:off x="643468" y="643466"/>
            <a:ext cx="3686312" cy="5528734"/>
          </a:xfrm>
        </p:spPr>
        <p:txBody>
          <a:bodyPr vert="horz" lIns="91440" tIns="45720" rIns="91440" bIns="45720" rtlCol="0" anchor="ctr">
            <a:normAutofit/>
          </a:bodyPr>
          <a:lstStyle/>
          <a:p>
            <a:pPr algn="r"/>
            <a:r>
              <a:rPr lang="en-US" sz="4800" kern="1200" cap="all" baseline="0">
                <a:solidFill>
                  <a:srgbClr val="FFFFFF"/>
                </a:solidFill>
                <a:latin typeface="+mj-lt"/>
                <a:ea typeface="+mj-ea"/>
                <a:cs typeface="+mj-cs"/>
              </a:rPr>
              <a:t>Belang Vitamine D, calcium, bisfosfonaat</a:t>
            </a:r>
          </a:p>
        </p:txBody>
      </p:sp>
      <p:sp>
        <p:nvSpPr>
          <p:cNvPr id="30" name="Tijdelijke aanduiding voor inhoud 2"/>
          <p:cNvSpPr>
            <a:spLocks noGrp="1"/>
          </p:cNvSpPr>
          <p:nvPr>
            <p:ph sz="half" idx="1"/>
          </p:nvPr>
        </p:nvSpPr>
        <p:spPr>
          <a:xfrm>
            <a:off x="5053780" y="599768"/>
            <a:ext cx="6074467" cy="5572432"/>
          </a:xfrm>
        </p:spPr>
        <p:txBody>
          <a:bodyPr vert="horz" lIns="91440" tIns="45720" rIns="91440" bIns="45720" rtlCol="0" anchor="ctr">
            <a:normAutofit/>
          </a:bodyPr>
          <a:lstStyle/>
          <a:p>
            <a:pPr marL="0" indent="0">
              <a:buClr>
                <a:schemeClr val="accent1">
                  <a:lumMod val="75000"/>
                </a:schemeClr>
              </a:buClr>
              <a:buNone/>
            </a:pPr>
            <a:r>
              <a:rPr lang="en-US" sz="1800" b="1" kern="1200" dirty="0" err="1">
                <a:solidFill>
                  <a:schemeClr val="tx1"/>
                </a:solidFill>
                <a:latin typeface="NeuzeitGro"/>
              </a:rPr>
              <a:t>Algemeen</a:t>
            </a:r>
            <a:r>
              <a:rPr lang="en-US" sz="1800" b="1" kern="1200" dirty="0">
                <a:solidFill>
                  <a:schemeClr val="tx1"/>
                </a:solidFill>
                <a:latin typeface="NeuzeitGro"/>
              </a:rPr>
              <a:t>: </a:t>
            </a:r>
            <a:r>
              <a:rPr lang="en-US" sz="1800" b="1" kern="1200" dirty="0" err="1">
                <a:solidFill>
                  <a:schemeClr val="tx1"/>
                </a:solidFill>
                <a:latin typeface="NeuzeitGro"/>
              </a:rPr>
              <a:t>Vitamine</a:t>
            </a:r>
            <a:r>
              <a:rPr lang="en-US" sz="1800" b="1" kern="1200" dirty="0">
                <a:solidFill>
                  <a:schemeClr val="tx1"/>
                </a:solidFill>
                <a:latin typeface="NeuzeitGro"/>
              </a:rPr>
              <a:t> D/</a:t>
            </a:r>
            <a:r>
              <a:rPr lang="en-US" sz="1800" b="1" kern="1200" dirty="0" err="1">
                <a:solidFill>
                  <a:schemeClr val="tx1"/>
                </a:solidFill>
                <a:latin typeface="NeuzeitGro"/>
              </a:rPr>
              <a:t>dag</a:t>
            </a:r>
            <a:endParaRPr lang="en-US" sz="1800" b="1" kern="1200" dirty="0">
              <a:solidFill>
                <a:schemeClr val="tx1"/>
              </a:solidFill>
              <a:latin typeface="NeuzeitGro"/>
            </a:endParaRPr>
          </a:p>
          <a:p>
            <a:pPr>
              <a:buClr>
                <a:schemeClr val="accent1">
                  <a:lumMod val="75000"/>
                </a:schemeClr>
              </a:buClr>
            </a:pPr>
            <a:r>
              <a:rPr lang="en-US" sz="1800" kern="1200" dirty="0">
                <a:solidFill>
                  <a:schemeClr val="tx1"/>
                </a:solidFill>
                <a:latin typeface="NeuzeitGro"/>
              </a:rPr>
              <a:t>Alle 70-plussers: supplement met 20 µg (800 IE)</a:t>
            </a:r>
          </a:p>
          <a:p>
            <a:pPr lvl="2"/>
            <a:r>
              <a:rPr lang="en-US" kern="1200" dirty="0" err="1">
                <a:solidFill>
                  <a:schemeClr val="tx1"/>
                </a:solidFill>
                <a:latin typeface="NeuzeitGro"/>
              </a:rPr>
              <a:t>Vermindert</a:t>
            </a:r>
            <a:r>
              <a:rPr lang="en-US" kern="1200" dirty="0">
                <a:solidFill>
                  <a:schemeClr val="tx1"/>
                </a:solidFill>
                <a:latin typeface="NeuzeitGro"/>
              </a:rPr>
              <a:t> </a:t>
            </a:r>
            <a:r>
              <a:rPr lang="en-US" kern="1200" dirty="0" err="1">
                <a:solidFill>
                  <a:schemeClr val="tx1"/>
                </a:solidFill>
                <a:latin typeface="NeuzeitGro"/>
              </a:rPr>
              <a:t>risico</a:t>
            </a:r>
            <a:r>
              <a:rPr lang="en-US" kern="1200" dirty="0">
                <a:solidFill>
                  <a:schemeClr val="tx1"/>
                </a:solidFill>
                <a:latin typeface="NeuzeitGro"/>
              </a:rPr>
              <a:t> </a:t>
            </a:r>
            <a:r>
              <a:rPr lang="en-US" kern="1200" dirty="0" err="1">
                <a:solidFill>
                  <a:schemeClr val="tx1"/>
                </a:solidFill>
                <a:latin typeface="NeuzeitGro"/>
              </a:rPr>
              <a:t>botbreuken</a:t>
            </a:r>
            <a:endParaRPr lang="en-US" kern="1200" dirty="0">
              <a:solidFill>
                <a:schemeClr val="tx1"/>
              </a:solidFill>
              <a:latin typeface="NeuzeitGro"/>
            </a:endParaRPr>
          </a:p>
          <a:p>
            <a:pPr lvl="2"/>
            <a:r>
              <a:rPr lang="en-US" kern="1200" dirty="0" err="1">
                <a:solidFill>
                  <a:schemeClr val="tx1"/>
                </a:solidFill>
                <a:latin typeface="NeuzeitGro"/>
              </a:rPr>
              <a:t>Vermindert</a:t>
            </a:r>
            <a:r>
              <a:rPr lang="en-US" kern="1200" dirty="0">
                <a:solidFill>
                  <a:schemeClr val="tx1"/>
                </a:solidFill>
                <a:latin typeface="NeuzeitGro"/>
              </a:rPr>
              <a:t> </a:t>
            </a:r>
            <a:r>
              <a:rPr lang="en-US" kern="1200" dirty="0" err="1">
                <a:solidFill>
                  <a:schemeClr val="tx1"/>
                </a:solidFill>
                <a:latin typeface="NeuzeitGro"/>
              </a:rPr>
              <a:t>mogelijk</a:t>
            </a:r>
            <a:r>
              <a:rPr lang="en-US" kern="1200" dirty="0">
                <a:solidFill>
                  <a:schemeClr val="tx1"/>
                </a:solidFill>
                <a:latin typeface="NeuzeitGro"/>
              </a:rPr>
              <a:t> </a:t>
            </a:r>
            <a:r>
              <a:rPr lang="en-US" kern="1200" dirty="0" err="1">
                <a:solidFill>
                  <a:schemeClr val="tx1"/>
                </a:solidFill>
                <a:latin typeface="NeuzeitGro"/>
              </a:rPr>
              <a:t>risico</a:t>
            </a:r>
            <a:r>
              <a:rPr lang="en-US" kern="1200" dirty="0">
                <a:solidFill>
                  <a:schemeClr val="tx1"/>
                </a:solidFill>
                <a:latin typeface="NeuzeitGro"/>
              </a:rPr>
              <a:t> </a:t>
            </a:r>
            <a:r>
              <a:rPr lang="en-US" kern="1200" dirty="0" err="1">
                <a:solidFill>
                  <a:schemeClr val="tx1"/>
                </a:solidFill>
                <a:latin typeface="NeuzeitGro"/>
              </a:rPr>
              <a:t>vallen</a:t>
            </a:r>
            <a:r>
              <a:rPr lang="en-US" kern="1200" dirty="0">
                <a:solidFill>
                  <a:schemeClr val="tx1"/>
                </a:solidFill>
                <a:latin typeface="NeuzeitGro"/>
              </a:rPr>
              <a:t> </a:t>
            </a:r>
            <a:r>
              <a:rPr lang="en-US" kern="1200" dirty="0" err="1">
                <a:solidFill>
                  <a:schemeClr val="tx1"/>
                </a:solidFill>
                <a:latin typeface="NeuzeitGro"/>
              </a:rPr>
              <a:t>bij</a:t>
            </a:r>
            <a:r>
              <a:rPr lang="en-US" kern="1200" dirty="0">
                <a:solidFill>
                  <a:schemeClr val="tx1"/>
                </a:solidFill>
                <a:latin typeface="NeuzeitGro"/>
              </a:rPr>
              <a:t> </a:t>
            </a:r>
            <a:r>
              <a:rPr lang="en-US" kern="1200" dirty="0" err="1">
                <a:solidFill>
                  <a:schemeClr val="tx1"/>
                </a:solidFill>
                <a:latin typeface="NeuzeitGro"/>
              </a:rPr>
              <a:t>deze</a:t>
            </a:r>
            <a:r>
              <a:rPr lang="en-US" kern="1200" dirty="0">
                <a:solidFill>
                  <a:schemeClr val="tx1"/>
                </a:solidFill>
                <a:latin typeface="NeuzeitGro"/>
              </a:rPr>
              <a:t> </a:t>
            </a:r>
            <a:r>
              <a:rPr lang="en-US" kern="1200" dirty="0" err="1">
                <a:solidFill>
                  <a:schemeClr val="tx1"/>
                </a:solidFill>
                <a:latin typeface="NeuzeitGro"/>
              </a:rPr>
              <a:t>kwetsbare</a:t>
            </a:r>
            <a:r>
              <a:rPr lang="en-US" kern="1200" dirty="0">
                <a:solidFill>
                  <a:schemeClr val="tx1"/>
                </a:solidFill>
                <a:latin typeface="NeuzeitGro"/>
              </a:rPr>
              <a:t> </a:t>
            </a:r>
            <a:r>
              <a:rPr lang="en-US" kern="1200" dirty="0" err="1">
                <a:solidFill>
                  <a:schemeClr val="tx1"/>
                </a:solidFill>
                <a:latin typeface="NeuzeitGro"/>
              </a:rPr>
              <a:t>groep</a:t>
            </a:r>
            <a:endParaRPr lang="en-US" kern="1200" dirty="0">
              <a:solidFill>
                <a:schemeClr val="tx1"/>
              </a:solidFill>
              <a:latin typeface="NeuzeitGro"/>
            </a:endParaRPr>
          </a:p>
          <a:p>
            <a:pPr>
              <a:buClr>
                <a:schemeClr val="accent1">
                  <a:lumMod val="75000"/>
                </a:schemeClr>
              </a:buClr>
            </a:pPr>
            <a:r>
              <a:rPr lang="en-US" sz="1800" kern="1200" dirty="0">
                <a:solidFill>
                  <a:schemeClr val="tx1"/>
                </a:solidFill>
                <a:latin typeface="NeuzeitGro"/>
              </a:rPr>
              <a:t>Alle </a:t>
            </a:r>
            <a:r>
              <a:rPr lang="en-US" sz="1800" kern="1200" dirty="0" err="1">
                <a:solidFill>
                  <a:schemeClr val="tx1"/>
                </a:solidFill>
                <a:latin typeface="NeuzeitGro"/>
              </a:rPr>
              <a:t>vrouwen</a:t>
            </a:r>
            <a:r>
              <a:rPr lang="en-US" sz="1800" kern="1200" dirty="0">
                <a:solidFill>
                  <a:schemeClr val="tx1"/>
                </a:solidFill>
                <a:latin typeface="NeuzeitGro"/>
              </a:rPr>
              <a:t> van 50 tot 70 </a:t>
            </a:r>
            <a:r>
              <a:rPr lang="en-US" sz="1800" kern="1200" dirty="0" err="1">
                <a:solidFill>
                  <a:schemeClr val="tx1"/>
                </a:solidFill>
                <a:latin typeface="NeuzeitGro"/>
              </a:rPr>
              <a:t>jaar</a:t>
            </a:r>
            <a:r>
              <a:rPr lang="en-US" sz="1800" kern="1200" dirty="0">
                <a:solidFill>
                  <a:schemeClr val="tx1"/>
                </a:solidFill>
                <a:latin typeface="NeuzeitGro"/>
              </a:rPr>
              <a:t>: 10 µg (400 IE) </a:t>
            </a:r>
          </a:p>
          <a:p>
            <a:pPr>
              <a:buClr>
                <a:schemeClr val="accent1">
                  <a:lumMod val="75000"/>
                </a:schemeClr>
              </a:buClr>
            </a:pPr>
            <a:r>
              <a:rPr lang="en-US" sz="1800" kern="1200" dirty="0" err="1">
                <a:solidFill>
                  <a:schemeClr val="tx1"/>
                </a:solidFill>
                <a:latin typeface="NeuzeitGro"/>
              </a:rPr>
              <a:t>Mannen</a:t>
            </a:r>
            <a:r>
              <a:rPr lang="en-US" sz="1800" kern="1200" dirty="0">
                <a:solidFill>
                  <a:schemeClr val="tx1"/>
                </a:solidFill>
                <a:latin typeface="NeuzeitGro"/>
              </a:rPr>
              <a:t> tot 70 </a:t>
            </a:r>
            <a:r>
              <a:rPr lang="en-US" sz="1800" kern="1200" dirty="0" err="1">
                <a:solidFill>
                  <a:schemeClr val="tx1"/>
                </a:solidFill>
                <a:latin typeface="NeuzeitGro"/>
              </a:rPr>
              <a:t>jaar</a:t>
            </a:r>
            <a:r>
              <a:rPr lang="en-US" sz="1800" kern="1200" dirty="0">
                <a:solidFill>
                  <a:schemeClr val="tx1"/>
                </a:solidFill>
                <a:latin typeface="NeuzeitGro"/>
              </a:rPr>
              <a:t>, </a:t>
            </a:r>
            <a:r>
              <a:rPr lang="en-US" sz="1800" kern="1200" dirty="0" err="1">
                <a:solidFill>
                  <a:schemeClr val="tx1"/>
                </a:solidFill>
                <a:latin typeface="NeuzeitGro"/>
              </a:rPr>
              <a:t>indien</a:t>
            </a:r>
            <a:r>
              <a:rPr lang="en-US" sz="1800" kern="1200" dirty="0">
                <a:solidFill>
                  <a:schemeClr val="tx1"/>
                </a:solidFill>
                <a:latin typeface="NeuzeitGro"/>
              </a:rPr>
              <a:t> </a:t>
            </a:r>
            <a:r>
              <a:rPr lang="en-US" sz="1800" kern="1200" dirty="0" err="1">
                <a:solidFill>
                  <a:schemeClr val="tx1"/>
                </a:solidFill>
                <a:latin typeface="NeuzeitGro"/>
              </a:rPr>
              <a:t>nodig</a:t>
            </a:r>
            <a:r>
              <a:rPr lang="en-US" sz="1800" kern="1200" dirty="0">
                <a:solidFill>
                  <a:schemeClr val="tx1"/>
                </a:solidFill>
                <a:latin typeface="NeuzeitGro"/>
              </a:rPr>
              <a:t>: 10 µg (400 IE)</a:t>
            </a:r>
          </a:p>
          <a:p>
            <a:pPr>
              <a:buClr>
                <a:schemeClr val="accent1">
                  <a:lumMod val="75000"/>
                </a:schemeClr>
              </a:buClr>
            </a:pPr>
            <a:endParaRPr lang="en-US" sz="1800" kern="1200" dirty="0">
              <a:solidFill>
                <a:schemeClr val="tx1"/>
              </a:solidFill>
              <a:latin typeface="NeuzeitGro"/>
            </a:endParaRPr>
          </a:p>
          <a:p>
            <a:pPr marL="0" indent="0">
              <a:buClr>
                <a:schemeClr val="accent1">
                  <a:lumMod val="75000"/>
                </a:schemeClr>
              </a:buClr>
              <a:buNone/>
            </a:pPr>
            <a:r>
              <a:rPr lang="en-US" sz="1800" b="1" kern="1200" dirty="0" err="1">
                <a:solidFill>
                  <a:schemeClr val="tx1"/>
                </a:solidFill>
                <a:latin typeface="NeuzeitGro"/>
              </a:rPr>
              <a:t>Bij</a:t>
            </a:r>
            <a:r>
              <a:rPr lang="en-US" sz="1800" b="1" kern="1200" dirty="0">
                <a:solidFill>
                  <a:schemeClr val="tx1"/>
                </a:solidFill>
                <a:latin typeface="NeuzeitGro"/>
              </a:rPr>
              <a:t> </a:t>
            </a:r>
            <a:r>
              <a:rPr lang="en-US" sz="1800" b="1" kern="1200" dirty="0" err="1">
                <a:solidFill>
                  <a:schemeClr val="tx1"/>
                </a:solidFill>
                <a:latin typeface="NeuzeitGro"/>
              </a:rPr>
              <a:t>verhoogd</a:t>
            </a:r>
            <a:r>
              <a:rPr lang="en-US" sz="1800" b="1" kern="1200" dirty="0">
                <a:solidFill>
                  <a:schemeClr val="tx1"/>
                </a:solidFill>
                <a:latin typeface="NeuzeitGro"/>
              </a:rPr>
              <a:t> </a:t>
            </a:r>
            <a:r>
              <a:rPr lang="en-US" sz="1800" b="1" kern="1200" dirty="0" err="1">
                <a:solidFill>
                  <a:schemeClr val="tx1"/>
                </a:solidFill>
                <a:latin typeface="NeuzeitGro"/>
              </a:rPr>
              <a:t>fractuurrisico</a:t>
            </a:r>
            <a:endParaRPr lang="en-US" sz="1800" b="1" kern="1200" dirty="0">
              <a:solidFill>
                <a:schemeClr val="tx1"/>
              </a:solidFill>
              <a:latin typeface="NeuzeitGro"/>
            </a:endParaRPr>
          </a:p>
          <a:p>
            <a:pPr>
              <a:buClr>
                <a:schemeClr val="accent1">
                  <a:lumMod val="75000"/>
                </a:schemeClr>
              </a:buClr>
            </a:pPr>
            <a:r>
              <a:rPr lang="en-US" sz="1800" kern="1200" dirty="0">
                <a:solidFill>
                  <a:schemeClr val="tx1"/>
                </a:solidFill>
                <a:latin typeface="NeuzeitGro"/>
              </a:rPr>
              <a:t>20 µg (800 IE)</a:t>
            </a:r>
          </a:p>
          <a:p>
            <a:pPr>
              <a:buClr>
                <a:schemeClr val="accent1">
                  <a:lumMod val="75000"/>
                </a:schemeClr>
              </a:buClr>
            </a:pPr>
            <a:r>
              <a:rPr lang="en-US" sz="1800" kern="1200" dirty="0">
                <a:solidFill>
                  <a:schemeClr val="tx1"/>
                </a:solidFill>
                <a:latin typeface="NeuzeitGro"/>
              </a:rPr>
              <a:t>Calcium </a:t>
            </a:r>
            <a:r>
              <a:rPr lang="en-US" sz="1800" kern="1200" dirty="0" err="1">
                <a:solidFill>
                  <a:schemeClr val="tx1"/>
                </a:solidFill>
                <a:latin typeface="NeuzeitGro"/>
              </a:rPr>
              <a:t>en</a:t>
            </a:r>
            <a:r>
              <a:rPr lang="en-US" sz="1800" kern="1200" dirty="0">
                <a:solidFill>
                  <a:schemeClr val="tx1"/>
                </a:solidFill>
                <a:latin typeface="NeuzeitGro"/>
              </a:rPr>
              <a:t> </a:t>
            </a:r>
            <a:r>
              <a:rPr lang="en-US" sz="1800" kern="1200" dirty="0" err="1">
                <a:solidFill>
                  <a:schemeClr val="tx1"/>
                </a:solidFill>
                <a:latin typeface="NeuzeitGro"/>
              </a:rPr>
              <a:t>dosering</a:t>
            </a:r>
            <a:r>
              <a:rPr lang="en-US" sz="1800" kern="1200" dirty="0">
                <a:solidFill>
                  <a:schemeClr val="tx1"/>
                </a:solidFill>
                <a:latin typeface="NeuzeitGro"/>
              </a:rPr>
              <a:t> </a:t>
            </a:r>
            <a:r>
              <a:rPr lang="en-US" sz="1800" kern="1200" dirty="0" err="1">
                <a:solidFill>
                  <a:schemeClr val="tx1"/>
                </a:solidFill>
                <a:latin typeface="NeuzeitGro"/>
              </a:rPr>
              <a:t>afhankelijk</a:t>
            </a:r>
            <a:r>
              <a:rPr lang="en-US" sz="1800" kern="1200" dirty="0">
                <a:solidFill>
                  <a:schemeClr val="tx1"/>
                </a:solidFill>
                <a:latin typeface="NeuzeitGro"/>
              </a:rPr>
              <a:t> </a:t>
            </a:r>
            <a:r>
              <a:rPr lang="en-US" sz="1800" kern="1200" dirty="0" err="1">
                <a:solidFill>
                  <a:schemeClr val="tx1"/>
                </a:solidFill>
                <a:latin typeface="NeuzeitGro"/>
              </a:rPr>
              <a:t>inname</a:t>
            </a:r>
            <a:r>
              <a:rPr lang="en-US" sz="1800" kern="1200" dirty="0">
                <a:solidFill>
                  <a:schemeClr val="tx1"/>
                </a:solidFill>
                <a:latin typeface="NeuzeitGro"/>
              </a:rPr>
              <a:t> </a:t>
            </a:r>
            <a:r>
              <a:rPr lang="en-US" sz="1800" kern="1200" dirty="0" err="1">
                <a:solidFill>
                  <a:schemeClr val="tx1"/>
                </a:solidFill>
                <a:latin typeface="NeuzeitGro"/>
              </a:rPr>
              <a:t>zuivelproducten</a:t>
            </a:r>
            <a:r>
              <a:rPr lang="en-US" sz="1800" kern="1200" dirty="0">
                <a:solidFill>
                  <a:schemeClr val="tx1"/>
                </a:solidFill>
                <a:latin typeface="NeuzeitGro"/>
              </a:rPr>
              <a:t> (1000-1200mg calcium/</a:t>
            </a:r>
            <a:r>
              <a:rPr lang="en-US" sz="1800" kern="1200" dirty="0" err="1">
                <a:solidFill>
                  <a:schemeClr val="tx1"/>
                </a:solidFill>
                <a:latin typeface="NeuzeitGro"/>
              </a:rPr>
              <a:t>dag</a:t>
            </a:r>
            <a:r>
              <a:rPr lang="en-US" sz="1800" kern="1200" dirty="0">
                <a:solidFill>
                  <a:schemeClr val="tx1"/>
                </a:solidFill>
                <a:latin typeface="NeuzeitGro"/>
              </a:rPr>
              <a:t> = 4 </a:t>
            </a:r>
            <a:r>
              <a:rPr lang="en-US" sz="1800" kern="1200" dirty="0" err="1">
                <a:solidFill>
                  <a:schemeClr val="tx1"/>
                </a:solidFill>
                <a:latin typeface="NeuzeitGro"/>
              </a:rPr>
              <a:t>porties</a:t>
            </a:r>
            <a:r>
              <a:rPr lang="en-US" sz="1800" kern="1200" dirty="0">
                <a:solidFill>
                  <a:schemeClr val="tx1"/>
                </a:solidFill>
                <a:latin typeface="NeuzeitGro"/>
              </a:rPr>
              <a:t> </a:t>
            </a:r>
            <a:r>
              <a:rPr lang="en-US" sz="1800" kern="1200" dirty="0" err="1">
                <a:solidFill>
                  <a:schemeClr val="tx1"/>
                </a:solidFill>
                <a:latin typeface="NeuzeitGro"/>
              </a:rPr>
              <a:t>melkproducten</a:t>
            </a:r>
            <a:r>
              <a:rPr lang="en-US" sz="1800" kern="1200" dirty="0">
                <a:solidFill>
                  <a:schemeClr val="tx1"/>
                </a:solidFill>
                <a:latin typeface="NeuzeitGro"/>
              </a:rPr>
              <a:t>) </a:t>
            </a:r>
          </a:p>
          <a:p>
            <a:pPr>
              <a:buClr>
                <a:schemeClr val="accent1">
                  <a:lumMod val="75000"/>
                </a:schemeClr>
              </a:buClr>
            </a:pPr>
            <a:r>
              <a:rPr lang="en-US" sz="1800" kern="1200" dirty="0" err="1">
                <a:solidFill>
                  <a:schemeClr val="tx1"/>
                </a:solidFill>
                <a:latin typeface="NeuzeitGro"/>
              </a:rPr>
              <a:t>Bisfosfonaat</a:t>
            </a:r>
            <a:endParaRPr lang="en-US" sz="1800" kern="1200" dirty="0">
              <a:solidFill>
                <a:schemeClr val="tx1"/>
              </a:solidFill>
              <a:latin typeface="NeuzeitGro"/>
            </a:endParaRPr>
          </a:p>
        </p:txBody>
      </p:sp>
      <p:sp>
        <p:nvSpPr>
          <p:cNvPr id="16" name="Oval 15">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24740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Valrisicoverhogende medicatie</a:t>
            </a:r>
          </a:p>
        </p:txBody>
      </p:sp>
      <p:sp>
        <p:nvSpPr>
          <p:cNvPr id="3" name="Tijdelijke aanduiding voor inhoud 2"/>
          <p:cNvSpPr>
            <a:spLocks noGrp="1"/>
          </p:cNvSpPr>
          <p:nvPr>
            <p:ph idx="1"/>
          </p:nvPr>
        </p:nvSpPr>
        <p:spPr/>
        <p:txBody>
          <a:bodyPr/>
          <a:lstStyle/>
          <a:p>
            <a:pPr marL="0" indent="0"/>
            <a:r>
              <a:rPr lang="nl-NL" dirty="0">
                <a:latin typeface="NeuzeitGro"/>
              </a:rPr>
              <a:t> Fracturen als gevolg van vallen door geneesmiddelgebruik behoren tot meest voorkomende potentieel vermijdbare </a:t>
            </a:r>
            <a:r>
              <a:rPr lang="nl-NL" dirty="0" err="1">
                <a:latin typeface="NeuzeitGro"/>
              </a:rPr>
              <a:t>geneesmiddelgerelateerde</a:t>
            </a:r>
            <a:r>
              <a:rPr lang="nl-NL" dirty="0">
                <a:latin typeface="NeuzeitGro"/>
              </a:rPr>
              <a:t> ziekenhuisopnames. </a:t>
            </a:r>
          </a:p>
          <a:p>
            <a:pPr marL="0" indent="0"/>
            <a:endParaRPr lang="nl-NL" dirty="0">
              <a:latin typeface="NeuzeitGro"/>
            </a:endParaRPr>
          </a:p>
          <a:p>
            <a:pPr marL="0" indent="0"/>
            <a:r>
              <a:rPr lang="nl-NL" dirty="0">
                <a:latin typeface="NeuzeitGro"/>
              </a:rPr>
              <a:t> Heroverweeg de noodzaak van </a:t>
            </a:r>
            <a:r>
              <a:rPr lang="nl-NL" dirty="0" err="1">
                <a:latin typeface="NeuzeitGro"/>
              </a:rPr>
              <a:t>valrisicoverhogende</a:t>
            </a:r>
            <a:r>
              <a:rPr lang="nl-NL" dirty="0">
                <a:latin typeface="NeuzeitGro"/>
              </a:rPr>
              <a:t> medicatie bij een patiënt die gevallen is, vooral als de patiënt een geringe levensverwachting heeft.</a:t>
            </a:r>
          </a:p>
          <a:p>
            <a:pPr marL="0" indent="0"/>
            <a:endParaRPr lang="nl-NL" dirty="0">
              <a:latin typeface="NeuzeitGro"/>
            </a:endParaRPr>
          </a:p>
          <a:p>
            <a:pPr marL="0" indent="0"/>
            <a:r>
              <a:rPr lang="nl-NL" dirty="0">
                <a:latin typeface="NeuzeitGro"/>
              </a:rPr>
              <a:t> Vitamine D leidt niet alleen tot een betere botkwaliteit, maar heeft ook een gunstig effect op spierkracht en balans bij ouderen.</a:t>
            </a:r>
          </a:p>
        </p:txBody>
      </p:sp>
      <p:sp>
        <p:nvSpPr>
          <p:cNvPr id="4" name="Tijdelijke aanduiding voor voettekst 3">
            <a:extLst>
              <a:ext uri="{FF2B5EF4-FFF2-40B4-BE49-F238E27FC236}">
                <a16:creationId xmlns:a16="http://schemas.microsoft.com/office/drawing/2014/main" id="{BBC52092-7BD8-5D14-3E4F-FDE14753E636}"/>
              </a:ext>
            </a:extLst>
          </p:cNvPr>
          <p:cNvSpPr>
            <a:spLocks noGrp="1"/>
          </p:cNvSpPr>
          <p:nvPr>
            <p:ph type="ftr" sz="quarter" idx="11"/>
          </p:nvPr>
        </p:nvSpPr>
        <p:spPr>
          <a:xfrm>
            <a:off x="1088136" y="6272784"/>
            <a:ext cx="6327648" cy="365125"/>
          </a:xfrm>
        </p:spPr>
        <p:txBody>
          <a:bodyPr/>
          <a:lstStyle/>
          <a:p>
            <a:r>
              <a:rPr lang="nl-NL" dirty="0"/>
              <a:t>Bron: IVM FTO-module Vallen en medicatiegebruik</a:t>
            </a:r>
            <a:endParaRPr lang="en-US" dirty="0"/>
          </a:p>
        </p:txBody>
      </p:sp>
    </p:spTree>
    <p:extLst>
      <p:ext uri="{BB962C8B-B14F-4D97-AF65-F5344CB8AC3E}">
        <p14:creationId xmlns:p14="http://schemas.microsoft.com/office/powerpoint/2010/main" val="469383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Duizeligheid als bijwerking</a:t>
            </a:r>
          </a:p>
        </p:txBody>
      </p:sp>
      <p:sp>
        <p:nvSpPr>
          <p:cNvPr id="3" name="Tijdelijke aanduiding voor inhoud 2"/>
          <p:cNvSpPr>
            <a:spLocks noGrp="1"/>
          </p:cNvSpPr>
          <p:nvPr>
            <p:ph idx="1"/>
          </p:nvPr>
        </p:nvSpPr>
        <p:spPr/>
        <p:txBody>
          <a:bodyPr/>
          <a:lstStyle/>
          <a:p>
            <a:r>
              <a:rPr lang="nl-NL" dirty="0">
                <a:latin typeface="NeuzeitGro"/>
              </a:rPr>
              <a:t>Duizeligheid wordt vaak als bijwerking genoemd in bijsluiters.</a:t>
            </a:r>
          </a:p>
          <a:p>
            <a:r>
              <a:rPr lang="nl-NL" dirty="0">
                <a:latin typeface="NeuzeitGro"/>
              </a:rPr>
              <a:t>Bewijs voor (draai)duizeligheid voor de meeste geneesmiddelen beperkt.</a:t>
            </a:r>
          </a:p>
          <a:p>
            <a:endParaRPr lang="nl-NL" dirty="0">
              <a:latin typeface="NeuzeitGro"/>
            </a:endParaRPr>
          </a:p>
          <a:p>
            <a:pPr marL="0" indent="0">
              <a:buNone/>
            </a:pPr>
            <a:r>
              <a:rPr lang="nl-NL" dirty="0">
                <a:latin typeface="NeuzeitGro"/>
              </a:rPr>
              <a:t>Meeste bewijs voor draaiduizeligheid als bijwerking voor:</a:t>
            </a:r>
          </a:p>
          <a:p>
            <a:pPr lvl="1">
              <a:buFont typeface="Arial" panose="020B0604020202020204" pitchFamily="34" charset="0"/>
              <a:buChar char="•"/>
            </a:pPr>
            <a:r>
              <a:rPr lang="nl-NL" dirty="0">
                <a:latin typeface="NeuzeitGro"/>
              </a:rPr>
              <a:t>Aminoglycosiden (m.n. gentamycine, ook oordruppels)</a:t>
            </a:r>
          </a:p>
          <a:p>
            <a:pPr lvl="1">
              <a:buFont typeface="Arial" panose="020B0604020202020204" pitchFamily="34" charset="0"/>
              <a:buChar char="•"/>
            </a:pPr>
            <a:r>
              <a:rPr lang="nl-NL" dirty="0">
                <a:latin typeface="NeuzeitGro"/>
              </a:rPr>
              <a:t>Azitromycine</a:t>
            </a:r>
          </a:p>
          <a:p>
            <a:pPr lvl="1">
              <a:buFont typeface="Arial" panose="020B0604020202020204" pitchFamily="34" charset="0"/>
              <a:buChar char="•"/>
            </a:pPr>
            <a:r>
              <a:rPr lang="nl-NL" dirty="0" err="1">
                <a:latin typeface="NeuzeitGro"/>
              </a:rPr>
              <a:t>Pregabaline</a:t>
            </a:r>
            <a:endParaRPr lang="nl-NL" dirty="0">
              <a:latin typeface="NeuzeitGro"/>
            </a:endParaRPr>
          </a:p>
          <a:p>
            <a:pPr lvl="1">
              <a:buFont typeface="Arial" panose="020B0604020202020204" pitchFamily="34" charset="0"/>
              <a:buChar char="•"/>
            </a:pPr>
            <a:r>
              <a:rPr lang="nl-NL" dirty="0" err="1">
                <a:latin typeface="NeuzeitGro"/>
              </a:rPr>
              <a:t>Mefloquine</a:t>
            </a:r>
            <a:endParaRPr lang="nl-NL" dirty="0">
              <a:latin typeface="NeuzeitGro"/>
            </a:endParaRPr>
          </a:p>
          <a:p>
            <a:pPr lvl="1">
              <a:buFont typeface="Arial" panose="020B0604020202020204" pitchFamily="34" charset="0"/>
              <a:buChar char="•"/>
            </a:pPr>
            <a:r>
              <a:rPr lang="nl-NL" dirty="0">
                <a:latin typeface="NeuzeitGro"/>
              </a:rPr>
              <a:t>Alfablokkers</a:t>
            </a:r>
          </a:p>
          <a:p>
            <a:pPr>
              <a:buFont typeface="Arial" panose="020B0604020202020204" pitchFamily="34" charset="0"/>
              <a:buChar char="•"/>
            </a:pPr>
            <a:endParaRPr lang="nl-NL" dirty="0"/>
          </a:p>
        </p:txBody>
      </p:sp>
      <p:sp>
        <p:nvSpPr>
          <p:cNvPr id="4" name="Tijdelijke aanduiding voor voettekst 3">
            <a:extLst>
              <a:ext uri="{FF2B5EF4-FFF2-40B4-BE49-F238E27FC236}">
                <a16:creationId xmlns:a16="http://schemas.microsoft.com/office/drawing/2014/main" id="{EA9B9982-D49D-D551-8A41-696562CC258F}"/>
              </a:ext>
            </a:extLst>
          </p:cNvPr>
          <p:cNvSpPr>
            <a:spLocks noGrp="1"/>
          </p:cNvSpPr>
          <p:nvPr>
            <p:ph type="ftr" sz="quarter" idx="11"/>
          </p:nvPr>
        </p:nvSpPr>
        <p:spPr>
          <a:xfrm>
            <a:off x="1088136" y="6272784"/>
            <a:ext cx="6327648" cy="365125"/>
          </a:xfrm>
        </p:spPr>
        <p:txBody>
          <a:bodyPr/>
          <a:lstStyle/>
          <a:p>
            <a:r>
              <a:rPr lang="nl-NL" dirty="0"/>
              <a:t>Bron: IVM FTO-module Vallen en medicatiegebruik</a:t>
            </a:r>
            <a:endParaRPr lang="en-US" dirty="0"/>
          </a:p>
        </p:txBody>
      </p:sp>
    </p:spTree>
    <p:extLst>
      <p:ext uri="{BB962C8B-B14F-4D97-AF65-F5344CB8AC3E}">
        <p14:creationId xmlns:p14="http://schemas.microsoft.com/office/powerpoint/2010/main" val="3691004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Duizeligheid als bijwerking</a:t>
            </a:r>
          </a:p>
        </p:txBody>
      </p:sp>
      <p:sp>
        <p:nvSpPr>
          <p:cNvPr id="3" name="Tijdelijke aanduiding voor inhoud 2"/>
          <p:cNvSpPr>
            <a:spLocks noGrp="1"/>
          </p:cNvSpPr>
          <p:nvPr>
            <p:ph idx="1"/>
          </p:nvPr>
        </p:nvSpPr>
        <p:spPr/>
        <p:txBody>
          <a:bodyPr>
            <a:normAutofit fontScale="92500" lnSpcReduction="10000"/>
          </a:bodyPr>
          <a:lstStyle/>
          <a:p>
            <a:pPr marL="0" indent="0">
              <a:buNone/>
            </a:pPr>
            <a:r>
              <a:rPr lang="nl-NL" dirty="0">
                <a:latin typeface="NeuzeitGro"/>
              </a:rPr>
              <a:t>Veelvoorkomend in eerste lijn:</a:t>
            </a:r>
          </a:p>
          <a:p>
            <a:pPr lvl="1"/>
            <a:r>
              <a:rPr lang="nl-NL" dirty="0">
                <a:latin typeface="NeuzeitGro"/>
              </a:rPr>
              <a:t>Alfablokkers</a:t>
            </a:r>
          </a:p>
          <a:p>
            <a:pPr lvl="1"/>
            <a:r>
              <a:rPr lang="nl-NL" dirty="0">
                <a:latin typeface="NeuzeitGro"/>
              </a:rPr>
              <a:t>Anti-epileptica</a:t>
            </a:r>
          </a:p>
          <a:p>
            <a:pPr lvl="1"/>
            <a:r>
              <a:rPr lang="nl-NL" dirty="0">
                <a:latin typeface="NeuzeitGro"/>
              </a:rPr>
              <a:t>Calciumantagonisten</a:t>
            </a:r>
          </a:p>
          <a:p>
            <a:pPr lvl="1"/>
            <a:r>
              <a:rPr lang="nl-NL" dirty="0" err="1">
                <a:latin typeface="NeuzeitGro"/>
              </a:rPr>
              <a:t>Chinolonen</a:t>
            </a:r>
            <a:endParaRPr lang="nl-NL" dirty="0">
              <a:latin typeface="NeuzeitGro"/>
            </a:endParaRPr>
          </a:p>
          <a:p>
            <a:pPr lvl="1"/>
            <a:r>
              <a:rPr lang="nl-NL" dirty="0">
                <a:latin typeface="NeuzeitGro"/>
              </a:rPr>
              <a:t>Fosfomycine</a:t>
            </a:r>
          </a:p>
          <a:p>
            <a:pPr lvl="1"/>
            <a:r>
              <a:rPr lang="nl-NL" dirty="0" err="1">
                <a:latin typeface="NeuzeitGro"/>
              </a:rPr>
              <a:t>Lisdiuretica</a:t>
            </a:r>
            <a:endParaRPr lang="nl-NL" dirty="0">
              <a:latin typeface="NeuzeitGro"/>
            </a:endParaRPr>
          </a:p>
          <a:p>
            <a:pPr lvl="1"/>
            <a:r>
              <a:rPr lang="nl-NL" dirty="0">
                <a:latin typeface="NeuzeitGro"/>
              </a:rPr>
              <a:t>Nitraten</a:t>
            </a:r>
          </a:p>
          <a:p>
            <a:pPr lvl="1"/>
            <a:r>
              <a:rPr lang="nl-NL" dirty="0" err="1">
                <a:latin typeface="NeuzeitGro"/>
              </a:rPr>
              <a:t>NSAID’s</a:t>
            </a:r>
            <a:endParaRPr lang="nl-NL" dirty="0">
              <a:latin typeface="NeuzeitGro"/>
            </a:endParaRPr>
          </a:p>
          <a:p>
            <a:pPr lvl="1"/>
            <a:r>
              <a:rPr lang="nl-NL" dirty="0">
                <a:latin typeface="NeuzeitGro"/>
              </a:rPr>
              <a:t>Opioïden </a:t>
            </a:r>
          </a:p>
          <a:p>
            <a:pPr lvl="1"/>
            <a:r>
              <a:rPr lang="nl-NL" dirty="0">
                <a:latin typeface="NeuzeitGro"/>
              </a:rPr>
              <a:t>Protonpompremmers</a:t>
            </a:r>
          </a:p>
          <a:p>
            <a:pPr lvl="1"/>
            <a:r>
              <a:rPr lang="nl-NL" dirty="0">
                <a:latin typeface="NeuzeitGro"/>
              </a:rPr>
              <a:t>RAS-remmers</a:t>
            </a:r>
          </a:p>
          <a:p>
            <a:pPr lvl="1"/>
            <a:r>
              <a:rPr lang="nl-NL" dirty="0" err="1">
                <a:latin typeface="NeuzeitGro"/>
              </a:rPr>
              <a:t>SSRI’s</a:t>
            </a:r>
            <a:r>
              <a:rPr lang="nl-NL" dirty="0">
                <a:latin typeface="NeuzeitGro"/>
              </a:rPr>
              <a:t> en </a:t>
            </a:r>
            <a:r>
              <a:rPr lang="nl-NL" dirty="0" err="1">
                <a:latin typeface="NeuzeitGro"/>
              </a:rPr>
              <a:t>venlafaxine</a:t>
            </a:r>
            <a:endParaRPr lang="nl-NL" dirty="0">
              <a:latin typeface="NeuzeitGro"/>
            </a:endParaRPr>
          </a:p>
          <a:p>
            <a:pPr lvl="1"/>
            <a:r>
              <a:rPr lang="it-IT" dirty="0">
                <a:latin typeface="NeuzeitGro"/>
              </a:rPr>
              <a:t>Urologische spasmolytica </a:t>
            </a:r>
            <a:endParaRPr lang="nl-NL" dirty="0">
              <a:latin typeface="NeuzeitGro"/>
            </a:endParaRPr>
          </a:p>
          <a:p>
            <a:pPr lvl="1"/>
            <a:endParaRPr lang="nl-NL" dirty="0">
              <a:latin typeface="NeuzeitGro"/>
            </a:endParaRPr>
          </a:p>
          <a:p>
            <a:pPr lvl="1"/>
            <a:endParaRPr lang="nl-NL" dirty="0"/>
          </a:p>
          <a:p>
            <a:pPr>
              <a:buFont typeface="Arial" panose="020B0604020202020204" pitchFamily="34" charset="0"/>
              <a:buChar char="•"/>
            </a:pPr>
            <a:endParaRPr lang="nl-NL" dirty="0"/>
          </a:p>
        </p:txBody>
      </p:sp>
      <p:sp>
        <p:nvSpPr>
          <p:cNvPr id="4" name="Tijdelijke aanduiding voor voettekst 3">
            <a:extLst>
              <a:ext uri="{FF2B5EF4-FFF2-40B4-BE49-F238E27FC236}">
                <a16:creationId xmlns:a16="http://schemas.microsoft.com/office/drawing/2014/main" id="{EA9B9982-D49D-D551-8A41-696562CC258F}"/>
              </a:ext>
            </a:extLst>
          </p:cNvPr>
          <p:cNvSpPr>
            <a:spLocks noGrp="1"/>
          </p:cNvSpPr>
          <p:nvPr>
            <p:ph type="ftr" sz="quarter" idx="11"/>
          </p:nvPr>
        </p:nvSpPr>
        <p:spPr>
          <a:xfrm>
            <a:off x="1088136" y="6272784"/>
            <a:ext cx="6327648" cy="365125"/>
          </a:xfrm>
        </p:spPr>
        <p:txBody>
          <a:bodyPr/>
          <a:lstStyle/>
          <a:p>
            <a:r>
              <a:rPr lang="nl-NL" dirty="0"/>
              <a:t>Bron: IVM FTO-module Vallen en medicatiegebruik</a:t>
            </a:r>
            <a:endParaRPr lang="en-US" dirty="0"/>
          </a:p>
        </p:txBody>
      </p:sp>
    </p:spTree>
    <p:extLst>
      <p:ext uri="{BB962C8B-B14F-4D97-AF65-F5344CB8AC3E}">
        <p14:creationId xmlns:p14="http://schemas.microsoft.com/office/powerpoint/2010/main" val="692550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909EC-7112-D02B-AAAB-DCC6F6C08E63}"/>
              </a:ext>
            </a:extLst>
          </p:cNvPr>
          <p:cNvSpPr>
            <a:spLocks noGrp="1"/>
          </p:cNvSpPr>
          <p:nvPr>
            <p:ph type="title"/>
          </p:nvPr>
        </p:nvSpPr>
        <p:spPr/>
        <p:txBody>
          <a:bodyPr/>
          <a:lstStyle/>
          <a:p>
            <a:r>
              <a:rPr lang="nl-NL" dirty="0"/>
              <a:t>Orthostatische hypotensie</a:t>
            </a:r>
          </a:p>
        </p:txBody>
      </p:sp>
      <p:sp>
        <p:nvSpPr>
          <p:cNvPr id="3" name="Tijdelijke aanduiding voor inhoud 2">
            <a:extLst>
              <a:ext uri="{FF2B5EF4-FFF2-40B4-BE49-F238E27FC236}">
                <a16:creationId xmlns:a16="http://schemas.microsoft.com/office/drawing/2014/main" id="{28EF3CEC-C4F0-3AB1-5ED5-16F1CB39E32F}"/>
              </a:ext>
            </a:extLst>
          </p:cNvPr>
          <p:cNvSpPr>
            <a:spLocks noGrp="1"/>
          </p:cNvSpPr>
          <p:nvPr>
            <p:ph idx="1"/>
          </p:nvPr>
        </p:nvSpPr>
        <p:spPr/>
        <p:txBody>
          <a:bodyPr/>
          <a:lstStyle/>
          <a:p>
            <a:pPr marL="0" indent="0">
              <a:buNone/>
            </a:pPr>
            <a:r>
              <a:rPr lang="nl-NL" dirty="0">
                <a:latin typeface="NeuzeitGro"/>
              </a:rPr>
              <a:t>Bij orthostatische hypotensie is er een onvolledig herstel van de bloeddrukdaling na opstaan, waardoor er een tijdelijke daling in de hersendoorbloeding optreedt. </a:t>
            </a:r>
          </a:p>
          <a:p>
            <a:pPr marL="0" indent="0">
              <a:buNone/>
            </a:pPr>
            <a:endParaRPr lang="nl-NL" dirty="0">
              <a:latin typeface="NeuzeitGro"/>
            </a:endParaRPr>
          </a:p>
          <a:p>
            <a:pPr marL="0" indent="0">
              <a:buNone/>
            </a:pPr>
            <a:r>
              <a:rPr lang="nl-NL" dirty="0">
                <a:latin typeface="NeuzeitGro"/>
              </a:rPr>
              <a:t>De belangrijkste geneesmiddelengroepen met deze bijwerking: </a:t>
            </a:r>
          </a:p>
          <a:p>
            <a:r>
              <a:rPr lang="nl-NL" dirty="0">
                <a:latin typeface="NeuzeitGro"/>
              </a:rPr>
              <a:t>Diuretica (alleen als ze leiden tot hypovolemie)</a:t>
            </a:r>
          </a:p>
          <a:p>
            <a:r>
              <a:rPr lang="nl-NL" dirty="0">
                <a:latin typeface="NeuzeitGro"/>
              </a:rPr>
              <a:t>Antidepressiva (vooral </a:t>
            </a:r>
            <a:r>
              <a:rPr lang="nl-NL" dirty="0" err="1">
                <a:latin typeface="NeuzeitGro"/>
              </a:rPr>
              <a:t>TCA’s</a:t>
            </a:r>
            <a:r>
              <a:rPr lang="nl-NL" dirty="0">
                <a:latin typeface="NeuzeitGro"/>
              </a:rPr>
              <a:t>)</a:t>
            </a:r>
          </a:p>
          <a:p>
            <a:r>
              <a:rPr lang="nl-NL" dirty="0" err="1">
                <a:latin typeface="NeuzeitGro"/>
              </a:rPr>
              <a:t>Sympathicolytica</a:t>
            </a:r>
            <a:r>
              <a:rPr lang="nl-NL" dirty="0">
                <a:latin typeface="NeuzeitGro"/>
              </a:rPr>
              <a:t> (alfablokkers en bètablokkers)</a:t>
            </a:r>
          </a:p>
          <a:p>
            <a:r>
              <a:rPr lang="nl-NL" dirty="0">
                <a:latin typeface="NeuzeitGro"/>
              </a:rPr>
              <a:t>Vaatverwijders (bijvoorbeeld nitraten)</a:t>
            </a:r>
          </a:p>
        </p:txBody>
      </p:sp>
    </p:spTree>
    <p:extLst>
      <p:ext uri="{BB962C8B-B14F-4D97-AF65-F5344CB8AC3E}">
        <p14:creationId xmlns:p14="http://schemas.microsoft.com/office/powerpoint/2010/main" val="1005464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909EC-7112-D02B-AAAB-DCC6F6C08E63}"/>
              </a:ext>
            </a:extLst>
          </p:cNvPr>
          <p:cNvSpPr>
            <a:spLocks noGrp="1"/>
          </p:cNvSpPr>
          <p:nvPr>
            <p:ph type="title"/>
          </p:nvPr>
        </p:nvSpPr>
        <p:spPr/>
        <p:txBody>
          <a:bodyPr/>
          <a:lstStyle/>
          <a:p>
            <a:r>
              <a:rPr lang="nl-NL" dirty="0" err="1"/>
              <a:t>aDVIEZEN</a:t>
            </a:r>
            <a:endParaRPr lang="nl-NL" dirty="0"/>
          </a:p>
        </p:txBody>
      </p:sp>
      <p:sp>
        <p:nvSpPr>
          <p:cNvPr id="3" name="Tijdelijke aanduiding voor inhoud 2">
            <a:extLst>
              <a:ext uri="{FF2B5EF4-FFF2-40B4-BE49-F238E27FC236}">
                <a16:creationId xmlns:a16="http://schemas.microsoft.com/office/drawing/2014/main" id="{28EF3CEC-C4F0-3AB1-5ED5-16F1CB39E32F}"/>
              </a:ext>
            </a:extLst>
          </p:cNvPr>
          <p:cNvSpPr>
            <a:spLocks noGrp="1"/>
          </p:cNvSpPr>
          <p:nvPr>
            <p:ph idx="1"/>
          </p:nvPr>
        </p:nvSpPr>
        <p:spPr/>
        <p:txBody>
          <a:bodyPr>
            <a:normAutofit fontScale="85000" lnSpcReduction="20000"/>
          </a:bodyPr>
          <a:lstStyle/>
          <a:p>
            <a:pPr algn="l">
              <a:buFont typeface="Arial" panose="020B0604020202020204" pitchFamily="34" charset="0"/>
              <a:buChar char="•"/>
            </a:pPr>
            <a:r>
              <a:rPr lang="nl-NL" b="0" i="0" dirty="0">
                <a:solidFill>
                  <a:srgbClr val="0F0F0F"/>
                </a:solidFill>
                <a:effectLst/>
                <a:latin typeface="NeuzeitGro"/>
              </a:rPr>
              <a:t>Het hoofdeinde van het bed met min. 15 cm verhogen.</a:t>
            </a:r>
          </a:p>
          <a:p>
            <a:pPr algn="l">
              <a:buFont typeface="Arial" panose="020B0604020202020204" pitchFamily="34" charset="0"/>
              <a:buChar char="•"/>
            </a:pPr>
            <a:r>
              <a:rPr lang="nl-NL" b="0" i="0" dirty="0">
                <a:solidFill>
                  <a:srgbClr val="0F0F0F"/>
                </a:solidFill>
                <a:effectLst/>
                <a:latin typeface="NeuzeitGro"/>
              </a:rPr>
              <a:t>Overdag therapeutische elastische kousen (min. drukklasse 3) dragen tot het niveau van de heupen, bij voorkeur in combinatie met een elastische buikband.</a:t>
            </a:r>
          </a:p>
          <a:p>
            <a:pPr algn="l">
              <a:buFont typeface="Arial" panose="020B0604020202020204" pitchFamily="34" charset="0"/>
              <a:buChar char="•"/>
            </a:pPr>
            <a:r>
              <a:rPr lang="nl-NL" b="0" i="0" dirty="0">
                <a:solidFill>
                  <a:srgbClr val="0F0F0F"/>
                </a:solidFill>
                <a:effectLst/>
                <a:latin typeface="NeuzeitGro"/>
              </a:rPr>
              <a:t>Voorzichtig, in etappes, opstaan vanuit liggende en zittende positie.</a:t>
            </a:r>
          </a:p>
          <a:p>
            <a:pPr algn="l">
              <a:buFont typeface="Arial" panose="020B0604020202020204" pitchFamily="34" charset="0"/>
              <a:buChar char="•"/>
            </a:pPr>
            <a:r>
              <a:rPr lang="nl-NL" b="0" i="0" dirty="0">
                <a:solidFill>
                  <a:srgbClr val="0F0F0F"/>
                </a:solidFill>
                <a:effectLst/>
                <a:latin typeface="NeuzeitGro"/>
              </a:rPr>
              <a:t>Vermijden van manoeuvres die de druk in de borstkas verhogen (persen, hoesten).</a:t>
            </a:r>
          </a:p>
          <a:p>
            <a:pPr algn="l">
              <a:buFont typeface="Arial" panose="020B0604020202020204" pitchFamily="34" charset="0"/>
              <a:buChar char="•"/>
            </a:pPr>
            <a:r>
              <a:rPr lang="nl-NL" b="0" i="0" dirty="0">
                <a:solidFill>
                  <a:srgbClr val="0F0F0F"/>
                </a:solidFill>
                <a:effectLst/>
                <a:latin typeface="NeuzeitGro"/>
              </a:rPr>
              <a:t>Vermijden van langdurige bedrust.</a:t>
            </a:r>
          </a:p>
          <a:p>
            <a:pPr algn="l">
              <a:buFont typeface="Arial" panose="020B0604020202020204" pitchFamily="34" charset="0"/>
              <a:buChar char="•"/>
            </a:pPr>
            <a:r>
              <a:rPr lang="nl-NL" b="0" i="0" dirty="0">
                <a:solidFill>
                  <a:srgbClr val="0F0F0F"/>
                </a:solidFill>
                <a:effectLst/>
                <a:latin typeface="NeuzeitGro"/>
              </a:rPr>
              <a:t>Aanspannen van been-, bil- en buikspieren bij symptomen.</a:t>
            </a:r>
          </a:p>
          <a:p>
            <a:pPr algn="l">
              <a:buFont typeface="Arial" panose="020B0604020202020204" pitchFamily="34" charset="0"/>
              <a:buChar char="•"/>
            </a:pPr>
            <a:r>
              <a:rPr lang="nl-NL" b="0" i="0" dirty="0">
                <a:solidFill>
                  <a:srgbClr val="0F0F0F"/>
                </a:solidFill>
                <a:effectLst/>
                <a:latin typeface="NeuzeitGro"/>
              </a:rPr>
              <a:t>Bloeddrukverlaging door maaltijden te spreiden en koolhydraten te beperken.</a:t>
            </a:r>
          </a:p>
          <a:p>
            <a:pPr algn="l">
              <a:buFont typeface="Arial" panose="020B0604020202020204" pitchFamily="34" charset="0"/>
              <a:buChar char="•"/>
            </a:pPr>
            <a:r>
              <a:rPr lang="nl-NL" b="0" i="0" dirty="0">
                <a:solidFill>
                  <a:srgbClr val="0F0F0F"/>
                </a:solidFill>
                <a:effectLst/>
                <a:latin typeface="NeuzeitGro"/>
              </a:rPr>
              <a:t>Alcohol vermijden.</a:t>
            </a:r>
          </a:p>
          <a:p>
            <a:pPr algn="l">
              <a:buFont typeface="Arial" panose="020B0604020202020204" pitchFamily="34" charset="0"/>
              <a:buChar char="•"/>
            </a:pPr>
            <a:r>
              <a:rPr lang="nl-NL" b="0" i="0" dirty="0">
                <a:solidFill>
                  <a:srgbClr val="0F0F0F"/>
                </a:solidFill>
                <a:effectLst/>
                <a:latin typeface="NeuzeitGro"/>
              </a:rPr>
              <a:t>Inname van 2 tot 2,5 liter vocht per dag.</a:t>
            </a:r>
          </a:p>
          <a:p>
            <a:pPr algn="l">
              <a:buFont typeface="Arial" panose="020B0604020202020204" pitchFamily="34" charset="0"/>
              <a:buChar char="•"/>
            </a:pPr>
            <a:r>
              <a:rPr lang="nl-NL" b="0" i="0" dirty="0">
                <a:solidFill>
                  <a:srgbClr val="0F0F0F"/>
                </a:solidFill>
                <a:effectLst/>
                <a:latin typeface="NeuzeitGro"/>
              </a:rPr>
              <a:t>Inname van minstens 10 g keukenzout per dag.</a:t>
            </a:r>
          </a:p>
          <a:p>
            <a:pPr algn="l">
              <a:buFont typeface="Arial" panose="020B0604020202020204" pitchFamily="34" charset="0"/>
              <a:buChar char="•"/>
            </a:pPr>
            <a:r>
              <a:rPr lang="nl-NL" b="0" i="0" dirty="0">
                <a:solidFill>
                  <a:srgbClr val="0F0F0F"/>
                </a:solidFill>
                <a:effectLst/>
                <a:latin typeface="NeuzeitGro"/>
              </a:rPr>
              <a:t>Bij klachten in warm weer: inname van 0,5 liter koud water in 5 tot 15 minuten.</a:t>
            </a:r>
          </a:p>
        </p:txBody>
      </p:sp>
    </p:spTree>
    <p:extLst>
      <p:ext uri="{BB962C8B-B14F-4D97-AF65-F5344CB8AC3E}">
        <p14:creationId xmlns:p14="http://schemas.microsoft.com/office/powerpoint/2010/main" val="170297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venster, tekening&#10;&#10;Automatisch gegenereerde beschrijving">
            <a:extLst>
              <a:ext uri="{FF2B5EF4-FFF2-40B4-BE49-F238E27FC236}">
                <a16:creationId xmlns:a16="http://schemas.microsoft.com/office/drawing/2014/main" id="{A94D17E5-4136-424C-A6C8-A641FEE06D4E}"/>
              </a:ext>
            </a:extLst>
          </p:cNvPr>
          <p:cNvPicPr>
            <a:picLocks noChangeAspect="1"/>
          </p:cNvPicPr>
          <p:nvPr/>
        </p:nvPicPr>
        <p:blipFill rotWithShape="1">
          <a:blip r:embed="rId2"/>
          <a:srcRect t="22546" b="21204"/>
          <a:stretch/>
        </p:blipFill>
        <p:spPr>
          <a:xfrm>
            <a:off x="20" y="10"/>
            <a:ext cx="12191980" cy="6857989"/>
          </a:xfrm>
          <a:prstGeom prst="rect">
            <a:avLst/>
          </a:prstGeom>
        </p:spPr>
      </p:pic>
      <p:sp>
        <p:nvSpPr>
          <p:cNvPr id="29" name="Rectangle 28">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1069848" y="2121408"/>
            <a:ext cx="10058400" cy="4050792"/>
          </a:xfrm>
        </p:spPr>
        <p:txBody>
          <a:bodyPr>
            <a:normAutofit/>
          </a:bodyPr>
          <a:lstStyle/>
          <a:p>
            <a:r>
              <a:rPr lang="nl-NL" sz="2800" dirty="0">
                <a:latin typeface="NeuzeitGro"/>
                <a:hlinkClick r:id="rId5">
                  <a:extLst>
                    <a:ext uri="{A12FA001-AC4F-418D-AE19-62706E023703}">
                      <ahyp:hlinkClr xmlns:ahyp="http://schemas.microsoft.com/office/drawing/2018/hyperlinkcolor" val="tx"/>
                    </a:ext>
                  </a:extLst>
                </a:hlinkClick>
              </a:rPr>
              <a:t>https://www.ge-bu.nl/artikel/ouderen-en-geneesmiddelen-duizeligheid-en-vallen</a:t>
            </a:r>
            <a:endParaRPr lang="nl-NL" sz="2800" dirty="0">
              <a:latin typeface="NeuzeitGro"/>
            </a:endParaRPr>
          </a:p>
          <a:p>
            <a:r>
              <a:rPr lang="nl-NL" sz="2800" dirty="0">
                <a:latin typeface="NeuzeitGro"/>
                <a:hlinkClick r:id="rId6">
                  <a:extLst>
                    <a:ext uri="{A12FA001-AC4F-418D-AE19-62706E023703}">
                      <ahyp:hlinkClr xmlns:ahyp="http://schemas.microsoft.com/office/drawing/2018/hyperlinkcolor" val="tx"/>
                    </a:ext>
                  </a:extLst>
                </a:hlinkClick>
              </a:rPr>
              <a:t>https://richtlijnendatabase.nl/richtlijn/preventie_van_valincidenten_bij_ouderen/effect_medicijnen_op_valrisico_ouderen.html#overwegingen</a:t>
            </a:r>
            <a:endParaRPr lang="nl-NL" sz="2800" dirty="0">
              <a:latin typeface="NeuzeitGro"/>
            </a:endParaRPr>
          </a:p>
          <a:p>
            <a:r>
              <a:rPr lang="nl-NL" sz="2800" dirty="0">
                <a:latin typeface="NeuzeitGro"/>
              </a:rPr>
              <a:t>https://www.kenniscentrumduizeligheid.nl/kenniscentrum-duizeligheid/Aandoeningen-en-ziektebeelden/duizeligheid-bij-medicatiegebruik.html</a:t>
            </a:r>
          </a:p>
        </p:txBody>
      </p:sp>
      <p:grpSp>
        <p:nvGrpSpPr>
          <p:cNvPr id="33" name="Group 32">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4" name="Oval 33">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5" name="Oval 34">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17653881"/>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21F17A6B-8A2F-71AD-E573-6BE2FF9D0E20}"/>
              </a:ext>
            </a:extLst>
          </p:cNvPr>
          <p:cNvPicPr>
            <a:picLocks noChangeAspect="1"/>
          </p:cNvPicPr>
          <p:nvPr/>
        </p:nvPicPr>
        <p:blipFill>
          <a:blip r:embed="rId3"/>
          <a:stretch>
            <a:fillRect/>
          </a:stretch>
        </p:blipFill>
        <p:spPr>
          <a:xfrm>
            <a:off x="482102" y="188640"/>
            <a:ext cx="7853224" cy="6858000"/>
          </a:xfrm>
          <a:prstGeom prst="rect">
            <a:avLst/>
          </a:prstGeom>
        </p:spPr>
      </p:pic>
    </p:spTree>
    <p:extLst>
      <p:ext uri="{BB962C8B-B14F-4D97-AF65-F5344CB8AC3E}">
        <p14:creationId xmlns:p14="http://schemas.microsoft.com/office/powerpoint/2010/main" val="3956967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453C22-6046-A56D-AEB2-32B06BF4D394}"/>
              </a:ext>
            </a:extLst>
          </p:cNvPr>
          <p:cNvSpPr>
            <a:spLocks noGrp="1"/>
          </p:cNvSpPr>
          <p:nvPr>
            <p:ph type="title"/>
          </p:nvPr>
        </p:nvSpPr>
        <p:spPr/>
        <p:txBody>
          <a:bodyPr>
            <a:normAutofit/>
          </a:bodyPr>
          <a:lstStyle/>
          <a:p>
            <a:r>
              <a:rPr lang="nl-NL" sz="3200" dirty="0"/>
              <a:t>Vraag 1: 	Hoeveel van alle 65-plussers valt minimaal één 		keer per jaar? </a:t>
            </a:r>
          </a:p>
        </p:txBody>
      </p:sp>
      <p:sp>
        <p:nvSpPr>
          <p:cNvPr id="3" name="Tijdelijke aanduiding voor inhoud 2">
            <a:extLst>
              <a:ext uri="{FF2B5EF4-FFF2-40B4-BE49-F238E27FC236}">
                <a16:creationId xmlns:a16="http://schemas.microsoft.com/office/drawing/2014/main" id="{B86081A2-78C9-5AA6-EE78-01DE3428E63B}"/>
              </a:ext>
            </a:extLst>
          </p:cNvPr>
          <p:cNvSpPr>
            <a:spLocks noGrp="1"/>
          </p:cNvSpPr>
          <p:nvPr>
            <p:ph idx="1"/>
          </p:nvPr>
        </p:nvSpPr>
        <p:spPr/>
        <p:txBody>
          <a:bodyPr/>
          <a:lstStyle/>
          <a:p>
            <a:pPr marL="0" indent="0">
              <a:buNone/>
            </a:pPr>
            <a:endParaRPr lang="nl-NL" dirty="0"/>
          </a:p>
          <a:p>
            <a:pPr marL="457200" indent="-457200">
              <a:buAutoNum type="alphaUcPeriod"/>
            </a:pPr>
            <a:r>
              <a:rPr lang="nl-NL" dirty="0"/>
              <a:t>Een kwart </a:t>
            </a:r>
          </a:p>
          <a:p>
            <a:pPr marL="457200" indent="-457200">
              <a:buAutoNum type="alphaUcPeriod"/>
            </a:pPr>
            <a:r>
              <a:rPr lang="nl-NL" dirty="0"/>
              <a:t>Een derde </a:t>
            </a:r>
          </a:p>
          <a:p>
            <a:pPr marL="457200" indent="-457200">
              <a:buAutoNum type="alphaUcPeriod"/>
            </a:pPr>
            <a:r>
              <a:rPr lang="nl-NL" dirty="0"/>
              <a:t>De helft </a:t>
            </a:r>
          </a:p>
          <a:p>
            <a:pPr marL="457200" indent="-457200">
              <a:buAutoNum type="alphaUcPeriod"/>
            </a:pPr>
            <a:r>
              <a:rPr lang="nl-NL" dirty="0"/>
              <a:t>Twee derde</a:t>
            </a:r>
          </a:p>
        </p:txBody>
      </p:sp>
      <p:sp>
        <p:nvSpPr>
          <p:cNvPr id="4" name="Tijdelijke aanduiding voor voettekst 3">
            <a:extLst>
              <a:ext uri="{FF2B5EF4-FFF2-40B4-BE49-F238E27FC236}">
                <a16:creationId xmlns:a16="http://schemas.microsoft.com/office/drawing/2014/main" id="{8EE9D1D6-E47F-A17B-16CD-120066A39C67}"/>
              </a:ext>
            </a:extLst>
          </p:cNvPr>
          <p:cNvSpPr>
            <a:spLocks noGrp="1"/>
          </p:cNvSpPr>
          <p:nvPr>
            <p:ph type="ftr" sz="quarter" idx="11"/>
          </p:nvPr>
        </p:nvSpPr>
        <p:spPr/>
        <p:txBody>
          <a:bodyPr/>
          <a:lstStyle/>
          <a:p>
            <a:r>
              <a:rPr lang="nl-NL"/>
              <a:t>Bron: IVM FTO-module Vallen en medicatiegebruik</a:t>
            </a:r>
            <a:endParaRPr lang="en-US" dirty="0"/>
          </a:p>
        </p:txBody>
      </p:sp>
    </p:spTree>
    <p:extLst>
      <p:ext uri="{BB962C8B-B14F-4D97-AF65-F5344CB8AC3E}">
        <p14:creationId xmlns:p14="http://schemas.microsoft.com/office/powerpoint/2010/main" val="2387265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352B5C8-A2FA-429B-99DE-D6D7586E2E23}"/>
              </a:ext>
            </a:extLst>
          </p:cNvPr>
          <p:cNvSpPr>
            <a:spLocks noGrp="1"/>
          </p:cNvSpPr>
          <p:nvPr>
            <p:ph type="title"/>
          </p:nvPr>
        </p:nvSpPr>
        <p:spPr>
          <a:xfrm>
            <a:off x="7813550" y="2892552"/>
            <a:ext cx="3816774" cy="1609344"/>
          </a:xfrm>
          <a:ln>
            <a:noFill/>
          </a:ln>
        </p:spPr>
        <p:txBody>
          <a:bodyPr>
            <a:normAutofit/>
          </a:bodyPr>
          <a:lstStyle/>
          <a:p>
            <a:r>
              <a:rPr lang="nl-NL" sz="4000" dirty="0"/>
              <a:t>REGISTRATIE</a:t>
            </a:r>
          </a:p>
        </p:txBody>
      </p:sp>
      <p:pic>
        <p:nvPicPr>
          <p:cNvPr id="6" name="Afbeelding 5" descr="Afbeelding met muur, man, persoon, lucht&#10;&#10;Automatisch gegenereerde beschrijving">
            <a:extLst>
              <a:ext uri="{FF2B5EF4-FFF2-40B4-BE49-F238E27FC236}">
                <a16:creationId xmlns:a16="http://schemas.microsoft.com/office/drawing/2014/main" id="{0C3252BF-8DB6-404B-B2F3-8A683814D53D}"/>
              </a:ext>
            </a:extLst>
          </p:cNvPr>
          <p:cNvPicPr>
            <a:picLocks noChangeAspect="1"/>
          </p:cNvPicPr>
          <p:nvPr/>
        </p:nvPicPr>
        <p:blipFill rotWithShape="1">
          <a:blip r:embed="rId4"/>
          <a:srcRect l="16570" r="9954" b="-1"/>
          <a:stretch/>
        </p:blipFill>
        <p:spPr>
          <a:xfrm>
            <a:off x="3343" y="10"/>
            <a:ext cx="7548923" cy="6857990"/>
          </a:xfrm>
          <a:prstGeom prst="rect">
            <a:avLst/>
          </a:prstGeom>
        </p:spPr>
      </p:pic>
      <p:grpSp>
        <p:nvGrpSpPr>
          <p:cNvPr id="13" name="Group 12">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698384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352B5C8-A2FA-429B-99DE-D6D7586E2E23}"/>
              </a:ext>
            </a:extLst>
          </p:cNvPr>
          <p:cNvSpPr>
            <a:spLocks noGrp="1"/>
          </p:cNvSpPr>
          <p:nvPr>
            <p:ph type="title"/>
          </p:nvPr>
        </p:nvSpPr>
        <p:spPr>
          <a:xfrm>
            <a:off x="6587544" y="1382165"/>
            <a:ext cx="4869179" cy="1517984"/>
          </a:xfrm>
        </p:spPr>
        <p:txBody>
          <a:bodyPr>
            <a:normAutofit/>
          </a:bodyPr>
          <a:lstStyle/>
          <a:p>
            <a:r>
              <a:rPr lang="nl-NL" sz="4400" dirty="0">
                <a:solidFill>
                  <a:srgbClr val="000000"/>
                </a:solidFill>
              </a:rPr>
              <a:t>Cijfers</a:t>
            </a:r>
          </a:p>
        </p:txBody>
      </p:sp>
      <p:pic>
        <p:nvPicPr>
          <p:cNvPr id="6" name="Afbeelding 5" descr="Afbeelding met binnen, muur, wit, speelgoed&#10;&#10;Automatisch gegenereerde beschrijving">
            <a:extLst>
              <a:ext uri="{FF2B5EF4-FFF2-40B4-BE49-F238E27FC236}">
                <a16:creationId xmlns:a16="http://schemas.microsoft.com/office/drawing/2014/main" id="{1DC1F92B-4681-4E74-8C88-34F126D25D97}"/>
              </a:ext>
            </a:extLst>
          </p:cNvPr>
          <p:cNvPicPr>
            <a:picLocks noChangeAspect="1"/>
          </p:cNvPicPr>
          <p:nvPr/>
        </p:nvPicPr>
        <p:blipFill rotWithShape="1">
          <a:blip r:embed="rId3"/>
          <a:srcRect t="24213" r="-2" b="5321"/>
          <a:stretch/>
        </p:blipFill>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3" name="Freeform: Shape 12">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Tijdelijke aanduiding voor inhoud 2">
            <a:extLst>
              <a:ext uri="{FF2B5EF4-FFF2-40B4-BE49-F238E27FC236}">
                <a16:creationId xmlns:a16="http://schemas.microsoft.com/office/drawing/2014/main" id="{62CEF1A9-0097-4E0A-A9BE-DC3EC70C7359}"/>
              </a:ext>
            </a:extLst>
          </p:cNvPr>
          <p:cNvSpPr>
            <a:spLocks noGrp="1"/>
          </p:cNvSpPr>
          <p:nvPr>
            <p:ph idx="1"/>
          </p:nvPr>
        </p:nvSpPr>
        <p:spPr>
          <a:xfrm>
            <a:off x="6587545" y="3007389"/>
            <a:ext cx="4869179" cy="3065865"/>
          </a:xfrm>
        </p:spPr>
        <p:txBody>
          <a:bodyPr anchor="t">
            <a:normAutofit/>
          </a:bodyPr>
          <a:lstStyle/>
          <a:p>
            <a:endParaRPr lang="nl-NL" sz="1800" b="1" u="sng" dirty="0">
              <a:solidFill>
                <a:srgbClr val="000000"/>
              </a:solidFill>
              <a:latin typeface="NeuzeitGro" panose="00000500000000000000" pitchFamily="50" charset="0"/>
            </a:endParaRPr>
          </a:p>
          <a:p>
            <a:r>
              <a:rPr lang="nl-NL" sz="1800" dirty="0">
                <a:latin typeface="NeuzeitGro" panose="00000500000000000000"/>
              </a:rPr>
              <a:t>Episode A.80 ‘Valincident’:</a:t>
            </a:r>
          </a:p>
          <a:p>
            <a:endParaRPr lang="nl-NL" sz="1800" dirty="0">
              <a:latin typeface="NeuzeitGro" panose="00000500000000000000"/>
            </a:endParaRPr>
          </a:p>
          <a:p>
            <a:r>
              <a:rPr lang="nl-NL" sz="1800" dirty="0">
                <a:latin typeface="NeuzeitGro" panose="00000500000000000000"/>
              </a:rPr>
              <a:t>Episode L.49 ‘Valpreventie’:</a:t>
            </a:r>
          </a:p>
          <a:p>
            <a:endParaRPr lang="nl-NL" sz="1800" dirty="0">
              <a:latin typeface="NeuzeitGro" panose="00000500000000000000"/>
            </a:endParaRPr>
          </a:p>
          <a:p>
            <a:r>
              <a:rPr lang="nl-NL" sz="1800" dirty="0">
                <a:latin typeface="NeuzeitGro" panose="00000500000000000000"/>
              </a:rPr>
              <a:t>Polyfarmacie A49.02</a:t>
            </a:r>
          </a:p>
          <a:p>
            <a:endParaRPr lang="nl-NL" sz="1800" dirty="0">
              <a:latin typeface="NeuzeitGro" panose="00000500000000000000"/>
            </a:endParaRPr>
          </a:p>
        </p:txBody>
      </p:sp>
      <p:grpSp>
        <p:nvGrpSpPr>
          <p:cNvPr id="15" name="Group 14">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nl-NL"/>
            </a:p>
          </p:txBody>
        </p:sp>
        <p:sp>
          <p:nvSpPr>
            <p:cNvPr id="17" name="Oval 16">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nl-NL"/>
            </a:p>
          </p:txBody>
        </p:sp>
      </p:grpSp>
    </p:spTree>
    <p:extLst>
      <p:ext uri="{BB962C8B-B14F-4D97-AF65-F5344CB8AC3E}">
        <p14:creationId xmlns:p14="http://schemas.microsoft.com/office/powerpoint/2010/main" val="672349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Voorstel tot afspraken</a:t>
            </a:r>
          </a:p>
        </p:txBody>
      </p:sp>
      <p:sp>
        <p:nvSpPr>
          <p:cNvPr id="3" name="Tijdelijke aanduiding voor inhoud 2"/>
          <p:cNvSpPr>
            <a:spLocks noGrp="1"/>
          </p:cNvSpPr>
          <p:nvPr>
            <p:ph idx="1"/>
          </p:nvPr>
        </p:nvSpPr>
        <p:spPr/>
        <p:txBody>
          <a:bodyPr/>
          <a:lstStyle/>
          <a:p>
            <a:r>
              <a:rPr lang="nl-NL" dirty="0">
                <a:latin typeface="NeuzeitGro" panose="00000500000000000000"/>
              </a:rPr>
              <a:t>Vallen coderen met A.80</a:t>
            </a:r>
          </a:p>
          <a:p>
            <a:r>
              <a:rPr lang="nl-NL" dirty="0">
                <a:latin typeface="NeuzeitGro" panose="00000500000000000000"/>
              </a:rPr>
              <a:t>Valanalyse coderen met L.49</a:t>
            </a:r>
          </a:p>
          <a:p>
            <a:r>
              <a:rPr lang="nl-NL" dirty="0">
                <a:latin typeface="NeuzeitGro" panose="00000500000000000000"/>
              </a:rPr>
              <a:t>Polyfarmacie A49.02</a:t>
            </a:r>
          </a:p>
          <a:p>
            <a:r>
              <a:rPr lang="nl-NL" dirty="0">
                <a:latin typeface="NeuzeitGro" panose="00000500000000000000"/>
              </a:rPr>
              <a:t>Valanalyse doen bij een indicatie hiervoor</a:t>
            </a:r>
          </a:p>
          <a:p>
            <a:pPr lvl="1"/>
            <a:r>
              <a:rPr lang="nl-NL" dirty="0">
                <a:latin typeface="NeuzeitGro" panose="00000500000000000000"/>
              </a:rPr>
              <a:t>Valanalyse ‘light’ overwegen: kritische beoordeling medicatie</a:t>
            </a:r>
          </a:p>
          <a:p>
            <a:pPr lvl="1"/>
            <a:r>
              <a:rPr lang="nl-NL" dirty="0">
                <a:latin typeface="NeuzeitGro" panose="00000500000000000000"/>
              </a:rPr>
              <a:t>Wijkzorg valincidenten laten melden</a:t>
            </a:r>
          </a:p>
          <a:p>
            <a:r>
              <a:rPr lang="nl-NL" dirty="0">
                <a:latin typeface="NeuzeitGro" panose="00000500000000000000"/>
              </a:rPr>
              <a:t>Kleine ‘beweeg-adviezen’ geven</a:t>
            </a:r>
          </a:p>
          <a:p>
            <a:r>
              <a:rPr lang="nl-NL" dirty="0">
                <a:latin typeface="NeuzeitGro" panose="00000500000000000000"/>
              </a:rPr>
              <a:t>Denk ook aan vitale ouderen</a:t>
            </a:r>
          </a:p>
          <a:p>
            <a:pPr marL="0" indent="0">
              <a:buNone/>
            </a:pPr>
            <a:endParaRPr lang="nl-NL" dirty="0"/>
          </a:p>
          <a:p>
            <a:endParaRPr lang="nl-NL" dirty="0"/>
          </a:p>
          <a:p>
            <a:pPr lvl="1"/>
            <a:endParaRPr lang="nl-NL" dirty="0"/>
          </a:p>
        </p:txBody>
      </p:sp>
    </p:spTree>
    <p:extLst>
      <p:ext uri="{BB962C8B-B14F-4D97-AF65-F5344CB8AC3E}">
        <p14:creationId xmlns:p14="http://schemas.microsoft.com/office/powerpoint/2010/main" val="3804232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BDA46-31F3-C6AE-813D-801C314E80C4}"/>
              </a:ext>
            </a:extLst>
          </p:cNvPr>
          <p:cNvSpPr>
            <a:spLocks noGrp="1"/>
          </p:cNvSpPr>
          <p:nvPr>
            <p:ph type="title"/>
          </p:nvPr>
        </p:nvSpPr>
        <p:spPr>
          <a:xfrm>
            <a:off x="1171448" y="2150872"/>
            <a:ext cx="10058400" cy="1609344"/>
          </a:xfrm>
        </p:spPr>
        <p:txBody>
          <a:bodyPr>
            <a:normAutofit/>
          </a:bodyPr>
          <a:lstStyle/>
          <a:p>
            <a:pPr algn="ctr"/>
            <a:r>
              <a:rPr lang="nl-NL" dirty="0"/>
              <a:t>Hoe communiceer je met elkaar als er iemand gevallen is?</a:t>
            </a:r>
          </a:p>
        </p:txBody>
      </p:sp>
    </p:spTree>
    <p:extLst>
      <p:ext uri="{BB962C8B-B14F-4D97-AF65-F5344CB8AC3E}">
        <p14:creationId xmlns:p14="http://schemas.microsoft.com/office/powerpoint/2010/main" val="3825090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453C22-6046-A56D-AEB2-32B06BF4D394}"/>
              </a:ext>
            </a:extLst>
          </p:cNvPr>
          <p:cNvSpPr>
            <a:spLocks noGrp="1"/>
          </p:cNvSpPr>
          <p:nvPr>
            <p:ph type="title"/>
          </p:nvPr>
        </p:nvSpPr>
        <p:spPr>
          <a:xfrm>
            <a:off x="553673" y="484632"/>
            <a:ext cx="11207692" cy="1609344"/>
          </a:xfrm>
        </p:spPr>
        <p:txBody>
          <a:bodyPr>
            <a:normAutofit/>
          </a:bodyPr>
          <a:lstStyle/>
          <a:p>
            <a:r>
              <a:rPr lang="nl-NL" sz="3200" dirty="0"/>
              <a:t>Vraag 2: 	</a:t>
            </a:r>
            <a:r>
              <a:rPr lang="nl-NL" sz="1050" dirty="0"/>
              <a:t> </a:t>
            </a:r>
            <a:r>
              <a:rPr lang="nl-NL" sz="3200" dirty="0"/>
              <a:t>Wanneer komt een thuiswonende patiënt in 					aanmerking voor een uitgebreide</a:t>
            </a:r>
            <a:br>
              <a:rPr lang="nl-NL" sz="3200" dirty="0"/>
            </a:br>
            <a:r>
              <a:rPr lang="nl-NL" sz="3200" dirty="0"/>
              <a:t>		valrisicobeoordeling?</a:t>
            </a:r>
          </a:p>
        </p:txBody>
      </p:sp>
      <p:sp>
        <p:nvSpPr>
          <p:cNvPr id="3" name="Tijdelijke aanduiding voor inhoud 2">
            <a:extLst>
              <a:ext uri="{FF2B5EF4-FFF2-40B4-BE49-F238E27FC236}">
                <a16:creationId xmlns:a16="http://schemas.microsoft.com/office/drawing/2014/main" id="{B86081A2-78C9-5AA6-EE78-01DE3428E63B}"/>
              </a:ext>
            </a:extLst>
          </p:cNvPr>
          <p:cNvSpPr>
            <a:spLocks noGrp="1"/>
          </p:cNvSpPr>
          <p:nvPr>
            <p:ph idx="1"/>
          </p:nvPr>
        </p:nvSpPr>
        <p:spPr/>
        <p:txBody>
          <a:bodyPr/>
          <a:lstStyle/>
          <a:p>
            <a:pPr marL="0" indent="0">
              <a:buNone/>
            </a:pPr>
            <a:endParaRPr lang="nl-NL" dirty="0"/>
          </a:p>
          <a:p>
            <a:pPr marL="457200" lvl="1" indent="0">
              <a:lnSpc>
                <a:spcPts val="2400"/>
              </a:lnSpc>
              <a:buNone/>
            </a:pPr>
            <a:r>
              <a:rPr lang="nl-NL" dirty="0"/>
              <a:t>Vanaf 65 jaar in aanwezigheid van een of meerdere  van de volgende kenmerken:</a:t>
            </a:r>
          </a:p>
          <a:p>
            <a:pPr marL="1085850" lvl="2">
              <a:lnSpc>
                <a:spcPts val="2400"/>
              </a:lnSpc>
              <a:buFont typeface="Wingdings" panose="05000000000000000000" pitchFamily="2" charset="2"/>
              <a:buChar char="ü"/>
            </a:pPr>
            <a:r>
              <a:rPr lang="nl-NL" dirty="0"/>
              <a:t>bezoek aan een hulpverlener vanwege een recente val of letsel van een val</a:t>
            </a:r>
          </a:p>
          <a:p>
            <a:pPr marL="1085850" lvl="2">
              <a:lnSpc>
                <a:spcPts val="2400"/>
              </a:lnSpc>
              <a:buFont typeface="Wingdings" panose="05000000000000000000" pitchFamily="2" charset="2"/>
              <a:buChar char="ü"/>
            </a:pPr>
            <a:r>
              <a:rPr lang="nl-NL" dirty="0"/>
              <a:t>twee of meer vallen in het afgelopen jaar</a:t>
            </a:r>
          </a:p>
          <a:p>
            <a:pPr marL="1085850" lvl="2">
              <a:lnSpc>
                <a:spcPts val="2400"/>
              </a:lnSpc>
              <a:buFont typeface="Wingdings" panose="05000000000000000000" pitchFamily="2" charset="2"/>
              <a:buChar char="ü"/>
            </a:pPr>
            <a:r>
              <a:rPr lang="nl-NL" dirty="0"/>
              <a:t>een val in het afgelopen jaar in combinatie met een hoog fractuurrisico</a:t>
            </a:r>
          </a:p>
          <a:p>
            <a:pPr marL="1085850" lvl="2">
              <a:lnSpc>
                <a:spcPts val="2400"/>
              </a:lnSpc>
              <a:buFont typeface="Wingdings" panose="05000000000000000000" pitchFamily="2" charset="2"/>
              <a:buChar char="ü"/>
            </a:pPr>
            <a:r>
              <a:rPr lang="nl-NL" dirty="0"/>
              <a:t>een val in het afgelopen jaar met wegraking als oorzaak</a:t>
            </a:r>
          </a:p>
          <a:p>
            <a:pPr marL="1085850" lvl="2">
              <a:lnSpc>
                <a:spcPts val="2400"/>
              </a:lnSpc>
              <a:buFont typeface="Wingdings" panose="05000000000000000000" pitchFamily="2" charset="2"/>
              <a:buChar char="ü"/>
            </a:pPr>
            <a:r>
              <a:rPr lang="nl-NL" dirty="0"/>
              <a:t>een val in het afgelopen jaar met een mobiliteitsprobleem</a:t>
            </a:r>
          </a:p>
        </p:txBody>
      </p:sp>
      <p:sp>
        <p:nvSpPr>
          <p:cNvPr id="4" name="Tijdelijke aanduiding voor voettekst 3">
            <a:extLst>
              <a:ext uri="{FF2B5EF4-FFF2-40B4-BE49-F238E27FC236}">
                <a16:creationId xmlns:a16="http://schemas.microsoft.com/office/drawing/2014/main" id="{DB2B0CC3-69F1-1FAF-DD5E-E691C9779AB3}"/>
              </a:ext>
            </a:extLst>
          </p:cNvPr>
          <p:cNvSpPr>
            <a:spLocks noGrp="1"/>
          </p:cNvSpPr>
          <p:nvPr>
            <p:ph type="ftr" sz="quarter" idx="11"/>
          </p:nvPr>
        </p:nvSpPr>
        <p:spPr/>
        <p:txBody>
          <a:bodyPr/>
          <a:lstStyle/>
          <a:p>
            <a:r>
              <a:rPr lang="nl-NL"/>
              <a:t>Bron: IVM FTO-module Vallen en medicatiegebruik</a:t>
            </a:r>
            <a:endParaRPr lang="en-US" dirty="0"/>
          </a:p>
        </p:txBody>
      </p:sp>
    </p:spTree>
    <p:extLst>
      <p:ext uri="{BB962C8B-B14F-4D97-AF65-F5344CB8AC3E}">
        <p14:creationId xmlns:p14="http://schemas.microsoft.com/office/powerpoint/2010/main" val="259386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3A46D-8E93-6F57-01CE-8111E9721166}"/>
              </a:ext>
            </a:extLst>
          </p:cNvPr>
          <p:cNvSpPr>
            <a:spLocks noGrp="1"/>
          </p:cNvSpPr>
          <p:nvPr>
            <p:ph type="title"/>
          </p:nvPr>
        </p:nvSpPr>
        <p:spPr/>
        <p:txBody>
          <a:bodyPr>
            <a:normAutofit/>
          </a:bodyPr>
          <a:lstStyle/>
          <a:p>
            <a:r>
              <a:rPr lang="nl-NL" sz="3200" dirty="0"/>
              <a:t>Vraag 3: 	Noem minimaal zes patiëntgebonden risicofactoren 		voor vallen bij thuiswonende ouderen. </a:t>
            </a:r>
          </a:p>
        </p:txBody>
      </p:sp>
      <p:sp>
        <p:nvSpPr>
          <p:cNvPr id="3" name="Tijdelijke aanduiding voor inhoud 2">
            <a:extLst>
              <a:ext uri="{FF2B5EF4-FFF2-40B4-BE49-F238E27FC236}">
                <a16:creationId xmlns:a16="http://schemas.microsoft.com/office/drawing/2014/main" id="{078CFBEA-12DE-7D1D-BEE0-AD7976840C94}"/>
              </a:ext>
            </a:extLst>
          </p:cNvPr>
          <p:cNvSpPr>
            <a:spLocks noGrp="1"/>
          </p:cNvSpPr>
          <p:nvPr>
            <p:ph idx="1"/>
          </p:nvPr>
        </p:nvSpPr>
        <p:spPr>
          <a:xfrm>
            <a:off x="1069848" y="2121408"/>
            <a:ext cx="10058400" cy="4736592"/>
          </a:xfrm>
        </p:spPr>
        <p:txBody>
          <a:bodyPr>
            <a:noAutofit/>
          </a:bodyPr>
          <a:lstStyle/>
          <a:p>
            <a:pPr lvl="1">
              <a:lnSpc>
                <a:spcPts val="2000"/>
              </a:lnSpc>
              <a:buFont typeface="Wingdings" panose="05000000000000000000" pitchFamily="2" charset="2"/>
              <a:buChar char="ü"/>
            </a:pPr>
            <a:r>
              <a:rPr lang="nl-NL" dirty="0"/>
              <a:t>mobiliteitsstoornissen (stoornissen in balans, looppatroon en/of spierkracht)</a:t>
            </a:r>
          </a:p>
          <a:p>
            <a:pPr lvl="1">
              <a:lnSpc>
                <a:spcPts val="2000"/>
              </a:lnSpc>
              <a:buFont typeface="Wingdings" panose="05000000000000000000" pitchFamily="2" charset="2"/>
              <a:buChar char="ü"/>
            </a:pPr>
            <a:r>
              <a:rPr lang="nl-NL" dirty="0"/>
              <a:t>een eerdere val</a:t>
            </a:r>
          </a:p>
          <a:p>
            <a:pPr lvl="1">
              <a:lnSpc>
                <a:spcPts val="2000"/>
              </a:lnSpc>
              <a:buFont typeface="Wingdings" panose="05000000000000000000" pitchFamily="2" charset="2"/>
              <a:buChar char="ü"/>
            </a:pPr>
            <a:r>
              <a:rPr lang="nl-NL" dirty="0"/>
              <a:t>gebruik van psychofarmaca en cardiovasculaire medicatie</a:t>
            </a:r>
          </a:p>
          <a:p>
            <a:pPr lvl="1">
              <a:lnSpc>
                <a:spcPts val="2000"/>
              </a:lnSpc>
              <a:buFont typeface="Wingdings" panose="05000000000000000000" pitchFamily="2" charset="2"/>
              <a:buChar char="ü"/>
            </a:pPr>
            <a:r>
              <a:rPr lang="nl-NL" dirty="0"/>
              <a:t>polyfarmacie (door aanwezigheid van </a:t>
            </a:r>
            <a:r>
              <a:rPr lang="nl-NL" dirty="0" err="1"/>
              <a:t>valrisicoverhogende</a:t>
            </a:r>
            <a:r>
              <a:rPr lang="nl-NL" dirty="0"/>
              <a:t> medicatie)</a:t>
            </a:r>
          </a:p>
          <a:p>
            <a:pPr lvl="1">
              <a:lnSpc>
                <a:spcPts val="2000"/>
              </a:lnSpc>
              <a:buFont typeface="Wingdings" panose="05000000000000000000" pitchFamily="2" charset="2"/>
              <a:buChar char="ü"/>
            </a:pPr>
            <a:r>
              <a:rPr lang="nl-NL" dirty="0"/>
              <a:t>beperkingen in de uitvoering van algemene dagelijkse levensverrichtingen</a:t>
            </a:r>
          </a:p>
          <a:p>
            <a:pPr lvl="1">
              <a:lnSpc>
                <a:spcPts val="2000"/>
              </a:lnSpc>
              <a:buFont typeface="Wingdings" panose="05000000000000000000" pitchFamily="2" charset="2"/>
              <a:buChar char="ü"/>
            </a:pPr>
            <a:r>
              <a:rPr lang="nl-NL" dirty="0"/>
              <a:t>gewrichtsaandoeningen</a:t>
            </a:r>
          </a:p>
          <a:p>
            <a:pPr lvl="1">
              <a:lnSpc>
                <a:spcPts val="2000"/>
              </a:lnSpc>
              <a:buFont typeface="Wingdings" panose="05000000000000000000" pitchFamily="2" charset="2"/>
              <a:buChar char="ü"/>
            </a:pPr>
            <a:r>
              <a:rPr lang="nl-NL" dirty="0"/>
              <a:t>visusstoornissen</a:t>
            </a:r>
          </a:p>
          <a:p>
            <a:pPr lvl="1">
              <a:lnSpc>
                <a:spcPts val="2000"/>
              </a:lnSpc>
              <a:buFont typeface="Wingdings" panose="05000000000000000000" pitchFamily="2" charset="2"/>
              <a:buChar char="ü"/>
            </a:pPr>
            <a:r>
              <a:rPr lang="nl-NL" dirty="0"/>
              <a:t>urine-incontinentie</a:t>
            </a:r>
          </a:p>
          <a:p>
            <a:pPr lvl="1">
              <a:lnSpc>
                <a:spcPts val="2000"/>
              </a:lnSpc>
              <a:buFont typeface="Wingdings" panose="05000000000000000000" pitchFamily="2" charset="2"/>
              <a:buChar char="ü"/>
            </a:pPr>
            <a:r>
              <a:rPr lang="nl-NL" dirty="0"/>
              <a:t>hoge leeftijd</a:t>
            </a:r>
          </a:p>
          <a:p>
            <a:pPr lvl="1">
              <a:lnSpc>
                <a:spcPts val="2000"/>
              </a:lnSpc>
              <a:buFont typeface="Wingdings" panose="05000000000000000000" pitchFamily="2" charset="2"/>
              <a:buChar char="ü"/>
            </a:pPr>
            <a:r>
              <a:rPr lang="nl-NL" dirty="0"/>
              <a:t>depressie</a:t>
            </a:r>
          </a:p>
          <a:p>
            <a:pPr lvl="1">
              <a:lnSpc>
                <a:spcPts val="2000"/>
              </a:lnSpc>
              <a:buFont typeface="Wingdings" panose="05000000000000000000" pitchFamily="2" charset="2"/>
              <a:buChar char="ü"/>
            </a:pPr>
            <a:r>
              <a:rPr lang="nl-NL" dirty="0"/>
              <a:t>cognitieve stoornissen</a:t>
            </a:r>
          </a:p>
          <a:p>
            <a:pPr lvl="1">
              <a:lnSpc>
                <a:spcPts val="2000"/>
              </a:lnSpc>
              <a:buFont typeface="Wingdings" panose="05000000000000000000" pitchFamily="2" charset="2"/>
              <a:buChar char="ü"/>
            </a:pPr>
            <a:r>
              <a:rPr lang="nl-NL" dirty="0"/>
              <a:t>valangst</a:t>
            </a:r>
          </a:p>
        </p:txBody>
      </p:sp>
      <p:sp>
        <p:nvSpPr>
          <p:cNvPr id="4" name="Tijdelijke aanduiding voor voettekst 3">
            <a:extLst>
              <a:ext uri="{FF2B5EF4-FFF2-40B4-BE49-F238E27FC236}">
                <a16:creationId xmlns:a16="http://schemas.microsoft.com/office/drawing/2014/main" id="{55D6A132-2E55-1314-7FF4-89048CE1CDA4}"/>
              </a:ext>
            </a:extLst>
          </p:cNvPr>
          <p:cNvSpPr>
            <a:spLocks noGrp="1"/>
          </p:cNvSpPr>
          <p:nvPr>
            <p:ph type="ftr" sz="quarter" idx="11"/>
          </p:nvPr>
        </p:nvSpPr>
        <p:spPr/>
        <p:txBody>
          <a:bodyPr/>
          <a:lstStyle/>
          <a:p>
            <a:r>
              <a:rPr lang="nl-NL"/>
              <a:t>Bron: IVM FTO-module Vallen en medicatiegebruik</a:t>
            </a:r>
            <a:endParaRPr lang="en-US" dirty="0"/>
          </a:p>
        </p:txBody>
      </p:sp>
    </p:spTree>
    <p:extLst>
      <p:ext uri="{BB962C8B-B14F-4D97-AF65-F5344CB8AC3E}">
        <p14:creationId xmlns:p14="http://schemas.microsoft.com/office/powerpoint/2010/main" val="260256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3A46D-8E93-6F57-01CE-8111E9721166}"/>
              </a:ext>
            </a:extLst>
          </p:cNvPr>
          <p:cNvSpPr>
            <a:spLocks noGrp="1"/>
          </p:cNvSpPr>
          <p:nvPr>
            <p:ph type="title"/>
          </p:nvPr>
        </p:nvSpPr>
        <p:spPr/>
        <p:txBody>
          <a:bodyPr>
            <a:normAutofit/>
          </a:bodyPr>
          <a:lstStyle/>
          <a:p>
            <a:r>
              <a:rPr lang="nl-NL" sz="3200" dirty="0"/>
              <a:t>Vraag 4: 	Een lage bloeddruk is een risicofactor voor vallen 		bij oudere patiënten. </a:t>
            </a:r>
            <a:br>
              <a:rPr lang="nl-NL" sz="3200" dirty="0"/>
            </a:br>
            <a:endParaRPr lang="nl-NL" sz="3200" dirty="0"/>
          </a:p>
        </p:txBody>
      </p:sp>
      <p:sp>
        <p:nvSpPr>
          <p:cNvPr id="3" name="Tijdelijke aanduiding voor inhoud 2">
            <a:extLst>
              <a:ext uri="{FF2B5EF4-FFF2-40B4-BE49-F238E27FC236}">
                <a16:creationId xmlns:a16="http://schemas.microsoft.com/office/drawing/2014/main" id="{078CFBEA-12DE-7D1D-BEE0-AD7976840C94}"/>
              </a:ext>
            </a:extLst>
          </p:cNvPr>
          <p:cNvSpPr>
            <a:spLocks noGrp="1"/>
          </p:cNvSpPr>
          <p:nvPr>
            <p:ph idx="1"/>
          </p:nvPr>
        </p:nvSpPr>
        <p:spPr>
          <a:xfrm>
            <a:off x="1069848" y="2121408"/>
            <a:ext cx="10058400" cy="4736592"/>
          </a:xfrm>
        </p:spPr>
        <p:txBody>
          <a:bodyPr>
            <a:noAutofit/>
          </a:bodyPr>
          <a:lstStyle/>
          <a:p>
            <a:pPr lvl="1">
              <a:lnSpc>
                <a:spcPts val="2000"/>
              </a:lnSpc>
              <a:buFont typeface="Wingdings" panose="05000000000000000000" pitchFamily="2" charset="2"/>
              <a:buChar char="ü"/>
            </a:pPr>
            <a:endParaRPr lang="nl-NL" sz="2400" dirty="0"/>
          </a:p>
          <a:p>
            <a:pPr marL="274320" lvl="1" indent="0">
              <a:lnSpc>
                <a:spcPts val="2000"/>
              </a:lnSpc>
              <a:buNone/>
            </a:pPr>
            <a:r>
              <a:rPr lang="nl-NL" sz="2400" dirty="0"/>
              <a:t>A	Juist </a:t>
            </a:r>
          </a:p>
          <a:p>
            <a:pPr marL="274320" lvl="1" indent="0">
              <a:lnSpc>
                <a:spcPts val="2000"/>
              </a:lnSpc>
              <a:buNone/>
            </a:pPr>
            <a:r>
              <a:rPr lang="nl-NL" sz="2400" dirty="0"/>
              <a:t>B	Onjuist</a:t>
            </a:r>
          </a:p>
        </p:txBody>
      </p:sp>
      <p:sp>
        <p:nvSpPr>
          <p:cNvPr id="4" name="Tijdelijke aanduiding voor voettekst 3">
            <a:extLst>
              <a:ext uri="{FF2B5EF4-FFF2-40B4-BE49-F238E27FC236}">
                <a16:creationId xmlns:a16="http://schemas.microsoft.com/office/drawing/2014/main" id="{AA754BA7-C6D4-3FAB-F3C5-D972145D920C}"/>
              </a:ext>
            </a:extLst>
          </p:cNvPr>
          <p:cNvSpPr>
            <a:spLocks noGrp="1"/>
          </p:cNvSpPr>
          <p:nvPr>
            <p:ph type="ftr" sz="quarter" idx="11"/>
          </p:nvPr>
        </p:nvSpPr>
        <p:spPr/>
        <p:txBody>
          <a:bodyPr/>
          <a:lstStyle/>
          <a:p>
            <a:r>
              <a:rPr lang="nl-NL"/>
              <a:t>Bron: IVM FTO-module Vallen en medicatiegebruik</a:t>
            </a:r>
            <a:endParaRPr lang="en-US" dirty="0"/>
          </a:p>
        </p:txBody>
      </p:sp>
    </p:spTree>
    <p:extLst>
      <p:ext uri="{BB962C8B-B14F-4D97-AF65-F5344CB8AC3E}">
        <p14:creationId xmlns:p14="http://schemas.microsoft.com/office/powerpoint/2010/main" val="8286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D3A46D-8E93-6F57-01CE-8111E9721166}"/>
              </a:ext>
            </a:extLst>
          </p:cNvPr>
          <p:cNvSpPr>
            <a:spLocks noGrp="1"/>
          </p:cNvSpPr>
          <p:nvPr>
            <p:ph type="title"/>
          </p:nvPr>
        </p:nvSpPr>
        <p:spPr/>
        <p:txBody>
          <a:bodyPr>
            <a:normAutofit/>
          </a:bodyPr>
          <a:lstStyle/>
          <a:p>
            <a:r>
              <a:rPr lang="nl-NL" sz="3200" dirty="0"/>
              <a:t>Vraag 5: 	</a:t>
            </a:r>
            <a:r>
              <a:rPr lang="nl-NL" sz="2800" dirty="0" err="1"/>
              <a:t>Antiaritmica</a:t>
            </a:r>
            <a:r>
              <a:rPr lang="nl-NL" sz="2800" dirty="0"/>
              <a:t> zijn potentieel </a:t>
            </a:r>
            <a:r>
              <a:rPr lang="nl-NL" sz="2800" dirty="0" err="1"/>
              <a:t>valrisicoverhogend</a:t>
            </a:r>
            <a:r>
              <a:rPr lang="nl-NL" sz="2800" dirty="0"/>
              <a:t>.</a:t>
            </a:r>
            <a:br>
              <a:rPr lang="nl-NL" sz="2800" dirty="0"/>
            </a:br>
            <a:endParaRPr lang="nl-NL" sz="2800" dirty="0"/>
          </a:p>
        </p:txBody>
      </p:sp>
      <p:sp>
        <p:nvSpPr>
          <p:cNvPr id="3" name="Tijdelijke aanduiding voor inhoud 2">
            <a:extLst>
              <a:ext uri="{FF2B5EF4-FFF2-40B4-BE49-F238E27FC236}">
                <a16:creationId xmlns:a16="http://schemas.microsoft.com/office/drawing/2014/main" id="{078CFBEA-12DE-7D1D-BEE0-AD7976840C94}"/>
              </a:ext>
            </a:extLst>
          </p:cNvPr>
          <p:cNvSpPr>
            <a:spLocks noGrp="1"/>
          </p:cNvSpPr>
          <p:nvPr>
            <p:ph idx="1"/>
          </p:nvPr>
        </p:nvSpPr>
        <p:spPr>
          <a:xfrm>
            <a:off x="1069848" y="2121408"/>
            <a:ext cx="10058400" cy="4736592"/>
          </a:xfrm>
        </p:spPr>
        <p:txBody>
          <a:bodyPr>
            <a:noAutofit/>
          </a:bodyPr>
          <a:lstStyle/>
          <a:p>
            <a:pPr lvl="1">
              <a:lnSpc>
                <a:spcPts val="2000"/>
              </a:lnSpc>
              <a:buFont typeface="Wingdings" panose="05000000000000000000" pitchFamily="2" charset="2"/>
              <a:buChar char="ü"/>
            </a:pPr>
            <a:endParaRPr lang="nl-NL" sz="2400" dirty="0"/>
          </a:p>
          <a:p>
            <a:pPr marL="274320" lvl="1" indent="0">
              <a:lnSpc>
                <a:spcPts val="2000"/>
              </a:lnSpc>
              <a:buNone/>
            </a:pPr>
            <a:r>
              <a:rPr lang="nl-NL" sz="2400" dirty="0"/>
              <a:t>A	Juist </a:t>
            </a:r>
          </a:p>
          <a:p>
            <a:pPr marL="274320" lvl="1" indent="0">
              <a:lnSpc>
                <a:spcPts val="2000"/>
              </a:lnSpc>
              <a:buNone/>
            </a:pPr>
            <a:r>
              <a:rPr lang="nl-NL" sz="2400" dirty="0"/>
              <a:t>B 	Onjuist</a:t>
            </a:r>
          </a:p>
        </p:txBody>
      </p:sp>
      <p:sp>
        <p:nvSpPr>
          <p:cNvPr id="4" name="Tijdelijke aanduiding voor voettekst 3">
            <a:extLst>
              <a:ext uri="{FF2B5EF4-FFF2-40B4-BE49-F238E27FC236}">
                <a16:creationId xmlns:a16="http://schemas.microsoft.com/office/drawing/2014/main" id="{B283AF47-DB70-F716-25D3-B42042A874C1}"/>
              </a:ext>
            </a:extLst>
          </p:cNvPr>
          <p:cNvSpPr>
            <a:spLocks noGrp="1"/>
          </p:cNvSpPr>
          <p:nvPr>
            <p:ph type="ftr" sz="quarter" idx="11"/>
          </p:nvPr>
        </p:nvSpPr>
        <p:spPr/>
        <p:txBody>
          <a:bodyPr/>
          <a:lstStyle/>
          <a:p>
            <a:r>
              <a:rPr lang="nl-NL"/>
              <a:t>Bron: IVM FTO-module Vallen en medicatiegebruik</a:t>
            </a:r>
            <a:endParaRPr lang="en-US" dirty="0"/>
          </a:p>
        </p:txBody>
      </p:sp>
    </p:spTree>
    <p:extLst>
      <p:ext uri="{BB962C8B-B14F-4D97-AF65-F5344CB8AC3E}">
        <p14:creationId xmlns:p14="http://schemas.microsoft.com/office/powerpoint/2010/main" val="261462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uttype">
  <a:themeElements>
    <a:clrScheme name="Hout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Hout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out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5881</Words>
  <Application>Microsoft Office PowerPoint</Application>
  <PresentationFormat>Breedbeeld</PresentationFormat>
  <Paragraphs>528</Paragraphs>
  <Slides>53</Slides>
  <Notes>39</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53</vt:i4>
      </vt:variant>
    </vt:vector>
  </HeadingPairs>
  <TitlesOfParts>
    <vt:vector size="62" baseType="lpstr">
      <vt:lpstr>Arial</vt:lpstr>
      <vt:lpstr>Calibri</vt:lpstr>
      <vt:lpstr>NeuzeitGro</vt:lpstr>
      <vt:lpstr>Rockwell</vt:lpstr>
      <vt:lpstr>Rockwell Condensed</vt:lpstr>
      <vt:lpstr>Rockwell Extra Bold</vt:lpstr>
      <vt:lpstr>Verdana</vt:lpstr>
      <vt:lpstr>Wingdings</vt:lpstr>
      <vt:lpstr>Houttype</vt:lpstr>
      <vt:lpstr>welkom</vt:lpstr>
      <vt:lpstr>PowerPoint-presentatie</vt:lpstr>
      <vt:lpstr>PROGRAMMA</vt:lpstr>
      <vt:lpstr>KENNISQUIZ</vt:lpstr>
      <vt:lpstr>Vraag 1:  Hoeveel van alle 65-plussers valt minimaal één   keer per jaar? </vt:lpstr>
      <vt:lpstr>Vraag 2:   Wanneer komt een thuiswonende patiënt in      aanmerking voor een uitgebreide   valrisicobeoordeling?</vt:lpstr>
      <vt:lpstr>Vraag 3:  Noem minimaal zes patiëntgebonden risicofactoren   voor vallen bij thuiswonende ouderen. </vt:lpstr>
      <vt:lpstr>Vraag 4:  Een lage bloeddruk is een risicofactor voor vallen   bij oudere patiënten.  </vt:lpstr>
      <vt:lpstr>Vraag 5:  Antiaritmica zijn potentieel valrisicoverhogend. </vt:lpstr>
      <vt:lpstr>Vraag 6:  Het aantal gebruikte geneesmiddelen als zodanig bepaalt   de kans op een valincident.</vt:lpstr>
      <vt:lpstr>Vraag 7:  Vitamine D heeft een gunstig effect op zowel de    spierkracht als de balans bij ouderen</vt:lpstr>
      <vt:lpstr>Vraag 8:  Bij de meeste thuiswonende patiënten met een verhoogd   valrisico kunt u volstaan met één interventie gericht op   het voorkómen van vallen.</vt:lpstr>
      <vt:lpstr>Vraag 9:  De perceptie van ouderen rondom vallen en valpreventie   bepaalt vooral de mate van opvolgen van valpreventieve   maatregelen.</vt:lpstr>
      <vt:lpstr>WERKWIJZE VALLEN VOORKOMEN  </vt:lpstr>
      <vt:lpstr>Goede valpreventie is multifactorieel er zijn 11 bouwstenen.</vt:lpstr>
      <vt:lpstr>De 11 valpreventie bouwstenen</vt:lpstr>
      <vt:lpstr>Stroomschema’s </vt:lpstr>
      <vt:lpstr>PowerPoint-presentatie</vt:lpstr>
      <vt:lpstr>Stroomschema laag complex valrisico </vt:lpstr>
      <vt:lpstr>Stroomschema Hoog complex valrisico </vt:lpstr>
      <vt:lpstr>Valanalyse </vt:lpstr>
      <vt:lpstr>Stroomschema Indicatie valpoli</vt:lpstr>
      <vt:lpstr>CASUS 1: Valanalyse</vt:lpstr>
      <vt:lpstr>RISICOFACTOREN:   RISICOFACTOREN </vt:lpstr>
      <vt:lpstr>CASUS</vt:lpstr>
      <vt:lpstr>VERVOLG CASUS</vt:lpstr>
      <vt:lpstr>RISICOFACTOREN:   ADVIEZEN/BOUWSTENEN </vt:lpstr>
      <vt:lpstr>Telefonisch CONTACT na 3 maanden</vt:lpstr>
      <vt:lpstr>Welke medicijnen verhogen het valrisico?</vt:lpstr>
      <vt:lpstr>CASUS 2</vt:lpstr>
      <vt:lpstr>CASUs </vt:lpstr>
      <vt:lpstr>Vervolg Casus</vt:lpstr>
      <vt:lpstr>Vervolg Casus</vt:lpstr>
      <vt:lpstr>Vervolg Casus</vt:lpstr>
      <vt:lpstr>UITGELICHT:  Vallen en medicatie </vt:lpstr>
      <vt:lpstr>Medicijngebruik en vallen</vt:lpstr>
      <vt:lpstr>Medicatie en verhoogd valrisico</vt:lpstr>
      <vt:lpstr>psychofarmaca</vt:lpstr>
      <vt:lpstr>cardiovasculair</vt:lpstr>
      <vt:lpstr>analgetica</vt:lpstr>
      <vt:lpstr>overig</vt:lpstr>
      <vt:lpstr>Belang Vitamine D, calcium, bisfosfonaat</vt:lpstr>
      <vt:lpstr>Valrisicoverhogende medicatie</vt:lpstr>
      <vt:lpstr>Duizeligheid als bijwerking</vt:lpstr>
      <vt:lpstr>Duizeligheid als bijwerking</vt:lpstr>
      <vt:lpstr>Orthostatische hypotensie</vt:lpstr>
      <vt:lpstr>aDVIEZEN</vt:lpstr>
      <vt:lpstr>PowerPoint-presentatie</vt:lpstr>
      <vt:lpstr>PowerPoint-presentatie</vt:lpstr>
      <vt:lpstr>REGISTRATIE</vt:lpstr>
      <vt:lpstr>Cijfers</vt:lpstr>
      <vt:lpstr>Voorstel tot afspraken</vt:lpstr>
      <vt:lpstr>Hoe communiceer je met elkaar als er iemand gevallen 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Stephanie van Emmerik</dc:creator>
  <cp:lastModifiedBy>Yvonne Pijnacker</cp:lastModifiedBy>
  <cp:revision>75</cp:revision>
  <dcterms:created xsi:type="dcterms:W3CDTF">2019-10-28T16:22:08Z</dcterms:created>
  <dcterms:modified xsi:type="dcterms:W3CDTF">2023-10-02T11:46:33Z</dcterms:modified>
</cp:coreProperties>
</file>