
<file path=[Content_Types].xml><?xml version="1.0" encoding="utf-8"?>
<Types xmlns="http://schemas.openxmlformats.org/package/2006/content-types">
  <Default Extension="jfif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77" r:id="rId5"/>
    <p:sldId id="278" r:id="rId6"/>
    <p:sldId id="279" r:id="rId7"/>
    <p:sldId id="272" r:id="rId8"/>
    <p:sldId id="280" r:id="rId9"/>
    <p:sldId id="281" r:id="rId10"/>
    <p:sldId id="283" r:id="rId11"/>
    <p:sldId id="285" r:id="rId12"/>
    <p:sldId id="284" r:id="rId13"/>
    <p:sldId id="286" r:id="rId14"/>
    <p:sldId id="263" r:id="rId15"/>
  </p:sldIdLst>
  <p:sldSz cx="12192000" cy="6858000"/>
  <p:notesSz cx="6735763" cy="98663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5CE003-3CD1-7A1B-7D53-36AB62CD4410}" name="Linda de Haan" initials="LdH" userId="S::haan@huisartsenutrechtstad.nl::7dd47de3-fb74-461d-9205-59d5bddc4575" providerId="AD"/>
  <p188:author id="{CD9A0B73-CEBA-F282-FC41-8C43F84F7B56}" name="Maura van den Kommer" initials="Mv" userId="S::vandenkommer@huisartsenutrechtstad.nl::fe8bcd77-d4ac-40ee-9eda-aab0913b855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2763"/>
    <a:srgbClr val="1F8CA5"/>
    <a:srgbClr val="F7A600"/>
    <a:srgbClr val="5D4F6D"/>
    <a:srgbClr val="DDA4FA"/>
    <a:srgbClr val="FFF2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1206C-F451-44D1-AD19-97420BF21CAF}" v="24" dt="2024-10-09T10:14:04.4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28" autoAdjust="0"/>
    <p:restoredTop sz="95847" autoAdjust="0"/>
  </p:normalViewPr>
  <p:slideViewPr>
    <p:cSldViewPr snapToGrid="0">
      <p:cViewPr>
        <p:scale>
          <a:sx n="100" d="100"/>
          <a:sy n="100" d="100"/>
        </p:scale>
        <p:origin x="528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721EC-1515-4ADF-B697-12CADB92571C}" type="doc">
      <dgm:prSet loTypeId="urn:microsoft.com/office/officeart/2005/8/layout/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01C18C0-57C3-4867-B34A-D12414C484CA}">
      <dgm:prSet/>
      <dgm:spPr>
        <a:solidFill>
          <a:srgbClr val="432763"/>
        </a:solidFill>
      </dgm:spPr>
      <dgm:t>
        <a:bodyPr/>
        <a:lstStyle/>
        <a:p>
          <a:r>
            <a:rPr lang="nl-NL" b="1" dirty="0"/>
            <a:t>De jeugdverpleegkundige of de jeugdarts van JGZ</a:t>
          </a:r>
          <a:r>
            <a:rPr lang="nl-NL" dirty="0"/>
            <a:t>: </a:t>
          </a:r>
        </a:p>
        <a:p>
          <a:r>
            <a:rPr lang="nl-NL" dirty="0"/>
            <a:t>de drempel voor aanvullende diagnostiek wordt verlaagd doordat screening grotendeels bij de eigen huisarts zal plaatsvinden. JGZ blijft betrokken voor monitoring en begeleiding.</a:t>
          </a:r>
          <a:endParaRPr lang="en-US" dirty="0"/>
        </a:p>
      </dgm:t>
    </dgm:pt>
    <dgm:pt modelId="{98D53148-3C02-461D-8E22-D4E4274A96BD}" type="parTrans" cxnId="{CDBC349C-55FA-4A4D-A9C0-B568661BE00D}">
      <dgm:prSet/>
      <dgm:spPr/>
      <dgm:t>
        <a:bodyPr/>
        <a:lstStyle/>
        <a:p>
          <a:endParaRPr lang="en-US"/>
        </a:p>
      </dgm:t>
    </dgm:pt>
    <dgm:pt modelId="{44800FA6-6839-40F0-8F42-274D22AEEDEE}" type="sibTrans" cxnId="{CDBC349C-55FA-4A4D-A9C0-B568661BE00D}">
      <dgm:prSet/>
      <dgm:spPr>
        <a:solidFill>
          <a:srgbClr val="432763"/>
        </a:solidFill>
      </dgm:spPr>
      <dgm:t>
        <a:bodyPr/>
        <a:lstStyle/>
        <a:p>
          <a:endParaRPr lang="en-US"/>
        </a:p>
      </dgm:t>
    </dgm:pt>
    <dgm:pt modelId="{9BD4F6C7-A145-4844-B62C-3E7C47370332}">
      <dgm:prSet/>
      <dgm:spPr>
        <a:solidFill>
          <a:srgbClr val="1F8CA5"/>
        </a:solidFill>
      </dgm:spPr>
      <dgm:t>
        <a:bodyPr/>
        <a:lstStyle/>
        <a:p>
          <a:r>
            <a:rPr lang="nl-NL" b="1" dirty="0"/>
            <a:t>De huisarts: </a:t>
          </a:r>
        </a:p>
        <a:p>
          <a:r>
            <a:rPr lang="nl-NL" dirty="0"/>
            <a:t>de huisarts voert in meer gevallen de co-morbiditeit screening uit, dit lag voorheen bij de kinderarts.</a:t>
          </a:r>
          <a:endParaRPr lang="en-US" dirty="0"/>
        </a:p>
      </dgm:t>
    </dgm:pt>
    <dgm:pt modelId="{49003F51-A03B-46ED-906A-40A89D33B997}" type="parTrans" cxnId="{A736BB55-0E95-4E24-9012-9DC9C0F2D4D6}">
      <dgm:prSet/>
      <dgm:spPr/>
      <dgm:t>
        <a:bodyPr/>
        <a:lstStyle/>
        <a:p>
          <a:endParaRPr lang="en-US"/>
        </a:p>
      </dgm:t>
    </dgm:pt>
    <dgm:pt modelId="{A5A86FFF-53EE-4192-A30E-40D9E6E0798E}" type="sibTrans" cxnId="{A736BB55-0E95-4E24-9012-9DC9C0F2D4D6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A8581F31-2678-4396-AAC9-8279A8C81116}">
      <dgm:prSet/>
      <dgm:spPr>
        <a:solidFill>
          <a:srgbClr val="FFC000"/>
        </a:solidFill>
      </dgm:spPr>
      <dgm:t>
        <a:bodyPr/>
        <a:lstStyle/>
        <a:p>
          <a:r>
            <a:rPr lang="nl-NL" b="1" dirty="0"/>
            <a:t>De kinderarts:</a:t>
          </a:r>
        </a:p>
        <a:p>
          <a:r>
            <a:rPr lang="nl-NL" dirty="0"/>
            <a:t>richt zich op behandeling van kinderen met obesitas (of overgewicht) bij wie </a:t>
          </a:r>
          <a:r>
            <a:rPr lang="nl-NL" dirty="0" err="1"/>
            <a:t>comorbiditeit</a:t>
          </a:r>
          <a:r>
            <a:rPr lang="nl-NL" dirty="0"/>
            <a:t> of een medische oorzaak is vastgesteld; van daaruit blijft de kinderarts de </a:t>
          </a:r>
          <a:r>
            <a:rPr lang="nl-NL" dirty="0" err="1"/>
            <a:t>comorbiditeit</a:t>
          </a:r>
          <a:r>
            <a:rPr lang="nl-NL" dirty="0"/>
            <a:t> jaarlijks volgen. </a:t>
          </a:r>
        </a:p>
        <a:p>
          <a:r>
            <a:rPr lang="nl-NL" dirty="0"/>
            <a:t>Bij kinderen 0-4 jaar, verdenking medische oorzaak en obesitas graad 3 doet de kinderarts de </a:t>
          </a:r>
          <a:r>
            <a:rPr lang="nl-NL" dirty="0" err="1"/>
            <a:t>comorbiditeit</a:t>
          </a:r>
          <a:r>
            <a:rPr lang="nl-NL" dirty="0"/>
            <a:t> screening.</a:t>
          </a:r>
          <a:endParaRPr lang="en-US" dirty="0"/>
        </a:p>
      </dgm:t>
    </dgm:pt>
    <dgm:pt modelId="{0E34BB96-5EBD-4F51-B453-517687A78C7E}" type="parTrans" cxnId="{5C26A600-9BCC-4403-BAFB-BBAE8622D04C}">
      <dgm:prSet/>
      <dgm:spPr/>
      <dgm:t>
        <a:bodyPr/>
        <a:lstStyle/>
        <a:p>
          <a:endParaRPr lang="en-US"/>
        </a:p>
      </dgm:t>
    </dgm:pt>
    <dgm:pt modelId="{81DBCB92-7888-4EDC-90D2-0B540189F54B}" type="sibTrans" cxnId="{5C26A600-9BCC-4403-BAFB-BBAE8622D04C}">
      <dgm:prSet/>
      <dgm:spPr/>
      <dgm:t>
        <a:bodyPr/>
        <a:lstStyle/>
        <a:p>
          <a:endParaRPr lang="en-US"/>
        </a:p>
      </dgm:t>
    </dgm:pt>
    <dgm:pt modelId="{9BBD421B-5BF3-4E34-A88C-C4F60D904418}" type="pres">
      <dgm:prSet presAssocID="{0F1721EC-1515-4ADF-B697-12CADB92571C}" presName="Name0" presStyleCnt="0">
        <dgm:presLayoutVars>
          <dgm:dir/>
          <dgm:resizeHandles val="exact"/>
        </dgm:presLayoutVars>
      </dgm:prSet>
      <dgm:spPr/>
    </dgm:pt>
    <dgm:pt modelId="{AD083933-EEC3-49AB-B74B-152E92A679FE}" type="pres">
      <dgm:prSet presAssocID="{D01C18C0-57C3-4867-B34A-D12414C484CA}" presName="node" presStyleLbl="node1" presStyleIdx="0" presStyleCnt="3">
        <dgm:presLayoutVars>
          <dgm:bulletEnabled val="1"/>
        </dgm:presLayoutVars>
      </dgm:prSet>
      <dgm:spPr/>
    </dgm:pt>
    <dgm:pt modelId="{20ADD4C1-D887-409D-B875-9E3C45C8F621}" type="pres">
      <dgm:prSet presAssocID="{44800FA6-6839-40F0-8F42-274D22AEEDEE}" presName="sibTrans" presStyleLbl="sibTrans2D1" presStyleIdx="0" presStyleCnt="2"/>
      <dgm:spPr>
        <a:prstGeom prst="mathMinus">
          <a:avLst/>
        </a:prstGeom>
      </dgm:spPr>
    </dgm:pt>
    <dgm:pt modelId="{6004B791-7E3C-4B59-ACDE-464938548170}" type="pres">
      <dgm:prSet presAssocID="{44800FA6-6839-40F0-8F42-274D22AEEDEE}" presName="connectorText" presStyleLbl="sibTrans2D1" presStyleIdx="0" presStyleCnt="2"/>
      <dgm:spPr/>
    </dgm:pt>
    <dgm:pt modelId="{FCD193B1-6ABF-458C-9360-8A6F6CC3598B}" type="pres">
      <dgm:prSet presAssocID="{9BD4F6C7-A145-4844-B62C-3E7C47370332}" presName="node" presStyleLbl="node1" presStyleIdx="1" presStyleCnt="3">
        <dgm:presLayoutVars>
          <dgm:bulletEnabled val="1"/>
        </dgm:presLayoutVars>
      </dgm:prSet>
      <dgm:spPr/>
    </dgm:pt>
    <dgm:pt modelId="{0E55C148-CDB7-4CCA-8BBE-A42A2E3F4A64}" type="pres">
      <dgm:prSet presAssocID="{A5A86FFF-53EE-4192-A30E-40D9E6E0798E}" presName="sibTrans" presStyleLbl="sibTrans2D1" presStyleIdx="1" presStyleCnt="2"/>
      <dgm:spPr>
        <a:prstGeom prst="mathMinus">
          <a:avLst/>
        </a:prstGeom>
      </dgm:spPr>
    </dgm:pt>
    <dgm:pt modelId="{FDD6D2C5-A438-4312-926D-AECFF91A0495}" type="pres">
      <dgm:prSet presAssocID="{A5A86FFF-53EE-4192-A30E-40D9E6E0798E}" presName="connectorText" presStyleLbl="sibTrans2D1" presStyleIdx="1" presStyleCnt="2"/>
      <dgm:spPr/>
    </dgm:pt>
    <dgm:pt modelId="{58450486-B741-4309-9211-D08BD44F5CC6}" type="pres">
      <dgm:prSet presAssocID="{A8581F31-2678-4396-AAC9-8279A8C81116}" presName="node" presStyleLbl="node1" presStyleIdx="2" presStyleCnt="3">
        <dgm:presLayoutVars>
          <dgm:bulletEnabled val="1"/>
        </dgm:presLayoutVars>
      </dgm:prSet>
      <dgm:spPr/>
    </dgm:pt>
  </dgm:ptLst>
  <dgm:cxnLst>
    <dgm:cxn modelId="{5C26A600-9BCC-4403-BAFB-BBAE8622D04C}" srcId="{0F1721EC-1515-4ADF-B697-12CADB92571C}" destId="{A8581F31-2678-4396-AAC9-8279A8C81116}" srcOrd="2" destOrd="0" parTransId="{0E34BB96-5EBD-4F51-B453-517687A78C7E}" sibTransId="{81DBCB92-7888-4EDC-90D2-0B540189F54B}"/>
    <dgm:cxn modelId="{916A6F0F-F643-48E6-B832-1CE5B1053A66}" type="presOf" srcId="{0F1721EC-1515-4ADF-B697-12CADB92571C}" destId="{9BBD421B-5BF3-4E34-A88C-C4F60D904418}" srcOrd="0" destOrd="0" presId="urn:microsoft.com/office/officeart/2005/8/layout/process1"/>
    <dgm:cxn modelId="{F6904A10-B22C-4500-AEE1-1E79F48C1CCE}" type="presOf" srcId="{44800FA6-6839-40F0-8F42-274D22AEEDEE}" destId="{6004B791-7E3C-4B59-ACDE-464938548170}" srcOrd="1" destOrd="0" presId="urn:microsoft.com/office/officeart/2005/8/layout/process1"/>
    <dgm:cxn modelId="{A736BB55-0E95-4E24-9012-9DC9C0F2D4D6}" srcId="{0F1721EC-1515-4ADF-B697-12CADB92571C}" destId="{9BD4F6C7-A145-4844-B62C-3E7C47370332}" srcOrd="1" destOrd="0" parTransId="{49003F51-A03B-46ED-906A-40A89D33B997}" sibTransId="{A5A86FFF-53EE-4192-A30E-40D9E6E0798E}"/>
    <dgm:cxn modelId="{A390F789-60FF-47C3-9592-AB9343B0E216}" type="presOf" srcId="{44800FA6-6839-40F0-8F42-274D22AEEDEE}" destId="{20ADD4C1-D887-409D-B875-9E3C45C8F621}" srcOrd="0" destOrd="0" presId="urn:microsoft.com/office/officeart/2005/8/layout/process1"/>
    <dgm:cxn modelId="{CDBC349C-55FA-4A4D-A9C0-B568661BE00D}" srcId="{0F1721EC-1515-4ADF-B697-12CADB92571C}" destId="{D01C18C0-57C3-4867-B34A-D12414C484CA}" srcOrd="0" destOrd="0" parTransId="{98D53148-3C02-461D-8E22-D4E4274A96BD}" sibTransId="{44800FA6-6839-40F0-8F42-274D22AEEDEE}"/>
    <dgm:cxn modelId="{24D561AB-BECB-451A-A34B-FDA72EAFC9D4}" type="presOf" srcId="{D01C18C0-57C3-4867-B34A-D12414C484CA}" destId="{AD083933-EEC3-49AB-B74B-152E92A679FE}" srcOrd="0" destOrd="0" presId="urn:microsoft.com/office/officeart/2005/8/layout/process1"/>
    <dgm:cxn modelId="{3C78B9DE-03E2-4876-AE5D-91C159206078}" type="presOf" srcId="{A5A86FFF-53EE-4192-A30E-40D9E6E0798E}" destId="{0E55C148-CDB7-4CCA-8BBE-A42A2E3F4A64}" srcOrd="0" destOrd="0" presId="urn:microsoft.com/office/officeart/2005/8/layout/process1"/>
    <dgm:cxn modelId="{21CCBFF6-E88D-463B-B44D-4529E31E3FC0}" type="presOf" srcId="{9BD4F6C7-A145-4844-B62C-3E7C47370332}" destId="{FCD193B1-6ABF-458C-9360-8A6F6CC3598B}" srcOrd="0" destOrd="0" presId="urn:microsoft.com/office/officeart/2005/8/layout/process1"/>
    <dgm:cxn modelId="{455C48FA-59BB-4160-A64F-EBABE2BFAA3F}" type="presOf" srcId="{A5A86FFF-53EE-4192-A30E-40D9E6E0798E}" destId="{FDD6D2C5-A438-4312-926D-AECFF91A0495}" srcOrd="1" destOrd="0" presId="urn:microsoft.com/office/officeart/2005/8/layout/process1"/>
    <dgm:cxn modelId="{0FE3E2FD-7184-47C9-B029-895BFE51A449}" type="presOf" srcId="{A8581F31-2678-4396-AAC9-8279A8C81116}" destId="{58450486-B741-4309-9211-D08BD44F5CC6}" srcOrd="0" destOrd="0" presId="urn:microsoft.com/office/officeart/2005/8/layout/process1"/>
    <dgm:cxn modelId="{A962A29D-52DF-431A-A04B-CA75A82A876E}" type="presParOf" srcId="{9BBD421B-5BF3-4E34-A88C-C4F60D904418}" destId="{AD083933-EEC3-49AB-B74B-152E92A679FE}" srcOrd="0" destOrd="0" presId="urn:microsoft.com/office/officeart/2005/8/layout/process1"/>
    <dgm:cxn modelId="{49FD5060-E333-446F-9F89-2AAE1128C302}" type="presParOf" srcId="{9BBD421B-5BF3-4E34-A88C-C4F60D904418}" destId="{20ADD4C1-D887-409D-B875-9E3C45C8F621}" srcOrd="1" destOrd="0" presId="urn:microsoft.com/office/officeart/2005/8/layout/process1"/>
    <dgm:cxn modelId="{F50809C6-9A0C-4964-82F3-116C8EECB1AB}" type="presParOf" srcId="{20ADD4C1-D887-409D-B875-9E3C45C8F621}" destId="{6004B791-7E3C-4B59-ACDE-464938548170}" srcOrd="0" destOrd="0" presId="urn:microsoft.com/office/officeart/2005/8/layout/process1"/>
    <dgm:cxn modelId="{73E86528-AE5C-46CC-9798-B64691F7D4A9}" type="presParOf" srcId="{9BBD421B-5BF3-4E34-A88C-C4F60D904418}" destId="{FCD193B1-6ABF-458C-9360-8A6F6CC3598B}" srcOrd="2" destOrd="0" presId="urn:microsoft.com/office/officeart/2005/8/layout/process1"/>
    <dgm:cxn modelId="{723C6818-714C-4EF1-AADD-27D53659388D}" type="presParOf" srcId="{9BBD421B-5BF3-4E34-A88C-C4F60D904418}" destId="{0E55C148-CDB7-4CCA-8BBE-A42A2E3F4A64}" srcOrd="3" destOrd="0" presId="urn:microsoft.com/office/officeart/2005/8/layout/process1"/>
    <dgm:cxn modelId="{350BDEE2-B123-4CB9-9252-96569C514A8C}" type="presParOf" srcId="{0E55C148-CDB7-4CCA-8BBE-A42A2E3F4A64}" destId="{FDD6D2C5-A438-4312-926D-AECFF91A0495}" srcOrd="0" destOrd="0" presId="urn:microsoft.com/office/officeart/2005/8/layout/process1"/>
    <dgm:cxn modelId="{5AC3E9E5-C78F-43F6-9E08-F5923C502FDE}" type="presParOf" srcId="{9BBD421B-5BF3-4E34-A88C-C4F60D904418}" destId="{58450486-B741-4309-9211-D08BD44F5CC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083933-EEC3-49AB-B74B-152E92A679FE}">
      <dsp:nvSpPr>
        <dsp:cNvPr id="0" name=""/>
        <dsp:cNvSpPr/>
      </dsp:nvSpPr>
      <dsp:spPr>
        <a:xfrm>
          <a:off x="9242" y="49269"/>
          <a:ext cx="2762398" cy="3585183"/>
        </a:xfrm>
        <a:prstGeom prst="roundRect">
          <a:avLst>
            <a:gd name="adj" fmla="val 10000"/>
          </a:avLst>
        </a:prstGeom>
        <a:solidFill>
          <a:srgbClr val="43276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De jeugdverpleegkundige of de jeugdarts van JGZ</a:t>
          </a:r>
          <a:r>
            <a:rPr lang="nl-NL" sz="1600" kern="1200" dirty="0"/>
            <a:t>: 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 drempel voor aanvullende diagnostiek wordt verlaagd doordat screening grotendeels bij de eigen huisarts zal plaatsvinden. JGZ blijft betrokken voor monitoring en begeleiding.</a:t>
          </a:r>
          <a:endParaRPr lang="en-US" sz="1600" kern="1200" dirty="0"/>
        </a:p>
      </dsp:txBody>
      <dsp:txXfrm>
        <a:off x="90150" y="130177"/>
        <a:ext cx="2600582" cy="3423367"/>
      </dsp:txXfrm>
    </dsp:sp>
    <dsp:sp modelId="{20ADD4C1-D887-409D-B875-9E3C45C8F621}">
      <dsp:nvSpPr>
        <dsp:cNvPr id="0" name=""/>
        <dsp:cNvSpPr/>
      </dsp:nvSpPr>
      <dsp:spPr>
        <a:xfrm>
          <a:off x="3047880" y="1499323"/>
          <a:ext cx="585628" cy="685074"/>
        </a:xfrm>
        <a:prstGeom prst="mathMinus">
          <a:avLst/>
        </a:prstGeom>
        <a:solidFill>
          <a:srgbClr val="43276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3047880" y="1636338"/>
        <a:ext cx="409940" cy="411044"/>
      </dsp:txXfrm>
    </dsp:sp>
    <dsp:sp modelId="{FCD193B1-6ABF-458C-9360-8A6F6CC3598B}">
      <dsp:nvSpPr>
        <dsp:cNvPr id="0" name=""/>
        <dsp:cNvSpPr/>
      </dsp:nvSpPr>
      <dsp:spPr>
        <a:xfrm>
          <a:off x="3876600" y="49269"/>
          <a:ext cx="2762398" cy="3585183"/>
        </a:xfrm>
        <a:prstGeom prst="roundRect">
          <a:avLst>
            <a:gd name="adj" fmla="val 10000"/>
          </a:avLst>
        </a:prstGeom>
        <a:solidFill>
          <a:srgbClr val="1F8CA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De huisarts: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de huisarts voert in meer gevallen de co-morbiditeit screening uit, dit lag voorheen bij de kinderarts.</a:t>
          </a:r>
          <a:endParaRPr lang="en-US" sz="1600" kern="1200" dirty="0"/>
        </a:p>
      </dsp:txBody>
      <dsp:txXfrm>
        <a:off x="3957508" y="130177"/>
        <a:ext cx="2600582" cy="3423367"/>
      </dsp:txXfrm>
    </dsp:sp>
    <dsp:sp modelId="{0E55C148-CDB7-4CCA-8BBE-A42A2E3F4A64}">
      <dsp:nvSpPr>
        <dsp:cNvPr id="0" name=""/>
        <dsp:cNvSpPr/>
      </dsp:nvSpPr>
      <dsp:spPr>
        <a:xfrm>
          <a:off x="6915238" y="1499323"/>
          <a:ext cx="585628" cy="685074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6915238" y="1636338"/>
        <a:ext cx="409940" cy="411044"/>
      </dsp:txXfrm>
    </dsp:sp>
    <dsp:sp modelId="{58450486-B741-4309-9211-D08BD44F5CC6}">
      <dsp:nvSpPr>
        <dsp:cNvPr id="0" name=""/>
        <dsp:cNvSpPr/>
      </dsp:nvSpPr>
      <dsp:spPr>
        <a:xfrm>
          <a:off x="7743958" y="49269"/>
          <a:ext cx="2762398" cy="3585183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b="1" kern="1200" dirty="0"/>
            <a:t>De kinderarts: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richt zich op behandeling van kinderen met obesitas (of overgewicht) bij wie </a:t>
          </a:r>
          <a:r>
            <a:rPr lang="nl-NL" sz="1600" kern="1200" dirty="0" err="1"/>
            <a:t>comorbiditeit</a:t>
          </a:r>
          <a:r>
            <a:rPr lang="nl-NL" sz="1600" kern="1200" dirty="0"/>
            <a:t> of een medische oorzaak is vastgesteld; van daaruit blijft de kinderarts de </a:t>
          </a:r>
          <a:r>
            <a:rPr lang="nl-NL" sz="1600" kern="1200" dirty="0" err="1"/>
            <a:t>comorbiditeit</a:t>
          </a:r>
          <a:r>
            <a:rPr lang="nl-NL" sz="1600" kern="1200" dirty="0"/>
            <a:t> jaarlijks volgen.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Bij kinderen 0-4 jaar, verdenking medische oorzaak en obesitas graad 3 doet de kinderarts de </a:t>
          </a:r>
          <a:r>
            <a:rPr lang="nl-NL" sz="1600" kern="1200" dirty="0" err="1"/>
            <a:t>comorbiditeit</a:t>
          </a:r>
          <a:r>
            <a:rPr lang="nl-NL" sz="1600" kern="1200" dirty="0"/>
            <a:t> screening.</a:t>
          </a:r>
          <a:endParaRPr lang="en-US" sz="1600" kern="1200" dirty="0"/>
        </a:p>
      </dsp:txBody>
      <dsp:txXfrm>
        <a:off x="7824866" y="130177"/>
        <a:ext cx="2600582" cy="34233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F8BC24-3CE5-481B-917B-AB3A6BF43D11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E42E9-E0F0-40F0-9440-5A6E7E15AED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3515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3E42E9-E0F0-40F0-9440-5A6E7E15AED6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587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CC3CAE-B9BC-78DD-9F7A-211EDBBCE2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80E25F2-60A1-36C2-694C-A8AE5B342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AC4EE05-26D2-C422-F80A-7512D2104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693157D-D7A2-8C4F-29FC-217D671A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1B297E9-25B9-1439-4441-C521CFD58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4302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E972D-833B-AD02-86E7-E4798AD29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7DE2FEF-0845-A218-E71E-E3DAB8CEF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DE038A-7431-9D83-1F5A-AD292B9C2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1054D-6ADF-3007-B3E9-AA00483AB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2600C8C-1681-E4BA-C254-C10BE0CCF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371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20736A84-9674-3C45-900D-67D076EAD8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B24FD48-8C94-71E6-C127-98ADD2D45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98773CB-522D-7E8A-7EDA-1A6F55AE6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631B97A-5EBB-8DE5-0CA6-E9998C2E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49E549-861A-2774-66AD-1D1DCCE94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105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C0771-6FB8-2F61-D394-65AB08BDA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F3819F-CEC1-003B-2580-DE6184C1F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C0B116B-2E27-0DCA-EA1D-B725F6EDC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85FCE97-31F4-2944-120D-AC18A1190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199A2A-3E7D-AB94-CC89-3354CC44C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26107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F2286-4E70-F745-6D67-5651049A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C8192B5-79F0-0B6A-3EE2-5AB40E354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04F5B7E-BBE0-77A8-57D4-217FCDD25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D4A4E3F-E563-6127-53DD-F9C7BF68C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464B29A-AEC7-2144-647D-4EA1A2B87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6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F54BBD-AD1A-B738-33BD-A8BB27542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F545AFA-1BDC-3E4B-F491-0C7ECF6790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476A738-C65F-D41B-FC64-D95E5F659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9D73D92-7290-8BB3-2465-8ABB5E1F6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877B1E3-5011-7AE2-8372-306C08E3A9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816DF7B-765E-095F-5FDD-59998E385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6531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485219-BCB2-6FD2-C1E5-DC4E79AB1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3B2321F-732B-DFE4-4434-0680D79881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6E1292-C544-41CB-5FF6-3962292D1E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B782419-4D77-D4F3-7881-ED0BBE1A2F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0440F65-C869-4762-784C-28514EE557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B54BFA2-EAC4-8AD2-894E-E55C27260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EFC3F8D3-16AD-CFFC-D5C9-092B07586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A00D9C9-BD6E-7079-1D04-B0A51DA5B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6295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06E214-ACA0-53D7-9AA0-A29E6087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D47F635-617F-FFE8-4FE0-55459A2A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5B07A31-C5FD-7B43-E319-7BEA323E7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F333B89-A9AA-1AF4-62ED-6C6A65E87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391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3392ECE-6104-8602-ABB8-B564D0851F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29FA0C0E-F81A-9CA4-30C0-FB3DDD37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0CF092C-2A8A-0AE9-6F39-947E4C6E8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2624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C65A37-4733-CCB3-4221-3C688ED52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A278267-4E67-362E-913A-BC2CDF879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895ECC9-AE1D-8D61-FB97-BA4E746DDE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AE40EC4-A7F5-11B8-65DC-67001D96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05543B0-1E7C-8761-CA52-77691CB65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21999C7-581D-F49B-5A36-7D945AFA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7323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4B0671-B3EE-C7EF-D1CB-8B62D91FB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878BB3F-0863-418C-DBFB-13D503725E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0B458CE-52C2-CF92-4E34-50DE871ECC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78FCE6-A854-0799-ED42-48C48320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F7B3A10-F9A7-28E6-DA77-62ACAD795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195FA0C-B1CC-924F-50EC-DBC5A5487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8113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59BD913A-10FF-560F-25D9-C5A500141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E5DD05-C59C-CFCC-4FA9-7FC95C378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F6E86E6-0588-5C78-6FF4-21FF2DDA3F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CF7397-2EEC-4664-BC98-FCD8650EDD57}" type="datetimeFigureOut">
              <a:rPr lang="nl-NL" smtClean="0"/>
              <a:t>18-10-2024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7077AE2-59AD-0604-378F-CDEA5BB6D6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E22DBAC-EE8C-C826-29E2-53BD26858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BCE6E-3873-4BC0-90B3-F44D052CAB2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3555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eur03.safelinks.protection.outlook.com/?url=https%3A%2F%2Fkindnaargezondergewicht.nl%2Fmedia%2Fpages%2Ftools%2Fflyer-praten-inzichten-voor-professionals-die-met-kinderen-praten%2Fd4703efc70-1667381483%2Fjuni_2021_folder_deze_woorden_over_mijn_gewicht_vind_ik_goed.pdf&amp;data=05%7C02%7C%7C6a7008ff9fe54ff1637308dce1f744a1%7Cb9ea87f7a2634e6898e15fad3547a805%7C0%7C0%7C638633700463686205%7CUnknown%7CTWFpbGZsb3d8eyJWIjoiMC4wLjAwMDAiLCJQIjoiV2luMzIiLCJBTiI6Ik1haWwiLCJXVCI6Mn0%3D%7C0%7C%7C%7C&amp;sdata=j3420aAEaius98ZxT83CS8cyM1dguJqidPdbl0zwkGc%3D&amp;reserved=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vgutrechtjgzcptteam418@zorgmail.n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richtlijnendatabase.nl/richtlijn/overgewicht_en_obesitas_bij_volwassenen_en_kinderen/volwassenen/diagnostiek_van_overgewicht_en_obesitas_bij_volwassenen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f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fif"/><Relationship Id="rId4" Type="http://schemas.openxmlformats.org/officeDocument/2006/relationships/hyperlink" Target="https://sterkz.org/wp-content/uploads/2024/09/verwijzen-kinderen-obesitas-19sept2024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vgutrechtjgzcptteam418@zorgmail.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fif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f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7" name="Rectangle 56">
            <a:extLst>
              <a:ext uri="{FF2B5EF4-FFF2-40B4-BE49-F238E27FC236}">
                <a16:creationId xmlns:a16="http://schemas.microsoft.com/office/drawing/2014/main" id="{47942995-B07F-4636-9A06-C6A104B26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DC6DCAA-3724-1D6A-2817-509C78F90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3810" y="2046514"/>
            <a:ext cx="4036334" cy="1802998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l"/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Verwijsschema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diagnostiek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kinderen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met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overgewicht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3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4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obesitas</a:t>
            </a:r>
            <a:endParaRPr lang="en-US" sz="34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BEB7FE1-3847-9A40-CADE-97A95601E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7518" y="3658452"/>
            <a:ext cx="4036333" cy="13130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/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Onderdeel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de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stedelijke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Netwerkaanpak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overgewicht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obesitas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kinderen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2984992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Rectangle 63">
            <a:extLst>
              <a:ext uri="{FF2B5EF4-FFF2-40B4-BE49-F238E27FC236}">
                <a16:creationId xmlns:a16="http://schemas.microsoft.com/office/drawing/2014/main" id="{B81933D1-5615-42C7-9C0B-4EB7105CC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23B145D4-C4A4-45A0-E06B-6D960F44A1DB}"/>
              </a:ext>
            </a:extLst>
          </p:cNvPr>
          <p:cNvSpPr txBox="1"/>
          <p:nvPr/>
        </p:nvSpPr>
        <p:spPr>
          <a:xfrm>
            <a:off x="76086" y="6538070"/>
            <a:ext cx="11825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nl-NL" sz="1000" dirty="0"/>
              <a:t>Versie 9-10-2024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6B50155-80A1-2010-BA21-15868F76E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9860" y="2206712"/>
            <a:ext cx="5289331" cy="2387425"/>
          </a:xfrm>
          <a:prstGeom prst="rect">
            <a:avLst/>
          </a:prstGeom>
        </p:spPr>
      </p:pic>
      <p:pic>
        <p:nvPicPr>
          <p:cNvPr id="6" name="Afbeelding 5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1DC8E9E-64F0-1C98-CBA4-0A8EB0A128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8539" y="391251"/>
            <a:ext cx="1836637" cy="456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3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8A952-2802-68B5-E467-A5870C4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Boodschap voor ouder en kind na diagnostiek en/of </a:t>
            </a:r>
            <a:r>
              <a:rPr lang="nl-NL" sz="4000" dirty="0" err="1"/>
              <a:t>comorbiditeit</a:t>
            </a:r>
            <a:r>
              <a:rPr lang="nl-NL" sz="4000" dirty="0"/>
              <a:t> screening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76A5E-3FF2-8C2D-6985-16D21879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5"/>
            <a:ext cx="9704643" cy="3637600"/>
          </a:xfrm>
        </p:spPr>
        <p:txBody>
          <a:bodyPr anchor="ctr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Wanneer ouder en kind bij de huisarts of kinderarts zijn geweest voor diagnostiek en/ of </a:t>
            </a:r>
            <a:r>
              <a:rPr lang="nl-NL" sz="1700" dirty="0" err="1">
                <a:latin typeface="Arial" panose="020B0604020202020204" pitchFamily="34" charset="0"/>
                <a:cs typeface="Arial" panose="020B0604020202020204" pitchFamily="34" charset="0"/>
              </a:rPr>
              <a:t>comorbiditeit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screening en er zijn </a:t>
            </a:r>
            <a:r>
              <a:rPr lang="nl-NL" sz="1700" u="sng" dirty="0">
                <a:latin typeface="Arial" panose="020B0604020202020204" pitchFamily="34" charset="0"/>
                <a:cs typeface="Arial" panose="020B0604020202020204" pitchFamily="34" charset="0"/>
              </a:rPr>
              <a:t>geen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afwijkingen gevonden, dan is het belangrijk om alsnog een stimulerende boodschap mee te geven ter motivatie.</a:t>
            </a:r>
          </a:p>
          <a:p>
            <a:pPr marL="0" indent="0">
              <a:spcBef>
                <a:spcPts val="0"/>
              </a:spcBef>
              <a:buNone/>
            </a:pPr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Een paar tips of voorbeeldzinnen die hierbij kunnen helpen:</a:t>
            </a:r>
          </a:p>
          <a:p>
            <a:pPr marL="630238" lvl="0" indent="-274638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'goed dat jullie zijn geweest en we hebben kunnen checken dat er op dit moment nog geen schade is ontstaan in het lichaam’.</a:t>
            </a:r>
          </a:p>
          <a:p>
            <a:pPr marL="630238" lvl="0" indent="-274638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'dit willen we graag zo houden, daarom ben ik blij te horen over alle stappen die jullie al nemen naar een gezonde leefstijl'. </a:t>
            </a:r>
          </a:p>
          <a:p>
            <a:pPr marL="630238" lvl="0" indent="-274638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'lukt het werken aan een gezonde leefstijl jullie al voldoende of heb je daar nog verdere hulp bij nodig of vragen over?’.</a:t>
            </a:r>
          </a:p>
          <a:p>
            <a:pPr marL="630238" lvl="0" indent="-274638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'in de toekomst kan het zijn dat jullie opnieuw verwezen worden om dit te checken, als het overgewicht blijft bestaan of toeneemt kan er in de toekomst mogelijk alsnog schade ontstaan’.</a:t>
            </a:r>
          </a:p>
          <a:p>
            <a:pPr marL="630238" lvl="0" indent="-274638"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nl-NL" sz="1700" i="1" dirty="0">
                <a:latin typeface="Arial" panose="020B0604020202020204" pitchFamily="34" charset="0"/>
                <a:cs typeface="Arial" panose="020B0604020202020204" pitchFamily="34" charset="0"/>
              </a:rPr>
              <a:t>'dat kunt u verder bespreken met de jeugdverpleegkundige of jeugdarts waar u begeleiding krijgt’.</a:t>
            </a:r>
          </a:p>
          <a:p>
            <a:pPr>
              <a:spcBef>
                <a:spcPts val="0"/>
              </a:spcBef>
            </a:pPr>
            <a:endParaRPr lang="nl-NL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Meer tips over bijvoorbeeld taalgebruik in de context van een te hoog gewicht vind je hier:</a:t>
            </a:r>
          </a:p>
          <a:p>
            <a:pPr marL="0" indent="0">
              <a:spcBef>
                <a:spcPts val="0"/>
              </a:spcBef>
              <a:buNone/>
            </a:pP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juni_2021_folder_deze_woorden_over_mijn_gewicht_vind_ik_goed.pdf (kindnaargezondergewicht.nl)</a:t>
            </a:r>
            <a:r>
              <a:rPr lang="nl-NL" sz="1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16B5E3-3A86-1DC3-2D8E-5E0907473B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0D6CC8C-AEAD-55B5-7F3A-342964AF1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72230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667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6E7AB81F-136A-B75B-24BA-206650728761}"/>
              </a:ext>
            </a:extLst>
          </p:cNvPr>
          <p:cNvSpPr/>
          <p:nvPr/>
        </p:nvSpPr>
        <p:spPr>
          <a:xfrm>
            <a:off x="99417" y="3151996"/>
            <a:ext cx="3882032" cy="249544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3. Omschrijving begeleiding </a:t>
            </a:r>
            <a:r>
              <a:rPr lang="nl-NL" sz="12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JGZ</a:t>
            </a:r>
            <a:endParaRPr lang="nl-NL" sz="1100" b="1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Meten l</a:t>
            </a:r>
            <a:r>
              <a:rPr lang="nl-NL" sz="1100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ente en gewicht</a:t>
            </a: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en monitoren BMI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Signalering medische oorzaak en </a:t>
            </a:r>
            <a:r>
              <a:rPr lang="nl-NL" sz="1100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comorbiditeit</a:t>
            </a: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, meten bloeddruk bij 5-18 jaar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Verkennen motivatie leefstijlverandering ouder en kind/jongere, gezinssituatie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Informatie over gezondheidsrisico’s overgewicht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Anamnese en advies/begeleiding m.b.t. diverse leefstijlfactoren zoals voeding, beweging, slapen, psychisch welbevinden, zo nodig opvoedondersteuning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Evt. betrekken partner zoals huisarts, kinderarts, diëtist, beweegmakelaar/ fysiotherapeut, GLI, buurtteam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nl-NL" sz="1100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Dit alles in overleg met ouder en kind én in samenwerking met relevante partijen in de wijk</a:t>
            </a:r>
            <a:endParaRPr lang="nl-NL" sz="110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264C6EAB-5AA2-FFCA-77A5-FE63F64BA505}"/>
              </a:ext>
            </a:extLst>
          </p:cNvPr>
          <p:cNvSpPr/>
          <p:nvPr/>
        </p:nvSpPr>
        <p:spPr>
          <a:xfrm>
            <a:off x="8392649" y="520515"/>
            <a:ext cx="3699932" cy="1546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nl-NL" sz="1400" b="1" dirty="0"/>
              <a:t>5. Begeleiding </a:t>
            </a:r>
            <a:r>
              <a:rPr lang="nl-NL" sz="1400" b="1" dirty="0">
                <a:solidFill>
                  <a:srgbClr val="F7A600"/>
                </a:solidFill>
              </a:rPr>
              <a:t>kinderartsen</a:t>
            </a:r>
            <a:r>
              <a:rPr lang="nl-NL" sz="1400" b="1" dirty="0"/>
              <a:t> bij </a:t>
            </a:r>
            <a:r>
              <a:rPr lang="nl-NL" sz="1400" b="1" dirty="0" err="1"/>
              <a:t>comorbiditeit</a:t>
            </a:r>
            <a:endParaRPr lang="nl-NL" sz="1400" b="1" dirty="0"/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Tenminste jaarlijkse follow up: op spreekuur en in kaart brengen verloop </a:t>
            </a:r>
            <a:r>
              <a:rPr lang="nl-NL" sz="1100" dirty="0" err="1">
                <a:latin typeface="Arial" panose="020B0604020202020204" pitchFamily="34" charset="0"/>
                <a:cs typeface="Arial" panose="020B0604020202020204" pitchFamily="34" charset="0"/>
              </a:rPr>
              <a:t>comorbiditeit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 (ontwikkelen overige </a:t>
            </a:r>
            <a:r>
              <a:rPr lang="nl-NL" sz="1100" dirty="0" err="1">
                <a:latin typeface="Arial" panose="020B0604020202020204" pitchFamily="34" charset="0"/>
                <a:cs typeface="Arial" panose="020B0604020202020204" pitchFamily="34" charset="0"/>
              </a:rPr>
              <a:t>comorbiditeit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Indiceert de therapie (veelal leefstijl interventie), eventueel aangevuld met medicamenteuze therapie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Indien nodig verwijzing naar expertise centra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1AF75CA-243A-FD44-060F-09A752D02DEC}"/>
              </a:ext>
            </a:extLst>
          </p:cNvPr>
          <p:cNvSpPr/>
          <p:nvPr/>
        </p:nvSpPr>
        <p:spPr>
          <a:xfrm>
            <a:off x="4246033" y="2184821"/>
            <a:ext cx="3699933" cy="34626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4. Afkapwaarden </a:t>
            </a:r>
            <a:r>
              <a:rPr lang="nl-NL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comorbiditeit</a:t>
            </a:r>
            <a:r>
              <a:rPr lang="nl-NL" sz="1200" b="1" dirty="0">
                <a:latin typeface="Arial" panose="020B0604020202020204" pitchFamily="34" charset="0"/>
                <a:cs typeface="Arial" panose="020B0604020202020204" pitchFamily="34" charset="0"/>
              </a:rPr>
              <a:t> screening voor de </a:t>
            </a:r>
            <a:r>
              <a:rPr lang="nl-NL" sz="1200" b="1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huisarts</a:t>
            </a:r>
            <a:endParaRPr lang="nl-NL" sz="1100" b="1" dirty="0">
              <a:solidFill>
                <a:srgbClr val="1F8CA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Bloeddruk meten 3x met 10 minuten ertussen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Hypertensie: systolische/diastolische RR &gt; p95 voor leeftijd, lengte en geslacht</a:t>
            </a:r>
          </a:p>
          <a:p>
            <a:pPr marL="179388" indent="-179388"/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Laboratoriumbepalingen: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Nuchter glucose &gt; 5.6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LDL &gt; 3,4 bij kind &lt; 12 jaar, </a:t>
            </a:r>
          </a:p>
          <a:p>
            <a:pPr marL="179388" indent="-179388">
              <a:tabLst>
                <a:tab pos="266700" algn="l"/>
              </a:tabLst>
            </a:pP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LDL &gt; 3,8 bij kind &gt; 12 jaar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TG &gt; 1,7</a:t>
            </a:r>
            <a:endParaRPr lang="nl-NL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HDL &lt; 1,03</a:t>
            </a:r>
            <a:endParaRPr lang="nl-NL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ASAT &gt; 40</a:t>
            </a:r>
            <a:endParaRPr lang="nl-NL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TSH &gt; 5, </a:t>
            </a:r>
            <a:r>
              <a:rPr lang="en-US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bepaal</a:t>
            </a:r>
            <a:r>
              <a:rPr lang="en-US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anti-TPO: </a:t>
            </a:r>
            <a:endParaRPr lang="nl-NL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263" lvl="1" indent="-195263">
              <a:buFont typeface="Courier New" panose="020B0604020202020204" pitchFamily="34" charset="0"/>
              <a:buChar char="o"/>
            </a:pPr>
            <a:r>
              <a:rPr lang="nl-NL" sz="1100" dirty="0">
                <a:effectLst/>
                <a:latin typeface="Arial"/>
                <a:ea typeface="Calibri"/>
                <a:cs typeface="Arial"/>
              </a:rPr>
              <a:t>Indien anti-TPO negatief en</a:t>
            </a:r>
            <a:r>
              <a:rPr lang="nl-NL" sz="1100" dirty="0">
                <a:latin typeface="Arial"/>
                <a:ea typeface="Calibri"/>
                <a:cs typeface="Arial"/>
              </a:rPr>
              <a:t> FT4</a:t>
            </a:r>
            <a:r>
              <a:rPr lang="nl-NL" sz="1100" dirty="0">
                <a:effectLst/>
                <a:latin typeface="Arial"/>
                <a:ea typeface="Calibri"/>
                <a:cs typeface="Arial"/>
              </a:rPr>
              <a:t> normaal: geen actie</a:t>
            </a:r>
            <a:r>
              <a:rPr lang="nl-NL" sz="1100" dirty="0">
                <a:latin typeface="Arial"/>
                <a:ea typeface="Calibri"/>
                <a:cs typeface="Arial"/>
              </a:rPr>
              <a:t> </a:t>
            </a:r>
            <a:endParaRPr lang="nl-NL" sz="1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49263" lvl="1" indent="-195263">
              <a:buFont typeface="Courier New" panose="020B0604020202020204" pitchFamily="34" charset="0"/>
              <a:buChar char="o"/>
            </a:pPr>
            <a:r>
              <a:rPr lang="nl-NL" sz="1100" dirty="0">
                <a:effectLst/>
                <a:latin typeface="Arial"/>
                <a:ea typeface="Calibri"/>
                <a:cs typeface="Arial"/>
              </a:rPr>
              <a:t>Indien anti-TPO negatief en TSH &gt; 10</a:t>
            </a:r>
            <a:r>
              <a:rPr lang="nl-NL" sz="1100" dirty="0">
                <a:latin typeface="Arial"/>
                <a:ea typeface="Calibri"/>
                <a:cs typeface="Arial"/>
              </a:rPr>
              <a:t> en FT4 normaal</a:t>
            </a:r>
            <a:r>
              <a:rPr lang="nl-NL" sz="1100" dirty="0">
                <a:effectLst/>
                <a:latin typeface="Arial"/>
                <a:ea typeface="Calibri"/>
                <a:cs typeface="Arial"/>
              </a:rPr>
              <a:t>: overleg</a:t>
            </a:r>
          </a:p>
          <a:p>
            <a:pPr marL="449263" lvl="1" indent="-195263">
              <a:buFont typeface="Courier New" panose="020B0604020202020204" pitchFamily="34" charset="0"/>
              <a:buChar char="o"/>
            </a:pPr>
            <a:r>
              <a:rPr lang="nl-NL" sz="1100" dirty="0">
                <a:effectLst/>
                <a:latin typeface="Arial"/>
                <a:ea typeface="Calibri"/>
                <a:cs typeface="Arial"/>
              </a:rPr>
              <a:t>Indien anti-TPO negatief en TSH &gt; </a:t>
            </a:r>
            <a:r>
              <a:rPr lang="nl-NL" sz="1100" dirty="0">
                <a:latin typeface="Arial"/>
                <a:ea typeface="Calibri"/>
                <a:cs typeface="Arial"/>
              </a:rPr>
              <a:t>10en FT4 te laag</a:t>
            </a:r>
            <a:r>
              <a:rPr lang="nl-NL" sz="1100" dirty="0">
                <a:effectLst/>
                <a:latin typeface="Arial"/>
                <a:ea typeface="Calibri"/>
                <a:cs typeface="Arial"/>
              </a:rPr>
              <a:t>: verwijzen</a:t>
            </a:r>
          </a:p>
          <a:p>
            <a:pPr marL="449263" lvl="1" indent="-195263">
              <a:buFont typeface="Courier New" panose="020B0604020202020204" pitchFamily="34" charset="0"/>
              <a:buChar char="o"/>
            </a:pP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Indien anti-TPO positief: verwijzen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A2E02490-29EB-D948-3D56-BE569976B006}"/>
              </a:ext>
            </a:extLst>
          </p:cNvPr>
          <p:cNvSpPr/>
          <p:nvPr/>
        </p:nvSpPr>
        <p:spPr>
          <a:xfrm>
            <a:off x="99417" y="701491"/>
            <a:ext cx="3882031" cy="219410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Signalen van medische oorzaak</a:t>
            </a:r>
            <a:endParaRPr lang="nl-NL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Bij anamnese en lichamelijk onderzoek moet aandacht zijn voor onderstaande alarmsymptomen, die kunnen wijzen op een onderliggende medische oorzaak voor de obesitas. </a:t>
            </a:r>
          </a:p>
          <a:p>
            <a:pPr marL="180975" indent="-180975"/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Kleine of afbuigende lengte (hypothyreoïdie, syndroom van </a:t>
            </a:r>
            <a:r>
              <a:rPr lang="nl-NL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Cushing</a:t>
            </a: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Obesitas ontstaan op jonge leeftijd (&lt; 4 jaar)</a:t>
            </a:r>
          </a:p>
          <a:p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Afwijkende neurologische ontwikkeling en/of </a:t>
            </a:r>
          </a:p>
          <a:p>
            <a:pPr marL="180975" indent="-180975"/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Aanwijzingen voor een </a:t>
            </a:r>
            <a:r>
              <a:rPr lang="nl-NL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syndromale</a:t>
            </a: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aandoening (o.a. </a:t>
            </a:r>
            <a:r>
              <a:rPr lang="nl-NL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Prader</a:t>
            </a: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nl-NL" sz="1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Willi</a:t>
            </a:r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syndroom van Down) </a:t>
            </a:r>
          </a:p>
          <a:p>
            <a:pPr marL="180975" indent="-180975"/>
            <a:r>
              <a:rPr lang="nl-NL" sz="1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Medicatiegebruik (anti-epileptica, corticosteroïden, antidepressiva, antipsychotica)</a:t>
            </a:r>
          </a:p>
          <a:p>
            <a:endParaRPr lang="nl-NL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56EA3A4-D79C-563A-97C3-126627F85969}"/>
              </a:ext>
            </a:extLst>
          </p:cNvPr>
          <p:cNvSpPr/>
          <p:nvPr/>
        </p:nvSpPr>
        <p:spPr>
          <a:xfrm>
            <a:off x="99418" y="5889734"/>
            <a:ext cx="3882030" cy="8342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400" b="1" dirty="0"/>
              <a:t>Bereikbaarheid partners</a:t>
            </a:r>
          </a:p>
          <a:p>
            <a:r>
              <a:rPr lang="nl-NL" sz="11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JGZ</a:t>
            </a:r>
            <a:r>
              <a:rPr lang="nl-NL" sz="1100" b="1" i="0" dirty="0">
                <a:solidFill>
                  <a:srgbClr val="43276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nl-NL" sz="1100" dirty="0">
                <a:latin typeface="Arial" panose="020B0604020202020204" pitchFamily="34" charset="0"/>
                <a:cs typeface="Arial" panose="020B0604020202020204" pitchFamily="34" charset="0"/>
              </a:rPr>
              <a:t> algemeen nummer – 030 2863683</a:t>
            </a:r>
          </a:p>
          <a:p>
            <a:r>
              <a:rPr lang="nl-NL" sz="1100" b="1" i="0" dirty="0">
                <a:solidFill>
                  <a:srgbClr val="1F8CA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Huisarts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via intercollegiaal overlegnummer van praktijk</a:t>
            </a:r>
          </a:p>
          <a:p>
            <a:r>
              <a:rPr lang="nl-NL" sz="1100" b="1" i="0" dirty="0">
                <a:solidFill>
                  <a:srgbClr val="F7A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Kinderarts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via </a:t>
            </a:r>
            <a:r>
              <a:rPr lang="nl-NL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teleconsultatie</a:t>
            </a:r>
            <a:endParaRPr lang="nl-N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1F5BA43-9D26-5E07-4C54-D170EEF0C210}"/>
              </a:ext>
            </a:extLst>
          </p:cNvPr>
          <p:cNvSpPr/>
          <p:nvPr/>
        </p:nvSpPr>
        <p:spPr>
          <a:xfrm>
            <a:off x="8392649" y="2178060"/>
            <a:ext cx="3699932" cy="346938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45720" rIns="91440" bIns="45720" rtlCol="0" anchor="t"/>
          <a:lstStyle/>
          <a:p>
            <a:r>
              <a:rPr lang="nl-NL" sz="1400" b="1" dirty="0"/>
              <a:t>6. Afspraken (terug)verwijzen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</a:t>
            </a:r>
            <a:r>
              <a:rPr lang="nl-NL" sz="11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1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samenvatting begeleiding die heeft plaatsgevonden en advies voor </a:t>
            </a:r>
            <a:r>
              <a:rPr lang="nl-NL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</a:t>
            </a:r>
            <a:r>
              <a:rPr lang="nl-NL" sz="11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 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naar </a:t>
            </a:r>
            <a:r>
              <a:rPr lang="nl-NL" sz="11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kinderarts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samenvatting begeleiding die heeft plaatsgevonden en advies voor </a:t>
            </a:r>
            <a:r>
              <a:rPr lang="nl-NL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</a:t>
            </a:r>
            <a:r>
              <a:rPr lang="nl-NL" sz="11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1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en vervolgafspraken bij huisarts, zoals screening 1 x per jaar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</a:t>
            </a:r>
            <a:r>
              <a:rPr lang="nl-NL" sz="11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 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naar</a:t>
            </a:r>
            <a:r>
              <a:rPr lang="nl-NL" sz="11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kinderarts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en tekst uit verwijzing JGZ meenemen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</a:t>
            </a:r>
            <a:r>
              <a:rPr lang="nl-NL" sz="11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kinderarts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naar </a:t>
            </a:r>
            <a:r>
              <a:rPr lang="nl-NL" sz="1100" u="sng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JGZ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indien gedaan en vervolgafspraken bij kinderarts. Conclusie zoals besproken met ouders en kind. Aangeven of er bijzonderheden zijn voor JGZ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Van </a:t>
            </a:r>
            <a:r>
              <a:rPr lang="nl-NL" sz="11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kinderarts</a:t>
            </a:r>
            <a:r>
              <a:rPr lang="nl-NL" sz="11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1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 indien </a:t>
            </a:r>
            <a:r>
              <a:rPr lang="nl-NL" sz="11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 is gedaan, advies voor follow up screening 1x per jaar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1DEE94A-60FF-55D7-E2FF-518558BCE2FE}"/>
              </a:ext>
            </a:extLst>
          </p:cNvPr>
          <p:cNvSpPr/>
          <p:nvPr/>
        </p:nvSpPr>
        <p:spPr>
          <a:xfrm>
            <a:off x="4246033" y="520515"/>
            <a:ext cx="3699933" cy="154680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Risicofactoren</a:t>
            </a:r>
            <a:endParaRPr lang="nl-NL" sz="11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</a:rPr>
              <a:t>Familie anamnese met Diabetes Mellitus (DM) type 2 bij 1e en /of 2e-graads familielid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</a:rPr>
              <a:t>Maternale voorgeschiedenis met DM of diabetes </a:t>
            </a:r>
            <a:r>
              <a:rPr lang="nl-NL" sz="1100" dirty="0" err="1">
                <a:latin typeface="Arial" panose="020B0604020202020204" pitchFamily="34" charset="0"/>
              </a:rPr>
              <a:t>gravidarium</a:t>
            </a:r>
            <a:r>
              <a:rPr lang="nl-NL" sz="1100" dirty="0">
                <a:latin typeface="Arial" panose="020B0604020202020204" pitchFamily="34" charset="0"/>
              </a:rPr>
              <a:t> tijdens zwangerschap kind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1100" dirty="0">
                <a:latin typeface="Arial" panose="020B0604020202020204" pitchFamily="34" charset="0"/>
              </a:rPr>
              <a:t>1e en/of 2e-graads </a:t>
            </a:r>
            <a:r>
              <a:rPr lang="nl-NL" sz="1100" dirty="0" err="1">
                <a:latin typeface="Arial" panose="020B0604020202020204" pitchFamily="34" charset="0"/>
              </a:rPr>
              <a:t>famililid</a:t>
            </a:r>
            <a:r>
              <a:rPr lang="nl-NL" sz="1100" dirty="0">
                <a:latin typeface="Arial" panose="020B0604020202020204" pitchFamily="34" charset="0"/>
              </a:rPr>
              <a:t> met </a:t>
            </a:r>
            <a:r>
              <a:rPr lang="nl-NL" sz="1100" dirty="0" err="1">
                <a:latin typeface="Arial" panose="020B0604020202020204" pitchFamily="34" charset="0"/>
              </a:rPr>
              <a:t>dyslipidemie</a:t>
            </a:r>
            <a:r>
              <a:rPr lang="nl-NL" sz="1100" dirty="0">
                <a:latin typeface="Arial" panose="020B0604020202020204" pitchFamily="34" charset="0"/>
              </a:rPr>
              <a:t> / myocard infarct / CVA &lt; 60e levensjaar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nl-NL" sz="1100" dirty="0" err="1">
                <a:latin typeface="Arial" panose="020B0604020202020204" pitchFamily="34" charset="0"/>
              </a:rPr>
              <a:t>Marcrosomie</a:t>
            </a:r>
            <a:endParaRPr lang="nl-NL" sz="1100" dirty="0">
              <a:latin typeface="Arial" panose="020B0604020202020204" pitchFamily="34" charset="0"/>
            </a:endParaRPr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8A2EB391-6DE0-8188-82E8-CA57348108C3}"/>
              </a:ext>
            </a:extLst>
          </p:cNvPr>
          <p:cNvSpPr/>
          <p:nvPr/>
        </p:nvSpPr>
        <p:spPr>
          <a:xfrm>
            <a:off x="4246033" y="5881306"/>
            <a:ext cx="7846548" cy="84264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nl-NL" sz="1400" b="1" dirty="0"/>
              <a:t>Manier van (terug)verwijzen</a:t>
            </a:r>
          </a:p>
          <a:p>
            <a:r>
              <a:rPr lang="nl-NL" sz="1100" b="1" i="0" dirty="0">
                <a:solidFill>
                  <a:schemeClr val="accent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JGZ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nl-NL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 verwijzen via zorgmail 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vgutrechtjgzcptteam418@zorgmail.nl</a:t>
            </a:r>
            <a:endParaRPr lang="nl-NL" sz="1100" b="0" i="0" dirty="0">
              <a:solidFill>
                <a:srgbClr val="62626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100" b="1" i="0" dirty="0">
                <a:solidFill>
                  <a:srgbClr val="1F8CA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Huisarts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nl-NL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 verwijzen via zorgmail of edifactbericht</a:t>
            </a:r>
          </a:p>
          <a:p>
            <a:r>
              <a:rPr lang="nl-NL" sz="1100" b="1" i="0" dirty="0">
                <a:solidFill>
                  <a:srgbClr val="F7A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Kinderarts</a:t>
            </a:r>
            <a:r>
              <a:rPr lang="nl-NL" sz="1100" b="0" i="0" dirty="0">
                <a:solidFill>
                  <a:srgbClr val="62626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| </a:t>
            </a:r>
            <a:r>
              <a:rPr lang="nl-NL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naar verwijzen via zorgdomein, adviesvraag via </a:t>
            </a:r>
            <a:r>
              <a:rPr lang="nl-NL" sz="1100" b="0" i="0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teleconsultatie</a:t>
            </a:r>
            <a:r>
              <a:rPr lang="nl-NL" sz="1100" b="0" i="0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 Verwijzen terug via een brief</a:t>
            </a:r>
            <a:endParaRPr lang="nl-NL" sz="1100" dirty="0"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l-NL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l-NL" sz="1400" b="1" dirty="0">
                <a:solidFill>
                  <a:srgbClr val="FF0000"/>
                </a:solidFill>
              </a:rPr>
              <a:t> </a:t>
            </a:r>
            <a:endParaRPr lang="nl-NL" sz="1400" dirty="0">
              <a:solidFill>
                <a:srgbClr val="FF0000"/>
              </a:solidFill>
            </a:endParaRP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44DBB8-DAB6-C620-569A-695ED4140E3D}"/>
              </a:ext>
            </a:extLst>
          </p:cNvPr>
          <p:cNvSpPr txBox="1"/>
          <p:nvPr/>
        </p:nvSpPr>
        <p:spPr>
          <a:xfrm>
            <a:off x="1" y="0"/>
            <a:ext cx="5335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Detailoverzicht verwijsschema diagnostiek</a:t>
            </a:r>
          </a:p>
        </p:txBody>
      </p:sp>
      <p:pic>
        <p:nvPicPr>
          <p:cNvPr id="9" name="Afbeelding 8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9EAD9B81-A4EB-677B-67B9-5627BB8319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10" y="59180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4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15044-86B2-3875-6455-767244F0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Bouwstenen Utrecht; netwerkaanpak overgewicht en obesitas bij kinderen</a:t>
            </a:r>
            <a:endParaRPr lang="en-US" sz="40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Afbeelding 6">
            <a:extLst>
              <a:ext uri="{FF2B5EF4-FFF2-40B4-BE49-F238E27FC236}">
                <a16:creationId xmlns:a16="http://schemas.microsoft.com/office/drawing/2014/main" id="{923F4C23-101D-C691-BF2E-EE696FAB0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36" y="2866051"/>
            <a:ext cx="4819780" cy="3182051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F1746E7-62FE-D269-3134-BF09519FC5D8}"/>
              </a:ext>
            </a:extLst>
          </p:cNvPr>
          <p:cNvSpPr txBox="1">
            <a:spLocks/>
          </p:cNvSpPr>
          <p:nvPr/>
        </p:nvSpPr>
        <p:spPr>
          <a:xfrm>
            <a:off x="5041226" y="2955446"/>
            <a:ext cx="5945121" cy="33858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Het </a:t>
            </a:r>
            <a:r>
              <a:rPr lang="en-US" sz="1800" dirty="0" err="1"/>
              <a:t>aangepaste</a:t>
            </a:r>
            <a:r>
              <a:rPr lang="en-US" sz="1800" dirty="0"/>
              <a:t> </a:t>
            </a:r>
            <a:r>
              <a:rPr lang="en-US" sz="1800" dirty="0" err="1"/>
              <a:t>verwijsschema</a:t>
            </a:r>
            <a:r>
              <a:rPr lang="en-US" sz="1800" dirty="0"/>
              <a:t> </a:t>
            </a:r>
            <a:r>
              <a:rPr lang="en-US" sz="1800" dirty="0" err="1"/>
              <a:t>diagnostiek</a:t>
            </a:r>
            <a:r>
              <a:rPr lang="en-US" sz="1800" dirty="0"/>
              <a:t> </a:t>
            </a:r>
            <a:r>
              <a:rPr lang="en-US" sz="1800" dirty="0" err="1"/>
              <a:t>overgewicht</a:t>
            </a:r>
            <a:r>
              <a:rPr lang="en-US" sz="1800" dirty="0"/>
              <a:t> </a:t>
            </a:r>
            <a:r>
              <a:rPr lang="en-US" sz="1800" dirty="0" err="1"/>
              <a:t>en</a:t>
            </a:r>
            <a:r>
              <a:rPr lang="en-US" sz="1800" dirty="0"/>
              <a:t> </a:t>
            </a:r>
            <a:r>
              <a:rPr lang="en-US" sz="1800" dirty="0" err="1"/>
              <a:t>obesitas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 </a:t>
            </a:r>
            <a:r>
              <a:rPr lang="en-US" sz="1800" dirty="0" err="1"/>
              <a:t>kinderen</a:t>
            </a:r>
            <a:r>
              <a:rPr lang="en-US" sz="1800" dirty="0"/>
              <a:t> sluit </a:t>
            </a:r>
            <a:r>
              <a:rPr lang="en-US" sz="1800" dirty="0" err="1"/>
              <a:t>aan</a:t>
            </a:r>
            <a:r>
              <a:rPr lang="en-US" sz="1800" dirty="0"/>
              <a:t> </a:t>
            </a:r>
            <a:r>
              <a:rPr lang="en-US" sz="1800" dirty="0" err="1"/>
              <a:t>bij</a:t>
            </a:r>
            <a:r>
              <a:rPr lang="en-US" sz="1800" dirty="0"/>
              <a:t>:</a:t>
            </a:r>
            <a:endParaRPr lang="en-US" sz="1800" dirty="0">
              <a:ea typeface="Calibri" panose="020F0502020204030204"/>
              <a:cs typeface="Arial" panose="020B0604020202020204"/>
            </a:endParaRPr>
          </a:p>
          <a:p>
            <a:pPr marL="227965" indent="-227965"/>
            <a:r>
              <a:rPr lang="en-US" sz="1800" dirty="0" err="1">
                <a:ea typeface="Calibri"/>
                <a:cs typeface="Calibri"/>
              </a:rPr>
              <a:t>Sterke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wijknetwerken</a:t>
            </a:r>
            <a:r>
              <a:rPr lang="en-US" sz="1800" dirty="0">
                <a:ea typeface="Calibri"/>
                <a:cs typeface="Calibri"/>
              </a:rPr>
              <a:t>; </a:t>
            </a:r>
            <a:r>
              <a:rPr lang="en-US" sz="1800" dirty="0" err="1">
                <a:ea typeface="Calibri"/>
                <a:cs typeface="Calibri"/>
              </a:rPr>
              <a:t>elkaar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kennen</a:t>
            </a:r>
            <a:r>
              <a:rPr lang="en-US" sz="1800" dirty="0">
                <a:ea typeface="Calibri"/>
                <a:cs typeface="Calibri"/>
              </a:rPr>
              <a:t>, </a:t>
            </a:r>
            <a:r>
              <a:rPr lang="en-US" sz="1800" dirty="0" err="1">
                <a:ea typeface="Calibri"/>
                <a:cs typeface="Calibri"/>
              </a:rPr>
              <a:t>afspraken</a:t>
            </a:r>
            <a:r>
              <a:rPr lang="en-US" sz="1800" dirty="0">
                <a:ea typeface="Calibri"/>
                <a:cs typeface="Calibri"/>
              </a:rPr>
              <a:t> over </a:t>
            </a:r>
            <a:r>
              <a:rPr lang="en-US" sz="1800" dirty="0" err="1">
                <a:ea typeface="Calibri"/>
                <a:cs typeface="Calibri"/>
              </a:rPr>
              <a:t>wie</a:t>
            </a:r>
            <a:r>
              <a:rPr lang="en-US" sz="1800" dirty="0">
                <a:ea typeface="Calibri"/>
                <a:cs typeface="Calibri"/>
              </a:rPr>
              <a:t> wat (</a:t>
            </a:r>
            <a:r>
              <a:rPr lang="en-US" sz="1800" dirty="0" err="1">
                <a:ea typeface="Calibri"/>
                <a:cs typeface="Calibri"/>
              </a:rPr>
              <a:t>wel</a:t>
            </a:r>
            <a:r>
              <a:rPr lang="en-US" sz="1800" dirty="0">
                <a:ea typeface="Calibri"/>
                <a:cs typeface="Calibri"/>
              </a:rPr>
              <a:t> of </a:t>
            </a:r>
            <a:r>
              <a:rPr lang="en-US" sz="1800" dirty="0" err="1">
                <a:ea typeface="Calibri"/>
                <a:cs typeface="Calibri"/>
              </a:rPr>
              <a:t>niet</a:t>
            </a:r>
            <a:r>
              <a:rPr lang="en-US" sz="1800" dirty="0">
                <a:ea typeface="Calibri"/>
                <a:cs typeface="Calibri"/>
              </a:rPr>
              <a:t>) </a:t>
            </a:r>
            <a:r>
              <a:rPr lang="en-US" sz="1800" dirty="0" err="1">
                <a:ea typeface="Calibri"/>
                <a:cs typeface="Calibri"/>
              </a:rPr>
              <a:t>doet</a:t>
            </a:r>
            <a:r>
              <a:rPr lang="en-US" sz="1800" dirty="0">
                <a:ea typeface="Calibri"/>
                <a:cs typeface="Calibri"/>
              </a:rPr>
              <a:t>; op casus </a:t>
            </a:r>
            <a:r>
              <a:rPr lang="en-US" sz="1800" dirty="0" err="1">
                <a:ea typeface="Calibri"/>
                <a:cs typeface="Calibri"/>
              </a:rPr>
              <a:t>verbinding</a:t>
            </a:r>
            <a:r>
              <a:rPr lang="en-US" sz="1800" dirty="0">
                <a:ea typeface="Calibri"/>
                <a:cs typeface="Calibri"/>
              </a:rPr>
              <a:t> met de 2e </a:t>
            </a:r>
            <a:r>
              <a:rPr lang="en-US" sz="1800" dirty="0" err="1">
                <a:ea typeface="Calibri"/>
                <a:cs typeface="Calibri"/>
              </a:rPr>
              <a:t>lijn</a:t>
            </a:r>
            <a:endParaRPr lang="en-US" sz="1800" dirty="0">
              <a:ea typeface="Calibri"/>
              <a:cs typeface="Calibri"/>
            </a:endParaRPr>
          </a:p>
          <a:p>
            <a:pPr marL="227965" indent="-227965"/>
            <a:r>
              <a:rPr lang="en-US" sz="1800" dirty="0" err="1">
                <a:ea typeface="Calibri"/>
                <a:cs typeface="Calibri"/>
              </a:rPr>
              <a:t>Interventies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kortdurend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langdurend</a:t>
            </a:r>
            <a:r>
              <a:rPr lang="en-US" sz="1800" dirty="0">
                <a:ea typeface="Calibri"/>
                <a:cs typeface="Calibri"/>
              </a:rPr>
              <a:t> (</a:t>
            </a:r>
            <a:r>
              <a:rPr lang="en-US" sz="1800" dirty="0" err="1">
                <a:ea typeface="Calibri"/>
                <a:cs typeface="Calibri"/>
              </a:rPr>
              <a:t>Gecombineerde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Leefstijl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Interventie</a:t>
            </a:r>
            <a:r>
              <a:rPr lang="en-US" sz="1800" dirty="0">
                <a:ea typeface="Calibri"/>
                <a:cs typeface="Calibri"/>
              </a:rPr>
              <a:t>); de </a:t>
            </a:r>
            <a:r>
              <a:rPr lang="en-US" sz="1800" dirty="0" err="1">
                <a:ea typeface="Calibri"/>
                <a:cs typeface="Calibri"/>
              </a:rPr>
              <a:t>keuze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voor</a:t>
            </a:r>
            <a:r>
              <a:rPr lang="en-US" sz="1800" dirty="0">
                <a:ea typeface="Calibri"/>
                <a:cs typeface="Calibri"/>
              </a:rPr>
              <a:t> de </a:t>
            </a:r>
            <a:r>
              <a:rPr lang="en-US" sz="1800" dirty="0" err="1">
                <a:ea typeface="Calibri"/>
                <a:cs typeface="Calibri"/>
              </a:rPr>
              <a:t>inzet</a:t>
            </a:r>
            <a:r>
              <a:rPr lang="en-US" sz="1800" dirty="0">
                <a:ea typeface="Calibri"/>
                <a:cs typeface="Calibri"/>
              </a:rPr>
              <a:t> van </a:t>
            </a:r>
            <a:r>
              <a:rPr lang="en-US" sz="1800" dirty="0" err="1">
                <a:ea typeface="Calibri"/>
                <a:cs typeface="Calibri"/>
              </a:rPr>
              <a:t>een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interventie</a:t>
            </a:r>
            <a:r>
              <a:rPr lang="en-US" sz="1800" dirty="0">
                <a:ea typeface="Calibri"/>
                <a:cs typeface="Calibri"/>
              </a:rPr>
              <a:t> is </a:t>
            </a:r>
            <a:r>
              <a:rPr lang="en-US" sz="1800" dirty="0" err="1">
                <a:ea typeface="Calibri"/>
                <a:cs typeface="Calibri"/>
              </a:rPr>
              <a:t>mede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gebaseerd</a:t>
            </a:r>
            <a:r>
              <a:rPr lang="en-US" sz="1800" dirty="0">
                <a:ea typeface="Calibri"/>
                <a:cs typeface="Calibri"/>
              </a:rPr>
              <a:t> op het </a:t>
            </a:r>
            <a:r>
              <a:rPr lang="en-US" sz="1800" dirty="0" err="1">
                <a:ea typeface="Calibri"/>
                <a:cs typeface="Calibri"/>
              </a:rPr>
              <a:t>Gewichtsgerelateerd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Gezondheidsrisico</a:t>
            </a:r>
            <a:r>
              <a:rPr lang="en-US" sz="1800" dirty="0">
                <a:ea typeface="Calibri"/>
                <a:cs typeface="Calibri"/>
              </a:rPr>
              <a:t> (GGR) </a:t>
            </a:r>
            <a:r>
              <a:rPr lang="en-US" sz="1800" dirty="0" err="1">
                <a:ea typeface="Calibri"/>
                <a:cs typeface="Calibri"/>
              </a:rPr>
              <a:t>welke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bepaald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wordt</a:t>
            </a:r>
            <a:r>
              <a:rPr lang="en-US" sz="1800" dirty="0">
                <a:ea typeface="Calibri"/>
                <a:cs typeface="Calibri"/>
              </a:rPr>
              <a:t> door het al dan </a:t>
            </a:r>
            <a:r>
              <a:rPr lang="en-US" sz="1800" dirty="0" err="1">
                <a:ea typeface="Calibri"/>
                <a:cs typeface="Calibri"/>
              </a:rPr>
              <a:t>niet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bestaan</a:t>
            </a:r>
            <a:r>
              <a:rPr lang="en-US" sz="1800" dirty="0">
                <a:ea typeface="Calibri"/>
                <a:cs typeface="Calibri"/>
              </a:rPr>
              <a:t> van </a:t>
            </a:r>
            <a:r>
              <a:rPr lang="en-US" sz="1800" dirty="0" err="1">
                <a:ea typeface="Calibri"/>
                <a:cs typeface="Calibri"/>
              </a:rPr>
              <a:t>medische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factoren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en</a:t>
            </a:r>
            <a:r>
              <a:rPr lang="en-US" sz="1800" dirty="0">
                <a:ea typeface="Calibri"/>
                <a:cs typeface="Calibri"/>
              </a:rPr>
              <a:t> </a:t>
            </a:r>
            <a:r>
              <a:rPr lang="en-US" sz="1800" dirty="0" err="1">
                <a:ea typeface="Calibri"/>
                <a:cs typeface="Calibri"/>
              </a:rPr>
              <a:t>comorbiditeit</a:t>
            </a:r>
            <a:r>
              <a:rPr lang="en-US" sz="1800" dirty="0">
                <a:ea typeface="Calibri"/>
                <a:cs typeface="Calibri"/>
              </a:rPr>
              <a:t> 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6CF7E53-BD70-0366-743E-AF8C934CD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3" name="Afbeelding 2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8406CDE5-6189-1263-C0AC-44738DFD67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104312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2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C3F772F-61A3-6517-70B8-A023CB08E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Over het verwijsschema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8A501BC-045E-A671-3798-EC44935A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Calibri "/>
                <a:cs typeface="Arial" panose="020B0604020202020204" pitchFamily="34" charset="0"/>
              </a:rPr>
              <a:t>De </a:t>
            </a:r>
            <a:r>
              <a:rPr lang="nl-NL" sz="2000" dirty="0" err="1">
                <a:latin typeface="Calibri "/>
                <a:cs typeface="Arial" panose="020B0604020202020204" pitchFamily="34" charset="0"/>
              </a:rPr>
              <a:t>bio-medische</a:t>
            </a:r>
            <a:r>
              <a:rPr lang="nl-NL" sz="2000" dirty="0">
                <a:latin typeface="Calibri "/>
                <a:cs typeface="Arial" panose="020B0604020202020204" pitchFamily="34" charset="0"/>
              </a:rPr>
              <a:t> factoren waar dit document op focust zijn een onderdeel van een bredere anamnese, zoals leefstijl en psychosociale factoren.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Calibri "/>
                <a:cs typeface="Arial" panose="020B0604020202020204" pitchFamily="34" charset="0"/>
              </a:rPr>
              <a:t>Deze afspraken gelden voor alle kinderen, ongeacht intelligentie, gedrags- of psychiatrische problematiek.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Calibri "/>
                <a:cs typeface="Arial" panose="020B0604020202020204" pitchFamily="34" charset="0"/>
              </a:rPr>
              <a:t>Passende zorg en ondersteuningsaanbod is bewust buiten beschouwing gelaten.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sz="2000" dirty="0">
                <a:latin typeface="Calibri "/>
                <a:cs typeface="Arial" panose="020B0604020202020204" pitchFamily="34" charset="0"/>
              </a:rPr>
              <a:t>Gebaseerd op </a:t>
            </a:r>
            <a:r>
              <a:rPr lang="nl-NL" sz="2000" dirty="0">
                <a:latin typeface="Calibri "/>
                <a:cs typeface="Arial" panose="020B0604020202020204" pitchFamily="34" charset="0"/>
                <a:hlinkClick r:id="rId2"/>
              </a:rPr>
              <a:t>gezamenlijke richtlijn voor behandeling van overgewicht en obesitas voor kinderen</a:t>
            </a:r>
            <a:r>
              <a:rPr lang="nl-NL" sz="2000" dirty="0">
                <a:latin typeface="Calibri "/>
                <a:cs typeface="Arial" panose="020B0604020202020204" pitchFamily="34" charset="0"/>
              </a:rPr>
              <a:t> van Federatie Medisch specialisten (FMS).</a:t>
            </a:r>
            <a:endParaRPr lang="en-US" sz="2000" dirty="0">
              <a:ea typeface="Calibri" panose="020F0502020204030204"/>
              <a:cs typeface="Calibri" panose="020F0502020204030204"/>
            </a:endParaRPr>
          </a:p>
          <a:p>
            <a:endParaRPr lang="nl-NL" sz="24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0238487B-FD96-20FA-5093-78E405BFDA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B28BE95D-3407-1CC3-7335-D4A79F2C34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87928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732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015044-86B2-3875-6455-767244F00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en-US" sz="4000" dirty="0">
                <a:cs typeface="Calibri Light"/>
              </a:rPr>
              <a:t>Wat </a:t>
            </a:r>
            <a:r>
              <a:rPr lang="en-US" sz="4000" dirty="0" err="1">
                <a:cs typeface="Calibri Light"/>
              </a:rPr>
              <a:t>levert</a:t>
            </a:r>
            <a:r>
              <a:rPr lang="en-US" sz="4000" dirty="0">
                <a:cs typeface="Calibri Light"/>
              </a:rPr>
              <a:t> het op </a:t>
            </a:r>
            <a:r>
              <a:rPr lang="en-US" sz="4000" dirty="0" err="1">
                <a:cs typeface="Calibri Light"/>
              </a:rPr>
              <a:t>voor</a:t>
            </a:r>
            <a:r>
              <a:rPr lang="en-US" sz="4000" dirty="0">
                <a:cs typeface="Calibri Light"/>
              </a:rPr>
              <a:t> kind </a:t>
            </a:r>
            <a:r>
              <a:rPr lang="en-US" sz="4000" dirty="0" err="1">
                <a:cs typeface="Calibri Light"/>
              </a:rPr>
              <a:t>en</a:t>
            </a:r>
            <a:r>
              <a:rPr lang="en-US" sz="4000" dirty="0">
                <a:cs typeface="Calibri Light"/>
              </a:rPr>
              <a:t> </a:t>
            </a:r>
            <a:r>
              <a:rPr lang="en-US" sz="4000" dirty="0" err="1">
                <a:cs typeface="Calibri Light"/>
              </a:rPr>
              <a:t>gezin</a:t>
            </a:r>
            <a:r>
              <a:rPr lang="en-US" sz="4000" dirty="0">
                <a:cs typeface="Calibri Light"/>
              </a:rPr>
              <a:t>?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29447-E64F-913F-A63D-2A9668A1C6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400" dirty="0">
                <a:ea typeface="Calibri"/>
                <a:cs typeface="Calibri"/>
              </a:rPr>
              <a:t>(</a:t>
            </a:r>
            <a:r>
              <a:rPr lang="en-US" sz="2400" dirty="0" err="1">
                <a:ea typeface="Calibri"/>
                <a:cs typeface="Calibri"/>
              </a:rPr>
              <a:t>Medische</a:t>
            </a:r>
            <a:r>
              <a:rPr lang="en-US" sz="2400" dirty="0">
                <a:ea typeface="Calibri"/>
                <a:cs typeface="Calibri"/>
              </a:rPr>
              <a:t>) </a:t>
            </a:r>
            <a:r>
              <a:rPr lang="en-US" sz="2400" dirty="0" err="1">
                <a:ea typeface="Calibri"/>
                <a:cs typeface="Calibri"/>
              </a:rPr>
              <a:t>diagostiek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screening </a:t>
            </a:r>
            <a:r>
              <a:rPr lang="en-US" sz="2400" dirty="0" err="1">
                <a:ea typeface="Calibri"/>
                <a:cs typeface="Calibri"/>
              </a:rPr>
              <a:t>dichtbij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laagdrempelig</a:t>
            </a:r>
            <a:r>
              <a:rPr lang="en-US" sz="2400" dirty="0">
                <a:ea typeface="Calibri"/>
                <a:cs typeface="Calibri"/>
              </a:rPr>
              <a:t>;</a:t>
            </a:r>
          </a:p>
          <a:p>
            <a:r>
              <a:rPr lang="en-US" sz="2400" dirty="0" err="1">
                <a:ea typeface="Calibri"/>
                <a:cs typeface="Calibri"/>
              </a:rPr>
              <a:t>Snellere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uitslag</a:t>
            </a:r>
            <a:r>
              <a:rPr lang="en-US" sz="2400" dirty="0">
                <a:ea typeface="Calibri"/>
                <a:cs typeface="Calibri"/>
              </a:rPr>
              <a:t> van </a:t>
            </a:r>
            <a:r>
              <a:rPr lang="en-US" sz="2400" dirty="0" err="1">
                <a:ea typeface="Calibri"/>
                <a:cs typeface="Calibri"/>
              </a:rPr>
              <a:t>comorbiditeit</a:t>
            </a:r>
            <a:r>
              <a:rPr lang="en-US" sz="2400" dirty="0">
                <a:ea typeface="Calibri"/>
                <a:cs typeface="Calibri"/>
              </a:rPr>
              <a:t> screening;</a:t>
            </a:r>
          </a:p>
          <a:p>
            <a:r>
              <a:rPr lang="en-US" sz="2400" dirty="0" err="1">
                <a:ea typeface="Calibri"/>
                <a:cs typeface="Calibri"/>
              </a:rPr>
              <a:t>Duidelijkheid</a:t>
            </a:r>
            <a:r>
              <a:rPr lang="en-US" sz="2400" dirty="0">
                <a:ea typeface="Calibri"/>
                <a:cs typeface="Calibri"/>
              </a:rPr>
              <a:t> in taken </a:t>
            </a:r>
            <a:r>
              <a:rPr lang="en-US" sz="2400" dirty="0" err="1">
                <a:ea typeface="Calibri"/>
                <a:cs typeface="Calibri"/>
              </a:rPr>
              <a:t>en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verantwoordelijkheden</a:t>
            </a:r>
            <a:r>
              <a:rPr lang="en-US" sz="2400" dirty="0">
                <a:ea typeface="Calibri"/>
                <a:cs typeface="Calibri"/>
              </a:rPr>
              <a:t>: </a:t>
            </a:r>
            <a:r>
              <a:rPr lang="en-US" sz="2400" dirty="0" err="1">
                <a:ea typeface="Calibri"/>
                <a:cs typeface="Calibri"/>
              </a:rPr>
              <a:t>weten</a:t>
            </a:r>
            <a:r>
              <a:rPr lang="en-US" sz="2400" dirty="0">
                <a:ea typeface="Calibri"/>
                <a:cs typeface="Calibri"/>
              </a:rPr>
              <a:t> wat je van </a:t>
            </a:r>
            <a:r>
              <a:rPr lang="en-US" sz="2400" dirty="0" err="1">
                <a:ea typeface="Calibri"/>
                <a:cs typeface="Calibri"/>
              </a:rPr>
              <a:t>welke</a:t>
            </a:r>
            <a:r>
              <a:rPr lang="en-US" sz="2400" dirty="0">
                <a:ea typeface="Calibri"/>
                <a:cs typeface="Calibri"/>
              </a:rPr>
              <a:t> professional </a:t>
            </a:r>
            <a:r>
              <a:rPr lang="en-US" sz="2400" dirty="0" err="1">
                <a:ea typeface="Calibri"/>
                <a:cs typeface="Calibri"/>
              </a:rPr>
              <a:t>kan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verwachten</a:t>
            </a:r>
            <a:r>
              <a:rPr lang="en-US" sz="2400" dirty="0">
                <a:ea typeface="Calibri"/>
                <a:cs typeface="Calibri"/>
              </a:rPr>
              <a:t>;</a:t>
            </a:r>
          </a:p>
          <a:p>
            <a:r>
              <a:rPr lang="en-US" sz="2400" dirty="0" err="1">
                <a:ea typeface="Calibri"/>
                <a:cs typeface="Calibri"/>
              </a:rPr>
              <a:t>Dezelfde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boodschap</a:t>
            </a:r>
            <a:r>
              <a:rPr lang="en-US" sz="2400" dirty="0">
                <a:ea typeface="Calibri"/>
                <a:cs typeface="Calibri"/>
              </a:rPr>
              <a:t>, </a:t>
            </a:r>
            <a:r>
              <a:rPr lang="en-US" sz="2400" dirty="0" err="1">
                <a:ea typeface="Calibri"/>
                <a:cs typeface="Calibri"/>
              </a:rPr>
              <a:t>waar</a:t>
            </a:r>
            <a:r>
              <a:rPr lang="en-US" sz="2400" dirty="0">
                <a:ea typeface="Calibri"/>
                <a:cs typeface="Calibri"/>
              </a:rPr>
              <a:t> je </a:t>
            </a:r>
            <a:r>
              <a:rPr lang="en-US" sz="2400" dirty="0" err="1">
                <a:ea typeface="Calibri"/>
                <a:cs typeface="Calibri"/>
              </a:rPr>
              <a:t>ook</a:t>
            </a:r>
            <a:r>
              <a:rPr lang="en-US" sz="2400" dirty="0">
                <a:ea typeface="Calibri"/>
                <a:cs typeface="Calibri"/>
              </a:rPr>
              <a:t> </a:t>
            </a:r>
            <a:r>
              <a:rPr lang="en-US" sz="2400" dirty="0" err="1">
                <a:ea typeface="Calibri"/>
                <a:cs typeface="Calibri"/>
              </a:rPr>
              <a:t>komt</a:t>
            </a:r>
            <a:r>
              <a:rPr lang="en-US" sz="2400" dirty="0">
                <a:ea typeface="Calibri"/>
                <a:cs typeface="Calibri"/>
              </a:rPr>
              <a:t>.</a:t>
            </a:r>
          </a:p>
          <a:p>
            <a:endParaRPr lang="en-US" sz="2400" dirty="0">
              <a:ea typeface="Calibri"/>
              <a:cs typeface="Calibri"/>
            </a:endParaRPr>
          </a:p>
          <a:p>
            <a:endParaRPr lang="en-US" sz="2400" dirty="0">
              <a:ea typeface="Calibri"/>
              <a:cs typeface="Calibri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68DF0215-93D9-5804-3831-4BA0A3F87D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E110180-60B3-DA21-78D7-15BB09C1D6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72230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7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4CA9A-70F1-4601-5EEF-D4686D08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608344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Wat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betekent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het in de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praktijk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voor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professionals?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ijdelijke aanduiding voor inhoud 2">
            <a:extLst>
              <a:ext uri="{FF2B5EF4-FFF2-40B4-BE49-F238E27FC236}">
                <a16:creationId xmlns:a16="http://schemas.microsoft.com/office/drawing/2014/main" id="{C03F2E28-F07C-026F-B644-D7FE2FD6CE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3360037"/>
              </p:ext>
            </p:extLst>
          </p:nvPr>
        </p:nvGraphicFramePr>
        <p:xfrm>
          <a:off x="838200" y="2560321"/>
          <a:ext cx="10515599" cy="36837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Afbeelding 2">
            <a:extLst>
              <a:ext uri="{FF2B5EF4-FFF2-40B4-BE49-F238E27FC236}">
                <a16:creationId xmlns:a16="http://schemas.microsoft.com/office/drawing/2014/main" id="{1E988A0A-DD50-9478-9792-82C8E4EF50A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AE6E1B1B-3611-DE0A-75F3-2287161BD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59094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4041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94CA9A-70F1-4601-5EEF-D4686D08F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3477640" cy="155448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Verwijsschema diagnostiek</a:t>
            </a:r>
            <a:endParaRPr lang="en-US" sz="4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44097C44-CF83-4F3B-B097-6BB961BF34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3" name="Afbeelding 2" descr="Afbeelding met tekst, schermopname, diagram, Lettertype&#10;&#10;Automatisch gegenereerde beschrijving">
            <a:extLst>
              <a:ext uri="{FF2B5EF4-FFF2-40B4-BE49-F238E27FC236}">
                <a16:creationId xmlns:a16="http://schemas.microsoft.com/office/drawing/2014/main" id="{9D9CA4AA-D5AA-BA97-C83B-7E2C43925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83" y="636"/>
            <a:ext cx="6212131" cy="68573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24D0DBA1-8DA5-6095-C49A-A042A9B3BCAF}"/>
              </a:ext>
            </a:extLst>
          </p:cNvPr>
          <p:cNvSpPr txBox="1"/>
          <p:nvPr/>
        </p:nvSpPr>
        <p:spPr>
          <a:xfrm>
            <a:off x="905521" y="3213717"/>
            <a:ext cx="28852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Het verwijsschema is te vinden op de </a:t>
            </a:r>
            <a:r>
              <a:rPr lang="nl-NL">
                <a:hlinkClick r:id="rId4"/>
              </a:rPr>
              <a:t>website van Sterkzorg</a:t>
            </a:r>
            <a:r>
              <a:rPr lang="nl-NL"/>
              <a:t>. </a:t>
            </a:r>
            <a:endParaRPr lang="nl-NL" dirty="0"/>
          </a:p>
        </p:txBody>
      </p:sp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4998F01F-73B2-EE20-C516-FED8D89A6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41863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336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8A952-2802-68B5-E467-A5870C4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Wanneer naar wie verwijzen?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76A5E-3FF2-8C2D-6985-16D21879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5"/>
            <a:ext cx="9941319" cy="36376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nl-NL" sz="1900" b="0" i="0" dirty="0">
                <a:effectLst/>
              </a:rPr>
              <a:t>JGZ en huisarts doen een eerste check bij signalen: BMI-meting , meten bloeddruk, mogelijke signalen medische oorzaak en risicofactoren. </a:t>
            </a:r>
            <a:endParaRPr lang="nl-NL" sz="3000" b="1" dirty="0">
              <a:latin typeface="YACgEQzTv38 0"/>
            </a:endParaRPr>
          </a:p>
          <a:p>
            <a:pPr marL="0" indent="0">
              <a:buNone/>
            </a:pPr>
            <a:r>
              <a:rPr lang="nl-NL" sz="1600" b="1" i="0" dirty="0">
                <a:effectLst/>
                <a:latin typeface="YACgEQzTv38 0"/>
              </a:rPr>
              <a:t>Alle kinderen gaan voor begeleiding naar JGZ. Aanvullend screening/onderzoek door huisarts of kinderarts:</a:t>
            </a:r>
            <a:endParaRPr lang="nl-NL" sz="1600" dirty="0">
              <a:effectLst/>
              <a:latin typeface="YACgEQzTv38 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signalen van medische oorzaak </a:t>
            </a:r>
            <a:r>
              <a:rPr lang="nl-NL" sz="1600" b="0" i="0" dirty="0">
                <a:solidFill>
                  <a:srgbClr val="F7A600"/>
                </a:solidFill>
                <a:effectLst/>
              </a:rPr>
              <a:t>verwijzen naar de kinderarts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overgewicht met of zonder risicofactoren </a:t>
            </a:r>
            <a:r>
              <a:rPr lang="nl-NL" sz="1600" b="0" i="0" dirty="0">
                <a:solidFill>
                  <a:srgbClr val="00B050"/>
                </a:solidFill>
                <a:effectLst/>
              </a:rPr>
              <a:t>verwijzen naar JGZ</a:t>
            </a:r>
            <a:endParaRPr lang="nl-NL" sz="16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obesitas graad 1 zonder risicofactoren </a:t>
            </a:r>
            <a:r>
              <a:rPr lang="nl-NL" sz="1600" b="0" i="0" dirty="0">
                <a:solidFill>
                  <a:srgbClr val="00B050"/>
                </a:solidFill>
                <a:effectLst/>
              </a:rPr>
              <a:t>verwijzen naar JGZ</a:t>
            </a:r>
            <a:endParaRPr lang="nl-NL" sz="1600" dirty="0">
              <a:solidFill>
                <a:srgbClr val="00B05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obesitas graad 1 met risicofactoren </a:t>
            </a:r>
            <a:r>
              <a:rPr lang="nl-NL" sz="1600" b="0" i="0" dirty="0">
                <a:solidFill>
                  <a:srgbClr val="1F8CA5"/>
                </a:solidFill>
                <a:effectLst/>
              </a:rPr>
              <a:t>verwijzen naar de huisarts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obesitas graad 2 </a:t>
            </a:r>
            <a:r>
              <a:rPr lang="nl-NL" sz="1600" b="0" i="0" dirty="0">
                <a:solidFill>
                  <a:srgbClr val="1F8CA5"/>
                </a:solidFill>
                <a:effectLst/>
              </a:rPr>
              <a:t>verwijzen naar de huisarts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bij obesitas graad 3 </a:t>
            </a:r>
            <a:r>
              <a:rPr lang="nl-NL" sz="1600" b="0" i="0" dirty="0">
                <a:solidFill>
                  <a:srgbClr val="F7A600"/>
                </a:solidFill>
                <a:effectLst/>
              </a:rPr>
              <a:t>verwijzen naar de kinderarts</a:t>
            </a:r>
            <a:endParaRPr lang="nl-NL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nl-NL" sz="1600" b="0" i="0" dirty="0">
                <a:solidFill>
                  <a:srgbClr val="626262"/>
                </a:solidFill>
                <a:effectLst/>
              </a:rPr>
              <a:t>kinderen tot 4 jaar </a:t>
            </a:r>
            <a:r>
              <a:rPr lang="nl-NL" sz="1600" b="0" i="0" dirty="0">
                <a:solidFill>
                  <a:srgbClr val="F7A600"/>
                </a:solidFill>
                <a:effectLst/>
              </a:rPr>
              <a:t>verwijzen naar de kinderarts</a:t>
            </a:r>
            <a:endParaRPr lang="nl-NL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EF366E5F-F03B-54C8-2353-D4C1ADCA0A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3E2A65B6-369F-C952-9A76-0ED7D0EB68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72230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927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Rectangle 4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8A952-2802-68B5-E467-A5870C4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anchor="ctr">
            <a:normAutofit/>
          </a:bodyPr>
          <a:lstStyle/>
          <a:p>
            <a:r>
              <a:rPr lang="nl-NL" sz="3600"/>
              <a:t>Hoe verwijzen?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76A5E-3FF2-8C2D-6985-16D21879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9" y="2524721"/>
            <a:ext cx="4991629" cy="3677123"/>
          </a:xfrm>
        </p:spPr>
        <p:txBody>
          <a:bodyPr anchor="ctr">
            <a:normAutofit/>
          </a:bodyPr>
          <a:lstStyle/>
          <a:p>
            <a:r>
              <a:rPr lang="nl-NL" sz="1800" b="1" i="0" dirty="0">
                <a:solidFill>
                  <a:srgbClr val="00B050"/>
                </a:solidFill>
                <a:effectLst/>
                <a:latin typeface="YACgEQzTv38 0"/>
              </a:rPr>
              <a:t>JGZ</a:t>
            </a:r>
            <a:r>
              <a:rPr lang="nl-NL" sz="1800" b="0" i="0" dirty="0">
                <a:solidFill>
                  <a:srgbClr val="00B050"/>
                </a:solidFill>
                <a:effectLst/>
                <a:latin typeface="YACgEQzTv38 0"/>
              </a:rPr>
              <a:t> </a:t>
            </a:r>
            <a:r>
              <a:rPr lang="nl-NL" sz="1800" b="0" i="0" dirty="0">
                <a:effectLst/>
                <a:latin typeface="YACgEQzTv38 0"/>
              </a:rPr>
              <a:t>| naar verwijzen via zorgmail </a:t>
            </a:r>
            <a:r>
              <a:rPr lang="nl-NL" sz="1800" b="0" i="0" dirty="0">
                <a:effectLst/>
                <a:latin typeface="YACgEQzTv38 0"/>
                <a:hlinkClick r:id="rId2"/>
              </a:rPr>
              <a:t>vgutrechtjgzcptteam418@zorgmail.nl</a:t>
            </a:r>
            <a:r>
              <a:rPr lang="nl-NL" sz="1800" b="0" i="0" dirty="0">
                <a:effectLst/>
                <a:latin typeface="YACgEQzTv38 0"/>
              </a:rPr>
              <a:t>, telefonisch contact via 030-2863683 </a:t>
            </a:r>
            <a:endParaRPr lang="nl-NL" sz="1800" dirty="0">
              <a:effectLst/>
              <a:latin typeface="YACgEQzTv38 0"/>
            </a:endParaRPr>
          </a:p>
          <a:p>
            <a:r>
              <a:rPr lang="nl-NL" sz="1800" b="1" i="0" dirty="0">
                <a:solidFill>
                  <a:srgbClr val="1F8CA5"/>
                </a:solidFill>
                <a:effectLst/>
                <a:latin typeface="YACgEQzTv38 0"/>
              </a:rPr>
              <a:t>Huisarts</a:t>
            </a:r>
            <a:r>
              <a:rPr lang="nl-NL" sz="1800" b="0" i="0" dirty="0">
                <a:solidFill>
                  <a:srgbClr val="1F8CA5"/>
                </a:solidFill>
                <a:effectLst/>
                <a:latin typeface="YACgEQzTv38 0"/>
              </a:rPr>
              <a:t> </a:t>
            </a:r>
            <a:r>
              <a:rPr lang="nl-NL" sz="1800" b="0" i="0" dirty="0">
                <a:effectLst/>
                <a:latin typeface="YACgEQzTv38 0"/>
              </a:rPr>
              <a:t>| naar verwijzen via zorgmail of edifactbericht, contact via intercollegiaal overlegnummer van de praktijk</a:t>
            </a:r>
            <a:endParaRPr lang="nl-NL" sz="1800" dirty="0">
              <a:effectLst/>
              <a:latin typeface="YACgEQzTv38 0"/>
            </a:endParaRPr>
          </a:p>
          <a:p>
            <a:r>
              <a:rPr lang="nl-NL" sz="1800" b="1" i="0" dirty="0">
                <a:solidFill>
                  <a:srgbClr val="F7A600"/>
                </a:solidFill>
                <a:effectLst/>
                <a:latin typeface="YACgEQzTv38 0"/>
              </a:rPr>
              <a:t>Kinderarts</a:t>
            </a:r>
            <a:r>
              <a:rPr lang="nl-NL" sz="1800" b="0" i="0" dirty="0">
                <a:solidFill>
                  <a:srgbClr val="F7A600"/>
                </a:solidFill>
                <a:effectLst/>
                <a:latin typeface="YACgEQzTv38 0"/>
              </a:rPr>
              <a:t> </a:t>
            </a:r>
            <a:r>
              <a:rPr lang="nl-NL" sz="1800" b="0" i="0" dirty="0">
                <a:effectLst/>
                <a:latin typeface="YACgEQzTv38 0"/>
              </a:rPr>
              <a:t>| naar verwijzen via zorgdomein, adviesvraag via </a:t>
            </a:r>
            <a:r>
              <a:rPr lang="nl-NL" sz="1800" b="0" i="0" dirty="0" err="1">
                <a:effectLst/>
                <a:latin typeface="YACgEQzTv38 0"/>
              </a:rPr>
              <a:t>teleconsultatie</a:t>
            </a:r>
            <a:r>
              <a:rPr lang="nl-NL" sz="1800" b="0" i="0" dirty="0">
                <a:effectLst/>
                <a:latin typeface="YACgEQzTv38 0"/>
              </a:rPr>
              <a:t>. Verwijzen terug via een brief</a:t>
            </a:r>
            <a:endParaRPr lang="nl-NL" sz="1800" dirty="0">
              <a:effectLst/>
              <a:latin typeface="YACgEQzTv38 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 descr="Drie gestapelde 3D-pijlen die wijzen in verschillende richtingen">
            <a:extLst>
              <a:ext uri="{FF2B5EF4-FFF2-40B4-BE49-F238E27FC236}">
                <a16:creationId xmlns:a16="http://schemas.microsoft.com/office/drawing/2014/main" id="{B0C43514-7667-C1D3-71E5-ADAD7E1E0C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493" y="2271352"/>
            <a:ext cx="4223252" cy="2375579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Afbeelding 3">
            <a:extLst>
              <a:ext uri="{FF2B5EF4-FFF2-40B4-BE49-F238E27FC236}">
                <a16:creationId xmlns:a16="http://schemas.microsoft.com/office/drawing/2014/main" id="{E45E330B-35EE-510B-D819-383E0E1617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5" name="Afbeelding 4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61462A6B-ED8C-AD73-871D-6C9A28C07D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60468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38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7D8A952-2802-68B5-E467-A5870C470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nl-NL" sz="4000" dirty="0"/>
              <a:t>Afspraken over (terug)verwijzen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C76A5E-3FF2-8C2D-6985-16D21879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2704015"/>
            <a:ext cx="9704643" cy="3637600"/>
          </a:xfrm>
        </p:spPr>
        <p:txBody>
          <a:bodyPr anchor="ctr"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6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samenvatting begeleiding die heeft plaatsgevonden en advies voor </a:t>
            </a:r>
            <a:r>
              <a:rPr lang="nl-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 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naar </a:t>
            </a:r>
            <a:r>
              <a:rPr lang="nl-NL" sz="16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kinderarts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samenvatting begeleiding die heeft plaatsgevonden en advies voor </a:t>
            </a:r>
            <a:r>
              <a:rPr lang="nl-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JGZ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en vervolgafspraken bij huisarts, zoals screening 1x per jaar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1F8CA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 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naar</a:t>
            </a:r>
            <a:r>
              <a:rPr lang="nl-NL" sz="16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kinderarts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en tekst uit verwijzing JGZ meenemen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Kinderarts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naar</a:t>
            </a:r>
            <a:r>
              <a:rPr lang="nl-NL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JGZ</a:t>
            </a:r>
            <a:r>
              <a:rPr lang="nl-NL" sz="16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uitslagen medisch onderzoek indien gedaan en vervolgafspraken bij kinderarts. Conclusie zoals besproken met ouders en kind. Aangeven of er bijzonderheden zijn voor JGZ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nl-NL" sz="1600" u="sng" dirty="0">
                <a:solidFill>
                  <a:srgbClr val="F7A6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Kinderarts</a:t>
            </a:r>
            <a:r>
              <a:rPr lang="nl-NL" sz="16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naar </a:t>
            </a:r>
            <a:r>
              <a:rPr lang="nl-NL" sz="1600" u="sng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huisarts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nl-NL" sz="1600" b="0" i="0" dirty="0">
                <a:solidFill>
                  <a:srgbClr val="626262"/>
                </a:solidFill>
                <a:effectLst/>
                <a:latin typeface="YACgEQzTv38 0"/>
              </a:rPr>
              <a:t>|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uitslag indien </a:t>
            </a:r>
            <a:r>
              <a:rPr lang="nl-NL" sz="1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comorbiditeit</a:t>
            </a:r>
            <a:r>
              <a:rPr lang="nl-NL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screening is gedaan, advies voor follow up screening 1x per jaar</a:t>
            </a:r>
          </a:p>
          <a:p>
            <a:pPr marL="0" indent="0">
              <a:buNone/>
            </a:pPr>
            <a:endParaRPr lang="nl-NL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Afbeelding 4">
            <a:extLst>
              <a:ext uri="{FF2B5EF4-FFF2-40B4-BE49-F238E27FC236}">
                <a16:creationId xmlns:a16="http://schemas.microsoft.com/office/drawing/2014/main" id="{BA16B5E3-3A86-1DC3-2D8E-5E0907473B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808" y="6072366"/>
            <a:ext cx="1510678" cy="681869"/>
          </a:xfrm>
          <a:prstGeom prst="rect">
            <a:avLst/>
          </a:prstGeom>
        </p:spPr>
      </p:pic>
      <p:pic>
        <p:nvPicPr>
          <p:cNvPr id="4" name="Afbeelding 3" descr="Afbeelding met tekst, Lettertype, Graphics, logo&#10;&#10;Automatisch gegenereerde beschrijving">
            <a:extLst>
              <a:ext uri="{FF2B5EF4-FFF2-40B4-BE49-F238E27FC236}">
                <a16:creationId xmlns:a16="http://schemas.microsoft.com/office/drawing/2014/main" id="{C2D65B2B-619F-87CC-4236-DD4EDB3398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8415" y="76584"/>
            <a:ext cx="1471071" cy="365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8620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8F882C3A35C24199BFD62D17D7FF41" ma:contentTypeVersion="14" ma:contentTypeDescription="Een nieuw document maken." ma:contentTypeScope="" ma:versionID="05d04bcb989de1bac4622acdc36cb55e">
  <xsd:schema xmlns:xsd="http://www.w3.org/2001/XMLSchema" xmlns:xs="http://www.w3.org/2001/XMLSchema" xmlns:p="http://schemas.microsoft.com/office/2006/metadata/properties" xmlns:ns2="48430459-14af-4452-8416-88bfce45b3df" xmlns:ns3="3275c656-9442-45f5-8ff9-7e98c47d876c" targetNamespace="http://schemas.microsoft.com/office/2006/metadata/properties" ma:root="true" ma:fieldsID="c51a828ec1ff92c5fdd6712081dd4add" ns2:_="" ns3:_="">
    <xsd:import namespace="48430459-14af-4452-8416-88bfce45b3df"/>
    <xsd:import namespace="3275c656-9442-45f5-8ff9-7e98c47d87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430459-14af-4452-8416-88bfce45b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Afbeeldingtags" ma:readOnly="false" ma:fieldId="{5cf76f15-5ced-4ddc-b409-7134ff3c332f}" ma:taxonomyMulti="true" ma:sspId="21d4afa7-4b3d-49bf-8744-e2cef925a42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75c656-9442-45f5-8ff9-7e98c47d876c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562f85eb-e8ab-40e3-9a1d-39eb9b7b0d98}" ma:internalName="TaxCatchAll" ma:showField="CatchAllData" ma:web="3275c656-9442-45f5-8ff9-7e98c47d876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5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8430459-14af-4452-8416-88bfce45b3df">
      <Terms xmlns="http://schemas.microsoft.com/office/infopath/2007/PartnerControls"/>
    </lcf76f155ced4ddcb4097134ff3c332f>
    <TaxCatchAll xmlns="3275c656-9442-45f5-8ff9-7e98c47d876c" xsi:nil="true"/>
    <SharedWithUsers xmlns="3275c656-9442-45f5-8ff9-7e98c47d876c">
      <UserInfo>
        <DisplayName>Maura van den Kommer</DisplayName>
        <AccountId>12</AccountId>
        <AccountType/>
      </UserInfo>
      <UserInfo>
        <DisplayName>Communicatie</DisplayName>
        <AccountId>303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D366CBA-6D1F-4336-9B64-E4CCE860265E}">
  <ds:schemaRefs>
    <ds:schemaRef ds:uri="3275c656-9442-45f5-8ff9-7e98c47d876c"/>
    <ds:schemaRef ds:uri="48430459-14af-4452-8416-88bfce45b3d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76513F-A8B1-4A51-A6B6-005A9C2C9796}">
  <ds:schemaRefs>
    <ds:schemaRef ds:uri="http://purl.org/dc/elements/1.1/"/>
    <ds:schemaRef ds:uri="http://schemas.openxmlformats.org/package/2006/metadata/core-properties"/>
    <ds:schemaRef ds:uri="3275c656-9442-45f5-8ff9-7e98c47d876c"/>
    <ds:schemaRef ds:uri="http://purl.org/dc/dcmitype/"/>
    <ds:schemaRef ds:uri="http://schemas.microsoft.com/office/infopath/2007/PartnerControls"/>
    <ds:schemaRef ds:uri="http://purl.org/dc/terms/"/>
    <ds:schemaRef ds:uri="http://schemas.microsoft.com/office/2006/documentManagement/types"/>
    <ds:schemaRef ds:uri="48430459-14af-4452-8416-88bfce45b3df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EBFF37-2F98-44DB-A28E-17696B3BBC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5684</TotalTime>
  <Words>1423</Words>
  <Application>Microsoft Office PowerPoint</Application>
  <PresentationFormat>Breedbeeld</PresentationFormat>
  <Paragraphs>118</Paragraphs>
  <Slides>11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Verwijsschema diagnostiek voor kinderen met overgewicht en obesitas</vt:lpstr>
      <vt:lpstr>Bouwstenen Utrecht; netwerkaanpak overgewicht en obesitas bij kinderen</vt:lpstr>
      <vt:lpstr>Over het verwijsschema</vt:lpstr>
      <vt:lpstr>Wat levert het op voor kind en gezin?</vt:lpstr>
      <vt:lpstr>Wat betekent het in de praktijk voor professionals?</vt:lpstr>
      <vt:lpstr>Verwijsschema diagnostiek</vt:lpstr>
      <vt:lpstr>Wanneer naar wie verwijzen?</vt:lpstr>
      <vt:lpstr>Hoe verwijzen?</vt:lpstr>
      <vt:lpstr>Afspraken over (terug)verwijzen</vt:lpstr>
      <vt:lpstr>Boodschap voor ouder en kind na diagnostiek en/of comorbiditeit screening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Verburg, Jooske</dc:creator>
  <cp:lastModifiedBy>Maura van den Kommer</cp:lastModifiedBy>
  <cp:revision>2</cp:revision>
  <cp:lastPrinted>2024-04-23T08:56:13Z</cp:lastPrinted>
  <dcterms:created xsi:type="dcterms:W3CDTF">2024-02-01T14:55:22Z</dcterms:created>
  <dcterms:modified xsi:type="dcterms:W3CDTF">2024-10-18T12:26:02Z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0x010100738F882C3A35C24199BFD62D17D7FF41</vt:lpwstr>
  </property>
  <property fmtid="{D5CDD505-2E9C-101B-9397-08002B2CF9AE}" pid="3" name="MediaServiceImageTags">
    <vt:lpwstr/>
  </property>
</Properties>
</file>