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101_667DDC79.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2_32EEB778.xml" ContentType="application/vnd.ms-powerpoint.comments+xml"/>
  <Override PartName="/ppt/notesSlides/notesSlide3.xml" ContentType="application/vnd.openxmlformats-officedocument.presentationml.notesSlide+xml"/>
  <Override PartName="/ppt/comments/modernComment_123_838AF0EB.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B_FDBDB5C1.xml" ContentType="application/vnd.ms-powerpoint.comments+xml"/>
  <Override PartName="/ppt/notesSlides/notesSlide7.xml" ContentType="application/vnd.openxmlformats-officedocument.presentationml.notesSlide+xml"/>
  <Override PartName="/ppt/comments/modernComment_11C_7F46D492.xml" ContentType="application/vnd.ms-powerpoint.comments+xml"/>
  <Override PartName="/ppt/notesSlides/notesSlide8.xml" ContentType="application/vnd.openxmlformats-officedocument.presentationml.notesSlide+xml"/>
  <Override PartName="/ppt/comments/modernComment_11D_1DC5187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Lst>
  <p:notesMasterIdLst>
    <p:notesMasterId r:id="rId42"/>
  </p:notesMasterIdLst>
  <p:sldIdLst>
    <p:sldId id="312" r:id="rId5"/>
    <p:sldId id="257" r:id="rId6"/>
    <p:sldId id="258" r:id="rId7"/>
    <p:sldId id="310" r:id="rId8"/>
    <p:sldId id="262" r:id="rId9"/>
    <p:sldId id="259" r:id="rId10"/>
    <p:sldId id="260" r:id="rId11"/>
    <p:sldId id="261" r:id="rId12"/>
    <p:sldId id="264" r:id="rId13"/>
    <p:sldId id="267" r:id="rId14"/>
    <p:sldId id="269" r:id="rId15"/>
    <p:sldId id="288" r:id="rId16"/>
    <p:sldId id="290" r:id="rId17"/>
    <p:sldId id="291" r:id="rId18"/>
    <p:sldId id="292" r:id="rId19"/>
    <p:sldId id="265" r:id="rId20"/>
    <p:sldId id="266" r:id="rId21"/>
    <p:sldId id="268" r:id="rId22"/>
    <p:sldId id="275" r:id="rId23"/>
    <p:sldId id="276" r:id="rId24"/>
    <p:sldId id="273" r:id="rId25"/>
    <p:sldId id="272" r:id="rId26"/>
    <p:sldId id="281" r:id="rId27"/>
    <p:sldId id="282" r:id="rId28"/>
    <p:sldId id="274" r:id="rId29"/>
    <p:sldId id="283" r:id="rId30"/>
    <p:sldId id="284" r:id="rId31"/>
    <p:sldId id="285" r:id="rId32"/>
    <p:sldId id="286" r:id="rId33"/>
    <p:sldId id="287" r:id="rId34"/>
    <p:sldId id="270" r:id="rId35"/>
    <p:sldId id="295" r:id="rId36"/>
    <p:sldId id="298" r:id="rId37"/>
    <p:sldId id="299" r:id="rId38"/>
    <p:sldId id="296" r:id="rId39"/>
    <p:sldId id="300" r:id="rId40"/>
    <p:sldId id="301"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D5DCAA8F-A91A-41F9-802C-B44A46FE6F12}">
          <p14:sldIdLst>
            <p14:sldId id="312"/>
            <p14:sldId id="257"/>
            <p14:sldId id="258"/>
          </p14:sldIdLst>
        </p14:section>
        <p14:section name="Overzichtssectie" id="{E505B175-DCFE-4C1F-B6E8-EE6BF7D845FC}">
          <p14:sldIdLst>
            <p14:sldId id="310"/>
          </p14:sldIdLst>
        </p14:section>
        <p14:section name="1. Introductie" id="{CAD533B5-ADA8-49FD-A662-03C0BA153400}">
          <p14:sldIdLst>
            <p14:sldId id="262"/>
            <p14:sldId id="259"/>
            <p14:sldId id="260"/>
            <p14:sldId id="261"/>
            <p14:sldId id="264"/>
            <p14:sldId id="267"/>
          </p14:sldIdLst>
        </p14:section>
        <p14:section name="2. Patiënt-account aanmaken" id="{D788321E-4B0F-45E7-A09B-BE3872C2C3A1}">
          <p14:sldIdLst>
            <p14:sldId id="269"/>
            <p14:sldId id="288"/>
            <p14:sldId id="290"/>
            <p14:sldId id="291"/>
            <p14:sldId id="292"/>
          </p14:sldIdLst>
        </p14:section>
        <p14:section name="3. Berichten" id="{11784051-FA41-41DC-BA2F-EAFD655B773D}">
          <p14:sldIdLst>
            <p14:sldId id="265"/>
            <p14:sldId id="266"/>
            <p14:sldId id="268"/>
            <p14:sldId id="275"/>
            <p14:sldId id="276"/>
            <p14:sldId id="273"/>
            <p14:sldId id="272"/>
            <p14:sldId id="281"/>
            <p14:sldId id="282"/>
          </p14:sldIdLst>
        </p14:section>
        <p14:section name="Casus 4" id="{6A470599-0F42-4630-95F1-BCB782E29B7C}">
          <p14:sldIdLst>
            <p14:sldId id="274"/>
            <p14:sldId id="283"/>
            <p14:sldId id="284"/>
            <p14:sldId id="285"/>
            <p14:sldId id="286"/>
            <p14:sldId id="287"/>
          </p14:sldIdLst>
        </p14:section>
        <p14:section name="5. Functionaliteiten" id="{C1644FB6-DD40-4B64-85BE-34EE17A304D0}">
          <p14:sldIdLst>
            <p14:sldId id="270"/>
            <p14:sldId id="295"/>
            <p14:sldId id="298"/>
            <p14:sldId id="299"/>
            <p14:sldId id="296"/>
            <p14:sldId id="300"/>
            <p14:sldId id="30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F61A18-6A85-FE99-E6A3-749806DDEEBB}" name="Dionne Steenvoorden" initials="DS" userId="S::d.steenvoorden@huisartsenutrechtstad.nl::00198145-563b-4036-834d-d64734163c2d" providerId="AD"/>
  <p188:author id="{0E939348-B41E-1556-D7E5-56EACB15C267}" name="Birgit Bouwman" initials="BB" userId="S::bouwman@huisartsenutrechtstad.nl::b0d0e6ac-c253-4cd6-96dd-2cd69d949a64" providerId="AD"/>
  <p188:author id="{ACF3F059-F95D-3230-F09B-C8F9D75583B8}" name="Stefan van Lent" initials="" userId="S::s.vanlent@huisartsenutrechtstad.nl::917ac04a-4460-4c93-ac85-cacb60665c3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21F5E"/>
    <a:srgbClr val="42BDCF"/>
    <a:srgbClr val="DA87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2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onne Steenvoorden" userId="00198145-563b-4036-834d-d64734163c2d" providerId="ADAL" clId="{CC7D6DB4-ACB9-439D-95B2-428C312E085B}"/>
    <pc:docChg chg="undo custSel modSld">
      <pc:chgData name="Dionne Steenvoorden" userId="00198145-563b-4036-834d-d64734163c2d" providerId="ADAL" clId="{CC7D6DB4-ACB9-439D-95B2-428C312E085B}" dt="2025-06-10T13:14:55.888" v="148" actId="20577"/>
      <pc:docMkLst>
        <pc:docMk/>
      </pc:docMkLst>
      <pc:sldChg chg="modSp mod">
        <pc:chgData name="Dionne Steenvoorden" userId="00198145-563b-4036-834d-d64734163c2d" providerId="ADAL" clId="{CC7D6DB4-ACB9-439D-95B2-428C312E085B}" dt="2025-06-10T13:11:40.480" v="9" actId="11"/>
        <pc:sldMkLst>
          <pc:docMk/>
          <pc:sldMk cId="2135348370" sldId="284"/>
        </pc:sldMkLst>
        <pc:spChg chg="mod">
          <ac:chgData name="Dionne Steenvoorden" userId="00198145-563b-4036-834d-d64734163c2d" providerId="ADAL" clId="{CC7D6DB4-ACB9-439D-95B2-428C312E085B}" dt="2025-06-10T13:11:40.480" v="9" actId="11"/>
          <ac:spMkLst>
            <pc:docMk/>
            <pc:sldMk cId="2135348370" sldId="284"/>
            <ac:spMk id="3" creationId="{7020DFAA-52C1-DD6E-DE27-629C5D823B2B}"/>
          </ac:spMkLst>
        </pc:spChg>
      </pc:sldChg>
      <pc:sldChg chg="modSp mod modCm">
        <pc:chgData name="Dionne Steenvoorden" userId="00198145-563b-4036-834d-d64734163c2d" providerId="ADAL" clId="{CC7D6DB4-ACB9-439D-95B2-428C312E085B}" dt="2025-06-10T13:14:55.888" v="148" actId="20577"/>
        <pc:sldMkLst>
          <pc:docMk/>
          <pc:sldMk cId="499456118" sldId="285"/>
        </pc:sldMkLst>
        <pc:spChg chg="mod">
          <ac:chgData name="Dionne Steenvoorden" userId="00198145-563b-4036-834d-d64734163c2d" providerId="ADAL" clId="{CC7D6DB4-ACB9-439D-95B2-428C312E085B}" dt="2025-06-10T13:14:55.888" v="148" actId="20577"/>
          <ac:spMkLst>
            <pc:docMk/>
            <pc:sldMk cId="499456118" sldId="285"/>
            <ac:spMk id="3" creationId="{BCFDE24A-1270-EA83-C360-5EFDE9A92ABA}"/>
          </ac:spMkLst>
        </pc:spChg>
        <pc:extLst>
          <p:ext xmlns:p="http://schemas.openxmlformats.org/presentationml/2006/main" uri="{D6D511B9-2390-475A-947B-AFAB55BFBCF1}">
            <pc226:cmChg xmlns:pc226="http://schemas.microsoft.com/office/powerpoint/2022/06/main/command" chg="mod">
              <pc226:chgData name="Dionne Steenvoorden" userId="00198145-563b-4036-834d-d64734163c2d" providerId="ADAL" clId="{CC7D6DB4-ACB9-439D-95B2-428C312E085B}" dt="2025-06-10T13:14:55.888" v="148" actId="20577"/>
              <pc2:cmMkLst xmlns:pc2="http://schemas.microsoft.com/office/powerpoint/2019/9/main/command">
                <pc:docMk/>
                <pc:sldMk cId="499456118" sldId="285"/>
                <pc2:cmMk id="{7F5E358B-F8D2-44AA-8FD6-A29682378788}"/>
              </pc2:cmMkLst>
            </pc226:cmChg>
          </p:ext>
        </pc:extLst>
      </pc:sldChg>
      <pc:sldChg chg="modSp mod modCm">
        <pc:chgData name="Dionne Steenvoorden" userId="00198145-563b-4036-834d-d64734163c2d" providerId="ADAL" clId="{CC7D6DB4-ACB9-439D-95B2-428C312E085B}" dt="2025-06-10T13:13:48.891" v="73" actId="6549"/>
        <pc:sldMkLst>
          <pc:docMk/>
          <pc:sldMk cId="2206920939" sldId="291"/>
        </pc:sldMkLst>
        <pc:spChg chg="mod">
          <ac:chgData name="Dionne Steenvoorden" userId="00198145-563b-4036-834d-d64734163c2d" providerId="ADAL" clId="{CC7D6DB4-ACB9-439D-95B2-428C312E085B}" dt="2025-06-10T13:13:48.891" v="73" actId="6549"/>
          <ac:spMkLst>
            <pc:docMk/>
            <pc:sldMk cId="2206920939" sldId="291"/>
            <ac:spMk id="3" creationId="{9FCC17AC-E27C-7531-4290-9F6534097652}"/>
          </ac:spMkLst>
        </pc:spChg>
        <pc:extLst>
          <p:ext xmlns:p="http://schemas.openxmlformats.org/presentationml/2006/main" uri="{D6D511B9-2390-475A-947B-AFAB55BFBCF1}">
            <pc226:cmChg xmlns:pc226="http://schemas.microsoft.com/office/powerpoint/2022/06/main/command" chg="mod">
              <pc226:chgData name="Dionne Steenvoorden" userId="00198145-563b-4036-834d-d64734163c2d" providerId="ADAL" clId="{CC7D6DB4-ACB9-439D-95B2-428C312E085B}" dt="2025-06-10T13:13:48.891" v="73" actId="6549"/>
              <pc2:cmMkLst xmlns:pc2="http://schemas.microsoft.com/office/powerpoint/2019/9/main/command">
                <pc:docMk/>
                <pc:sldMk cId="2206920939" sldId="291"/>
                <pc2:cmMk id="{29F68419-3D23-445F-8C7F-A5257005EF77}"/>
              </pc2:cmMkLst>
            </pc226:cmChg>
            <pc226:cmChg xmlns:pc226="http://schemas.microsoft.com/office/powerpoint/2022/06/main/command" chg="mod">
              <pc226:chgData name="Dionne Steenvoorden" userId="00198145-563b-4036-834d-d64734163c2d" providerId="ADAL" clId="{CC7D6DB4-ACB9-439D-95B2-428C312E085B}" dt="2025-06-10T13:13:48.891" v="73" actId="6549"/>
              <pc2:cmMkLst xmlns:pc2="http://schemas.microsoft.com/office/powerpoint/2019/9/main/command">
                <pc:docMk/>
                <pc:sldMk cId="2206920939" sldId="291"/>
                <pc2:cmMk id="{45BD7B2A-7D02-4AB4-A3CD-839B925116B5}"/>
              </pc2:cmMkLst>
            </pc226:cmChg>
            <pc226:cmChg xmlns:pc226="http://schemas.microsoft.com/office/powerpoint/2022/06/main/command" chg="mod">
              <pc226:chgData name="Dionne Steenvoorden" userId="00198145-563b-4036-834d-d64734163c2d" providerId="ADAL" clId="{CC7D6DB4-ACB9-439D-95B2-428C312E085B}" dt="2025-06-10T13:13:48.891" v="73" actId="6549"/>
              <pc2:cmMkLst xmlns:pc2="http://schemas.microsoft.com/office/powerpoint/2019/9/main/command">
                <pc:docMk/>
                <pc:sldMk cId="2206920939" sldId="291"/>
                <pc2:cmMk id="{9F9C6538-FC97-45EF-94D1-1C664FD0CE01}"/>
              </pc2:cmMkLst>
            </pc226:cmChg>
          </p:ext>
        </pc:extLst>
      </pc:sldChg>
    </pc:docChg>
  </pc:docChgLst>
</pc:chgInfo>
</file>

<file path=ppt/comments/modernComment_101_667DDC79.xml><?xml version="1.0" encoding="utf-8"?>
<p188:cmLst xmlns:a="http://schemas.openxmlformats.org/drawingml/2006/main" xmlns:r="http://schemas.openxmlformats.org/officeDocument/2006/relationships" xmlns:p188="http://schemas.microsoft.com/office/powerpoint/2018/8/main">
  <p188:cm id="{2B9B1688-27C2-469A-AC22-7F948CAEF37D}" authorId="{A3F61A18-6A85-FE99-E6A3-749806DDEEBB}" status="resolved" created="2025-06-02T08:29:46.486" complete="100000">
    <ac:txMkLst xmlns:ac="http://schemas.microsoft.com/office/drawing/2013/main/command">
      <pc:docMk xmlns:pc="http://schemas.microsoft.com/office/powerpoint/2013/main/command"/>
      <pc:sldMk xmlns:pc="http://schemas.microsoft.com/office/powerpoint/2013/main/command" cId="1719524473" sldId="257"/>
      <ac:spMk id="4" creationId="{7502E7F1-AAE4-1ADB-CA8E-A4483CAC1B1F}"/>
      <ac:txMk cp="21">
        <ac:context len="664" hash="1346364275"/>
      </ac:txMk>
    </ac:txMkLst>
    <p188:pos x="9928123" y="401381"/>
    <p188:txBody>
      <a:bodyPr/>
      <a:lstStyle/>
      <a:p>
        <a:r>
          <a:rPr lang="nl-NL"/>
          <a:t>Zou functies los laten, want doelgroep is generiek ‘zorgprofessionals in utrecht stad’ en anders kun je per ongeluk groepen overslaan. </a:t>
        </a:r>
      </a:p>
    </p188:txBody>
  </p188:cm>
  <p188:cm id="{1154DF38-88A9-41DF-9010-7251F42FB188}" authorId="{A3F61A18-6A85-FE99-E6A3-749806DDEEBB}" status="resolved" created="2025-06-02T08:39:18.392" complete="100000">
    <ac:deMkLst xmlns:ac="http://schemas.microsoft.com/office/drawing/2013/main/command">
      <pc:docMk xmlns:pc="http://schemas.microsoft.com/office/powerpoint/2013/main/command"/>
      <pc:sldMk xmlns:pc="http://schemas.microsoft.com/office/powerpoint/2013/main/command" cId="1719524473" sldId="257"/>
      <ac:spMk id="3" creationId="{BBC75217-0A7A-A2F6-021C-BE6879895DBA}"/>
    </ac:deMkLst>
    <p188:txBody>
      <a:bodyPr/>
      <a:lstStyle/>
      <a:p>
        <a:r>
          <a:rPr lang="nl-NL"/>
          <a:t>Ik zou nog iets duidelijk benoemen wat het doel is van dit document en soort instructie hoe het te gebruiken (namelijk bij de vragen pagina’s dat ze parallel viplive openen en het gaan doen) </a:t>
        </a:r>
      </a:p>
    </p188:txBody>
  </p188:cm>
</p188:cmLst>
</file>

<file path=ppt/comments/modernComment_11B_FDBDB5C1.xml><?xml version="1.0" encoding="utf-8"?>
<p188:cmLst xmlns:a="http://schemas.openxmlformats.org/drawingml/2006/main" xmlns:r="http://schemas.openxmlformats.org/officeDocument/2006/relationships" xmlns:p188="http://schemas.microsoft.com/office/powerpoint/2018/8/main">
  <p188:cm id="{BC6DB7B2-9D1B-40EC-AC31-D2FEB40E1ED4}" authorId="{A3F61A18-6A85-FE99-E6A3-749806DDEEBB}" created="2025-06-05T15:00:28.316">
    <ac:txMkLst xmlns:ac="http://schemas.microsoft.com/office/drawing/2013/main/command">
      <pc:docMk xmlns:pc="http://schemas.microsoft.com/office/powerpoint/2013/main/command"/>
      <pc:sldMk xmlns:pc="http://schemas.microsoft.com/office/powerpoint/2013/main/command" cId="4257068481" sldId="283"/>
      <ac:spMk id="3" creationId="{3037D2E0-939C-0726-7DF9-30E9D81CBCEB}"/>
      <ac:txMk cp="808" len="226">
        <ac:context len="1035" hash="3953483390"/>
      </ac:txMk>
    </ac:txMkLst>
    <p188:pos x="6354792" y="3709358"/>
    <p188:txBody>
      <a:bodyPr/>
      <a:lstStyle/>
      <a:p>
        <a:r>
          <a:rPr lang="en-US"/>
          <a:t>breder formuleren, organisatie aanschrijven. </a:t>
        </a:r>
      </a:p>
    </p188:txBody>
  </p188:cm>
</p188:cmLst>
</file>

<file path=ppt/comments/modernComment_11C_7F46D492.xml><?xml version="1.0" encoding="utf-8"?>
<p188:cmLst xmlns:a="http://schemas.openxmlformats.org/drawingml/2006/main" xmlns:r="http://schemas.openxmlformats.org/officeDocument/2006/relationships" xmlns:p188="http://schemas.microsoft.com/office/powerpoint/2018/8/main">
  <p188:cm id="{3ED003F0-9B28-4CC4-8C4E-A3686450AB3C}" authorId="{A3F61A18-6A85-FE99-E6A3-749806DDEEBB}" created="2025-06-05T15:02:04.382">
    <ac:txMkLst xmlns:ac="http://schemas.microsoft.com/office/drawing/2013/main/command">
      <pc:docMk xmlns:pc="http://schemas.microsoft.com/office/powerpoint/2013/main/command"/>
      <pc:sldMk xmlns:pc="http://schemas.microsoft.com/office/powerpoint/2013/main/command" cId="2135348370" sldId="284"/>
      <ac:spMk id="3" creationId="{7020DFAA-52C1-DD6E-DE27-629C5D823B2B}"/>
      <ac:txMk cp="155">
        <ac:context len="630" hash="2648798600"/>
      </ac:txMk>
    </ac:txMkLst>
    <p188:pos x="4068792" y="1193320"/>
    <p188:txBody>
      <a:bodyPr/>
      <a:lstStyle/>
      <a:p>
        <a:r>
          <a:rPr lang="en-US"/>
          <a:t>aanpassen naar check of die er al is, pas voor de oefening bestaande naam aan, toets bij jezelf of je weet waar je een gezamenlijke inbox kunt aanmaken. </a:t>
        </a:r>
      </a:p>
    </p188:txBody>
  </p188:cm>
</p188:cmLst>
</file>

<file path=ppt/comments/modernComment_11D_1DC51876.xml><?xml version="1.0" encoding="utf-8"?>
<p188:cmLst xmlns:a="http://schemas.openxmlformats.org/drawingml/2006/main" xmlns:r="http://schemas.openxmlformats.org/officeDocument/2006/relationships" xmlns:p188="http://schemas.microsoft.com/office/powerpoint/2018/8/main">
  <p188:cm id="{7F5E358B-F8D2-44AA-8FD6-A29682378788}" authorId="{A3F61A18-6A85-FE99-E6A3-749806DDEEBB}" created="2025-06-05T14:59:31.611">
    <ac:txMkLst xmlns:ac="http://schemas.microsoft.com/office/drawing/2013/main/command">
      <pc:docMk xmlns:pc="http://schemas.microsoft.com/office/powerpoint/2013/main/command"/>
      <pc:sldMk xmlns:pc="http://schemas.microsoft.com/office/powerpoint/2013/main/command" cId="499456118" sldId="285"/>
      <ac:spMk id="3" creationId="{BCFDE24A-1270-EA83-C360-5EFDE9A92ABA}"/>
      <ac:txMk cp="87" len="8">
        <ac:context len="963" hash="855396172"/>
      </ac:txMk>
    </ac:txMkLst>
    <p188:pos x="1365849" y="503207"/>
    <p188:txBody>
      <a:bodyPr/>
      <a:lstStyle/>
      <a:p>
        <a:r>
          <a:rPr lang="en-US"/>
          <a:t>omdraaien met voorbeeld, dat hier vakantie komt in opties en basis casus als je niet weet wie ontvangt</a:t>
        </a:r>
      </a:p>
    </p188:txBody>
    <p188:extLst>
      <p:ext xmlns:p="http://schemas.openxmlformats.org/presentationml/2006/main" uri="{57CB4572-C831-44C2-8A1C-0ADB6CCDFE69}">
        <p223:reactions xmlns:p223="http://schemas.microsoft.com/office/powerpoint/2022/03/main">
          <p223:rxn type="👍">
            <p223:instance time="2025-06-10T13:14:58.121" authorId="{A3F61A18-6A85-FE99-E6A3-749806DDEEBB}"/>
          </p223:rxn>
        </p223:reactions>
      </p:ext>
    </p188:extLst>
  </p188:cm>
</p188:cmLst>
</file>

<file path=ppt/comments/modernComment_122_32EEB778.xml><?xml version="1.0" encoding="utf-8"?>
<p188:cmLst xmlns:a="http://schemas.openxmlformats.org/drawingml/2006/main" xmlns:r="http://schemas.openxmlformats.org/officeDocument/2006/relationships" xmlns:p188="http://schemas.microsoft.com/office/powerpoint/2018/8/main">
  <p188:cm id="{437B1F33-0DF1-461C-B85E-695656AE6589}" authorId="{A3F61A18-6A85-FE99-E6A3-749806DDEEBB}" created="2025-06-02T14:37:35.921">
    <ac:txMkLst xmlns:ac="http://schemas.microsoft.com/office/drawing/2013/main/command">
      <pc:docMk xmlns:pc="http://schemas.microsoft.com/office/powerpoint/2013/main/command"/>
      <pc:sldMk xmlns:pc="http://schemas.microsoft.com/office/powerpoint/2013/main/command" cId="854505336" sldId="290"/>
      <ac:spMk id="3" creationId="{08EF48CC-AC57-58D7-FEFF-881E0FB35695}"/>
      <ac:txMk cp="598" len="56">
        <ac:context len="657" hash="1847490837"/>
      </ac:txMk>
    </ac:txMkLst>
    <p188:pos x="7888705" y="4815808"/>
    <p188:replyLst>
      <p188:reply id="{29A01B65-D248-4557-BB80-DCEB00832A1A}" authorId="{0E939348-B41E-1556-D7E5-56EACB15C267}" created="2025-06-04T12:28:47.748">
        <p188:txBody>
          <a:bodyPr/>
          <a:lstStyle/>
          <a:p>
            <a:r>
              <a:rPr lang="nl-NL"/>
              <a:t>Volgens mij is deze vraag niet dubbelop. Als je bij de antwoorden kijkt zie je misschien welk verschil ik bedoel. Als de vraagstelling niet duidelijk genoeg is, wil jij dat dan aanpassen?</a:t>
            </a:r>
          </a:p>
        </p188:txBody>
      </p188:reply>
    </p188:replyLst>
    <p188:txBody>
      <a:bodyPr/>
      <a:lstStyle/>
      <a:p>
        <a:r>
          <a:rPr lang="nl-NL"/>
          <a:t>Dubbel op met boven</a:t>
        </a:r>
      </a:p>
    </p188:txBody>
  </p188:cm>
  <p188:cm id="{AE057729-69D9-4130-83B0-00447A8BE4D3}" authorId="{0E939348-B41E-1556-D7E5-56EACB15C267}" status="resolved" created="2025-06-04T12:27:57.435" complete="100000">
    <ac:txMkLst xmlns:ac="http://schemas.microsoft.com/office/drawing/2013/main/command">
      <pc:docMk xmlns:pc="http://schemas.microsoft.com/office/powerpoint/2013/main/command"/>
      <pc:sldMk xmlns:pc="http://schemas.microsoft.com/office/powerpoint/2013/main/command" cId="854505336" sldId="290"/>
      <ac:spMk id="3" creationId="{08EF48CC-AC57-58D7-FEFF-881E0FB35695}"/>
      <ac:txMk cp="294" len="7">
        <ac:context len="657" hash="1847490837"/>
      </ac:txMk>
    </ac:txMkLst>
    <p188:pos x="1532860" y="1672488"/>
    <p188:txBody>
      <a:bodyPr/>
      <a:lstStyle/>
      <a:p>
        <a:r>
          <a:rPr lang="nl-NL"/>
          <a:t>Volgens mij had je dit aangepast naar Spreekuur.nl? Dit had ik expres VIPLive genoemd, omdat je anders al meteen antwoord geeft op de eerste vraag.</a:t>
        </a:r>
      </a:p>
    </p188:txBody>
    <p188:extLst>
      <p:ext xmlns:p="http://schemas.openxmlformats.org/presentationml/2006/main" uri="{57CB4572-C831-44C2-8A1C-0ADB6CCDFE69}">
        <p223:reactions xmlns:p223="http://schemas.microsoft.com/office/powerpoint/2022/03/main">
          <p223:rxn type="👍">
            <p223:instance time="2025-06-10T13:12:40.121" authorId="{A3F61A18-6A85-FE99-E6A3-749806DDEEBB}"/>
          </p223:rxn>
        </p223:reactions>
      </p:ext>
    </p188:extLst>
  </p188:cm>
</p188:cmLst>
</file>

<file path=ppt/comments/modernComment_123_838AF0EB.xml><?xml version="1.0" encoding="utf-8"?>
<p188:cmLst xmlns:a="http://schemas.openxmlformats.org/drawingml/2006/main" xmlns:r="http://schemas.openxmlformats.org/officeDocument/2006/relationships" xmlns:p188="http://schemas.microsoft.com/office/powerpoint/2018/8/main">
  <p188:cm id="{29F68419-3D23-445F-8C7F-A5257005EF77}" authorId="{0E939348-B41E-1556-D7E5-56EACB15C267}" created="2025-06-04T12:29:10.823">
    <ac:txMkLst xmlns:ac="http://schemas.microsoft.com/office/drawing/2013/main/command">
      <pc:docMk xmlns:pc="http://schemas.microsoft.com/office/powerpoint/2013/main/command"/>
      <pc:sldMk xmlns:pc="http://schemas.microsoft.com/office/powerpoint/2013/main/command" cId="2206920939" sldId="291"/>
      <ac:spMk id="3" creationId="{9FCC17AC-E27C-7531-4290-9F6534097652}"/>
      <ac:txMk cp="328">
        <ac:context len="389" hash="3259915428"/>
      </ac:txMk>
    </ac:txMkLst>
    <p188:pos x="6583326" y="2214748"/>
    <p188:txBody>
      <a:bodyPr/>
      <a:lstStyle/>
      <a:p>
        <a:r>
          <a:rPr lang="nl-NL"/>
          <a:t>Kan jij dit aanpassen/toevoegen Dionne?</a:t>
        </a:r>
      </a:p>
    </p188:txBody>
    <p188:extLst>
      <p:ext xmlns:p="http://schemas.openxmlformats.org/presentationml/2006/main" uri="{57CB4572-C831-44C2-8A1C-0ADB6CCDFE69}">
        <p223:reactions xmlns:p223="http://schemas.microsoft.com/office/powerpoint/2022/03/main">
          <p223:rxn type="👍">
            <p223:instance time="2025-06-10T13:14:02.871" authorId="{A3F61A18-6A85-FE99-E6A3-749806DDEEBB}"/>
          </p223:rxn>
        </p223:reactions>
      </p:ext>
    </p188:extLst>
  </p188:cm>
  <p188:cm id="{C6EEA133-C407-4B86-86A5-A783F60925BA}" authorId="{ACF3F059-F95D-3230-F09B-C8F9D75583B8}" created="2025-06-06T13:03:22.441">
    <ac:deMkLst xmlns:ac="http://schemas.microsoft.com/office/drawing/2013/main/command">
      <pc:docMk xmlns:pc="http://schemas.microsoft.com/office/powerpoint/2013/main/command"/>
      <pc:sldMk xmlns:pc="http://schemas.microsoft.com/office/powerpoint/2013/main/command" cId="2206920939" sldId="291"/>
      <ac:spMk id="3" creationId="{9FCC17AC-E27C-7531-4290-9F6534097652}"/>
    </ac:deMkLst>
    <p188:txBody>
      <a:bodyPr/>
      <a:lstStyle/>
      <a:p>
        <a:r>
          <a:rPr lang="nl-NL"/>
          <a:t>Ik denk niet dat we dit nu moeten doen. We gaan later in Q3 een communicatie toolkit fixen, waaronder flyers. 
ik zou hier naar toe verwijzen:
https://www.spreekuur.nl/samenwerken#f2292590-755b-11ed-86d8-a991b0d0344b
</a:t>
        </a:r>
      </a:p>
    </p188:txBody>
    <p188:extLst>
      <p:ext xmlns:p="http://schemas.openxmlformats.org/presentationml/2006/main" uri="{57CB4572-C831-44C2-8A1C-0ADB6CCDFE69}">
        <p223:reactions xmlns:p223="http://schemas.microsoft.com/office/powerpoint/2022/03/main">
          <p223:rxn type="👍">
            <p223:instance time="2025-06-10T13:13:19.321" authorId="{A3F61A18-6A85-FE99-E6A3-749806DDEEBB}"/>
          </p223:rxn>
        </p223:reactions>
      </p:ext>
    </p188:extLst>
  </p188:cm>
  <p188:cm id="{45BD7B2A-7D02-4AB4-A3CD-839B925116B5}" authorId="{ACF3F059-F95D-3230-F09B-C8F9D75583B8}" created="2025-06-06T13:04:26.476">
    <ac:txMkLst xmlns:ac="http://schemas.microsoft.com/office/drawing/2013/main/command">
      <pc:docMk xmlns:pc="http://schemas.microsoft.com/office/powerpoint/2013/main/command"/>
      <pc:sldMk xmlns:pc="http://schemas.microsoft.com/office/powerpoint/2013/main/command" cId="2206920939" sldId="291"/>
      <ac:spMk id="3" creationId="{9FCC17AC-E27C-7531-4290-9F6534097652}"/>
      <ac:txMk cp="328">
        <ac:context len="389" hash="3259915428"/>
      </ac:txMk>
    </ac:txMkLst>
    <p188:pos x="10972800" y="2193926"/>
    <p188:txBody>
      <a:bodyPr/>
      <a:lstStyle/>
      <a:p>
        <a:r>
          <a:rPr lang="nl-NL"/>
          <a:t>Je kunt linken naar werk instructies bestand. Staat daar volledig vanaf 16 juni</a:t>
        </a:r>
      </a:p>
    </p188:txBody>
  </p188:cm>
  <p188:cm id="{9F9C6538-FC97-45EF-94D1-1C664FD0CE01}" authorId="{ACF3F059-F95D-3230-F09B-C8F9D75583B8}" created="2025-06-06T13:13:28.277">
    <ac:txMkLst xmlns:ac="http://schemas.microsoft.com/office/drawing/2013/main/command">
      <pc:docMk xmlns:pc="http://schemas.microsoft.com/office/powerpoint/2013/main/command"/>
      <pc:sldMk xmlns:pc="http://schemas.microsoft.com/office/powerpoint/2013/main/command" cId="2206920939" sldId="291"/>
      <ac:spMk id="3" creationId="{9FCC17AC-E27C-7531-4290-9F6534097652}"/>
      <ac:txMk cp="152" len="173">
        <ac:context len="389" hash="3259915428"/>
      </ac:txMk>
    </ac:txMkLst>
    <p188:pos x="10639425" y="1917701"/>
    <p188:txBody>
      <a:bodyPr/>
      <a:lstStyle/>
      <a:p>
        <a:r>
          <a:rPr lang="nl-NL"/>
          <a:t>Toevoeging Stefan</a:t>
        </a:r>
      </a:p>
    </p188:txBody>
    <p188:extLst>
      <p:ext xmlns:p="http://schemas.openxmlformats.org/presentationml/2006/main" uri="{57CB4572-C831-44C2-8A1C-0ADB6CCDFE69}">
        <p223:reactions xmlns:p223="http://schemas.microsoft.com/office/powerpoint/2022/03/main">
          <p223:rxn type="👍">
            <p223:instance time="2025-06-10T13:13:28.634" authorId="{A3F61A18-6A85-FE99-E6A3-749806DDEEBB}"/>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02391-8612-4BA0-A10C-4211AA735F88}" type="datetimeFigureOut">
              <a:rPr lang="nl-NL" smtClean="0"/>
              <a:t>10-6-2025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B4EFD-F63A-4262-9C9C-47FB29595443}" type="slidenum">
              <a:rPr lang="nl-NL" smtClean="0"/>
              <a:t>‹nr.›</a:t>
            </a:fld>
            <a:endParaRPr lang="nl-NL"/>
          </a:p>
        </p:txBody>
      </p:sp>
    </p:spTree>
    <p:extLst>
      <p:ext uri="{BB962C8B-B14F-4D97-AF65-F5344CB8AC3E}">
        <p14:creationId xmlns:p14="http://schemas.microsoft.com/office/powerpoint/2010/main" val="61232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Introductie</a:t>
            </a:r>
          </a:p>
        </p:txBody>
      </p:sp>
      <p:sp>
        <p:nvSpPr>
          <p:cNvPr id="4" name="Tijdelijke aanduiding voor dianummer 3"/>
          <p:cNvSpPr>
            <a:spLocks noGrp="1"/>
          </p:cNvSpPr>
          <p:nvPr>
            <p:ph type="sldNum" sz="quarter" idx="5"/>
          </p:nvPr>
        </p:nvSpPr>
        <p:spPr/>
        <p:txBody>
          <a:bodyPr/>
          <a:lstStyle/>
          <a:p>
            <a:fld id="{C3AB4EFD-F63A-4262-9C9C-47FB29595443}" type="slidenum">
              <a:rPr lang="nl-NL" smtClean="0"/>
              <a:t>5</a:t>
            </a:fld>
            <a:endParaRPr lang="nl-NL"/>
          </a:p>
        </p:txBody>
      </p:sp>
    </p:spTree>
    <p:extLst>
      <p:ext uri="{BB962C8B-B14F-4D97-AF65-F5344CB8AC3E}">
        <p14:creationId xmlns:p14="http://schemas.microsoft.com/office/powerpoint/2010/main" val="2038347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B7537-1787-927F-AD4D-9129D8857F4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B0C51F-EA75-7227-6583-9B1D6F0CBF0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60EA11A-8172-95BF-2A37-3336C86769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Lopend gesprek waar een nieuwe professional aan moet worden toegevoegd</a:t>
            </a:r>
          </a:p>
          <a:p>
            <a:endParaRPr lang="nl-NL"/>
          </a:p>
        </p:txBody>
      </p:sp>
      <p:sp>
        <p:nvSpPr>
          <p:cNvPr id="4" name="Tijdelijke aanduiding voor dianummer 3">
            <a:extLst>
              <a:ext uri="{FF2B5EF4-FFF2-40B4-BE49-F238E27FC236}">
                <a16:creationId xmlns:a16="http://schemas.microsoft.com/office/drawing/2014/main" id="{6F3631E9-55E5-C424-8735-3CE9565F2F32}"/>
              </a:ext>
            </a:extLst>
          </p:cNvPr>
          <p:cNvSpPr>
            <a:spLocks noGrp="1"/>
          </p:cNvSpPr>
          <p:nvPr>
            <p:ph type="sldNum" sz="quarter" idx="5"/>
          </p:nvPr>
        </p:nvSpPr>
        <p:spPr/>
        <p:txBody>
          <a:bodyPr/>
          <a:lstStyle/>
          <a:p>
            <a:fld id="{C3AB4EFD-F63A-4262-9C9C-47FB29595443}" type="slidenum">
              <a:rPr lang="nl-NL" smtClean="0"/>
              <a:t>30</a:t>
            </a:fld>
            <a:endParaRPr lang="nl-NL"/>
          </a:p>
        </p:txBody>
      </p:sp>
    </p:spTree>
    <p:extLst>
      <p:ext uri="{BB962C8B-B14F-4D97-AF65-F5344CB8AC3E}">
        <p14:creationId xmlns:p14="http://schemas.microsoft.com/office/powerpoint/2010/main" val="2955854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496BD-66AA-8A07-0E84-C6E6779262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D56546-29D6-538D-3E00-452C0164A4F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F0E85A-9DD3-6C15-F537-1DF944BC6479}"/>
              </a:ext>
            </a:extLst>
          </p:cNvPr>
          <p:cNvSpPr>
            <a:spLocks noGrp="1"/>
          </p:cNvSpPr>
          <p:nvPr>
            <p:ph type="body" idx="1"/>
          </p:nvPr>
        </p:nvSpPr>
        <p:spPr/>
        <p:txBody>
          <a:bodyPr/>
          <a:lstStyle/>
          <a:p>
            <a:r>
              <a:rPr lang="nl-NL"/>
              <a:t>Beeldbellen</a:t>
            </a:r>
          </a:p>
        </p:txBody>
      </p:sp>
      <p:sp>
        <p:nvSpPr>
          <p:cNvPr id="4" name="Tijdelijke aanduiding voor dianummer 3">
            <a:extLst>
              <a:ext uri="{FF2B5EF4-FFF2-40B4-BE49-F238E27FC236}">
                <a16:creationId xmlns:a16="http://schemas.microsoft.com/office/drawing/2014/main" id="{36CA8854-77C9-113F-047F-F6ACA2C9A436}"/>
              </a:ext>
            </a:extLst>
          </p:cNvPr>
          <p:cNvSpPr>
            <a:spLocks noGrp="1"/>
          </p:cNvSpPr>
          <p:nvPr>
            <p:ph type="sldNum" sz="quarter" idx="5"/>
          </p:nvPr>
        </p:nvSpPr>
        <p:spPr/>
        <p:txBody>
          <a:bodyPr/>
          <a:lstStyle/>
          <a:p>
            <a:fld id="{C3AB4EFD-F63A-4262-9C9C-47FB29595443}" type="slidenum">
              <a:rPr lang="nl-NL" smtClean="0"/>
              <a:t>31</a:t>
            </a:fld>
            <a:endParaRPr lang="nl-NL"/>
          </a:p>
        </p:txBody>
      </p:sp>
    </p:spTree>
    <p:extLst>
      <p:ext uri="{BB962C8B-B14F-4D97-AF65-F5344CB8AC3E}">
        <p14:creationId xmlns:p14="http://schemas.microsoft.com/office/powerpoint/2010/main" val="135894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7E9B5-B093-059B-E6A2-934C8F9206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A95EE1A-57CE-6D07-6E51-C71AAF9B960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81EFA1E-29AA-CF3C-2E1F-4ABF28B17DAE}"/>
              </a:ext>
            </a:extLst>
          </p:cNvPr>
          <p:cNvSpPr>
            <a:spLocks noGrp="1"/>
          </p:cNvSpPr>
          <p:nvPr>
            <p:ph type="body" idx="1"/>
          </p:nvPr>
        </p:nvSpPr>
        <p:spPr/>
        <p:txBody>
          <a:bodyPr/>
          <a:lstStyle/>
          <a:p>
            <a:r>
              <a:rPr lang="nl-NL"/>
              <a:t>Registreren nieuwe patiënt</a:t>
            </a:r>
          </a:p>
        </p:txBody>
      </p:sp>
      <p:sp>
        <p:nvSpPr>
          <p:cNvPr id="4" name="Tijdelijke aanduiding voor dianummer 3">
            <a:extLst>
              <a:ext uri="{FF2B5EF4-FFF2-40B4-BE49-F238E27FC236}">
                <a16:creationId xmlns:a16="http://schemas.microsoft.com/office/drawing/2014/main" id="{94730A7C-2D0B-7EB4-1DF7-A8A458E3C2F1}"/>
              </a:ext>
            </a:extLst>
          </p:cNvPr>
          <p:cNvSpPr>
            <a:spLocks noGrp="1"/>
          </p:cNvSpPr>
          <p:nvPr>
            <p:ph type="sldNum" sz="quarter" idx="5"/>
          </p:nvPr>
        </p:nvSpPr>
        <p:spPr/>
        <p:txBody>
          <a:bodyPr/>
          <a:lstStyle/>
          <a:p>
            <a:fld id="{C3AB4EFD-F63A-4262-9C9C-47FB29595443}" type="slidenum">
              <a:rPr lang="nl-NL" smtClean="0"/>
              <a:t>11</a:t>
            </a:fld>
            <a:endParaRPr lang="nl-NL"/>
          </a:p>
        </p:txBody>
      </p:sp>
    </p:spTree>
    <p:extLst>
      <p:ext uri="{BB962C8B-B14F-4D97-AF65-F5344CB8AC3E}">
        <p14:creationId xmlns:p14="http://schemas.microsoft.com/office/powerpoint/2010/main" val="343163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3AB4EFD-F63A-4262-9C9C-47FB29595443}" type="slidenum">
              <a:rPr lang="nl-NL" smtClean="0"/>
              <a:t>14</a:t>
            </a:fld>
            <a:endParaRPr lang="nl-NL"/>
          </a:p>
        </p:txBody>
      </p:sp>
    </p:spTree>
    <p:extLst>
      <p:ext uri="{BB962C8B-B14F-4D97-AF65-F5344CB8AC3E}">
        <p14:creationId xmlns:p14="http://schemas.microsoft.com/office/powerpoint/2010/main" val="39620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Deel A - Nieuw gesprek met de patiënt/mantelzorger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Deel B - Lopend gesprek waar een nieuwe professional (casemanager) aan moet worden toegevoegd</a:t>
            </a:r>
          </a:p>
        </p:txBody>
      </p:sp>
      <p:sp>
        <p:nvSpPr>
          <p:cNvPr id="4" name="Tijdelijke aanduiding voor dianummer 3"/>
          <p:cNvSpPr>
            <a:spLocks noGrp="1"/>
          </p:cNvSpPr>
          <p:nvPr>
            <p:ph type="sldNum" sz="quarter" idx="5"/>
          </p:nvPr>
        </p:nvSpPr>
        <p:spPr/>
        <p:txBody>
          <a:bodyPr/>
          <a:lstStyle/>
          <a:p>
            <a:fld id="{C3AB4EFD-F63A-4262-9C9C-47FB29595443}" type="slidenum">
              <a:rPr lang="nl-NL" smtClean="0"/>
              <a:t>16</a:t>
            </a:fld>
            <a:endParaRPr lang="nl-NL"/>
          </a:p>
        </p:txBody>
      </p:sp>
    </p:spTree>
    <p:extLst>
      <p:ext uri="{BB962C8B-B14F-4D97-AF65-F5344CB8AC3E}">
        <p14:creationId xmlns:p14="http://schemas.microsoft.com/office/powerpoint/2010/main" val="4001449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Lopend gesprek waar een nieuwe professional aan moet worden toegevoegd</a:t>
            </a:r>
          </a:p>
          <a:p>
            <a:endParaRPr lang="nl-NL"/>
          </a:p>
        </p:txBody>
      </p:sp>
      <p:sp>
        <p:nvSpPr>
          <p:cNvPr id="4" name="Tijdelijke aanduiding voor dianummer 3"/>
          <p:cNvSpPr>
            <a:spLocks noGrp="1"/>
          </p:cNvSpPr>
          <p:nvPr>
            <p:ph type="sldNum" sz="quarter" idx="5"/>
          </p:nvPr>
        </p:nvSpPr>
        <p:spPr/>
        <p:txBody>
          <a:bodyPr/>
          <a:lstStyle/>
          <a:p>
            <a:fld id="{C3AB4EFD-F63A-4262-9C9C-47FB29595443}" type="slidenum">
              <a:rPr lang="nl-NL" smtClean="0"/>
              <a:t>22</a:t>
            </a:fld>
            <a:endParaRPr lang="nl-NL"/>
          </a:p>
        </p:txBody>
      </p:sp>
    </p:spTree>
    <p:extLst>
      <p:ext uri="{BB962C8B-B14F-4D97-AF65-F5344CB8AC3E}">
        <p14:creationId xmlns:p14="http://schemas.microsoft.com/office/powerpoint/2010/main" val="229832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1FBD7-48C9-5EEB-DEAA-5DF2BA2DCD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4980B06-221F-5AC6-A4E0-7B1512082E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1F9BEF5-1603-E502-78A2-05C9B78627B8}"/>
              </a:ext>
            </a:extLst>
          </p:cNvPr>
          <p:cNvSpPr>
            <a:spLocks noGrp="1"/>
          </p:cNvSpPr>
          <p:nvPr>
            <p:ph type="body" idx="1"/>
          </p:nvPr>
        </p:nvSpPr>
        <p:spPr/>
        <p:txBody>
          <a:bodyPr/>
          <a:lstStyle/>
          <a:p>
            <a:r>
              <a:rPr lang="nl-NL"/>
              <a:t>Gezamenlijke </a:t>
            </a:r>
            <a:r>
              <a:rPr lang="nl-NL" err="1"/>
              <a:t>inbox</a:t>
            </a:r>
            <a:r>
              <a:rPr lang="nl-NL"/>
              <a:t> gebruiken</a:t>
            </a:r>
          </a:p>
        </p:txBody>
      </p:sp>
      <p:sp>
        <p:nvSpPr>
          <p:cNvPr id="4" name="Tijdelijke aanduiding voor dianummer 3">
            <a:extLst>
              <a:ext uri="{FF2B5EF4-FFF2-40B4-BE49-F238E27FC236}">
                <a16:creationId xmlns:a16="http://schemas.microsoft.com/office/drawing/2014/main" id="{0EF08FE8-4694-07E3-964F-75DB8E54A161}"/>
              </a:ext>
            </a:extLst>
          </p:cNvPr>
          <p:cNvSpPr>
            <a:spLocks noGrp="1"/>
          </p:cNvSpPr>
          <p:nvPr>
            <p:ph type="sldNum" sz="quarter" idx="5"/>
          </p:nvPr>
        </p:nvSpPr>
        <p:spPr/>
        <p:txBody>
          <a:bodyPr/>
          <a:lstStyle/>
          <a:p>
            <a:fld id="{C3AB4EFD-F63A-4262-9C9C-47FB29595443}" type="slidenum">
              <a:rPr lang="nl-NL" smtClean="0"/>
              <a:t>25</a:t>
            </a:fld>
            <a:endParaRPr lang="nl-NL"/>
          </a:p>
        </p:txBody>
      </p:sp>
    </p:spTree>
    <p:extLst>
      <p:ext uri="{BB962C8B-B14F-4D97-AF65-F5344CB8AC3E}">
        <p14:creationId xmlns:p14="http://schemas.microsoft.com/office/powerpoint/2010/main" val="2472637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073CE-74DB-9B84-245F-E564A15D98F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AEA01B-C9EF-5B13-BBAD-7CCDB6D3C40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50730C-46F1-BBF3-3C55-B77A8E1630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Lopend gesprek waar een nieuwe professional aan moet worden toegevoegd</a:t>
            </a:r>
          </a:p>
          <a:p>
            <a:endParaRPr lang="nl-NL"/>
          </a:p>
        </p:txBody>
      </p:sp>
      <p:sp>
        <p:nvSpPr>
          <p:cNvPr id="4" name="Tijdelijke aanduiding voor dianummer 3">
            <a:extLst>
              <a:ext uri="{FF2B5EF4-FFF2-40B4-BE49-F238E27FC236}">
                <a16:creationId xmlns:a16="http://schemas.microsoft.com/office/drawing/2014/main" id="{C244343C-634E-339C-B894-A307CF66BE51}"/>
              </a:ext>
            </a:extLst>
          </p:cNvPr>
          <p:cNvSpPr>
            <a:spLocks noGrp="1"/>
          </p:cNvSpPr>
          <p:nvPr>
            <p:ph type="sldNum" sz="quarter" idx="5"/>
          </p:nvPr>
        </p:nvSpPr>
        <p:spPr/>
        <p:txBody>
          <a:bodyPr/>
          <a:lstStyle/>
          <a:p>
            <a:fld id="{C3AB4EFD-F63A-4262-9C9C-47FB29595443}" type="slidenum">
              <a:rPr lang="nl-NL" smtClean="0"/>
              <a:t>27</a:t>
            </a:fld>
            <a:endParaRPr lang="nl-NL"/>
          </a:p>
        </p:txBody>
      </p:sp>
    </p:spTree>
    <p:extLst>
      <p:ext uri="{BB962C8B-B14F-4D97-AF65-F5344CB8AC3E}">
        <p14:creationId xmlns:p14="http://schemas.microsoft.com/office/powerpoint/2010/main" val="3495107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BD140-33F6-7DA6-A0E9-4196434D18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EC390B7-4461-7B89-279A-4AE6D684B8C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43DFF69-B7BA-10C6-66C6-A6A53568C7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Lopend gesprek waar een nieuwe professional aan moet worden toegevoegd</a:t>
            </a:r>
          </a:p>
          <a:p>
            <a:endParaRPr lang="nl-NL"/>
          </a:p>
        </p:txBody>
      </p:sp>
      <p:sp>
        <p:nvSpPr>
          <p:cNvPr id="4" name="Tijdelijke aanduiding voor dianummer 3">
            <a:extLst>
              <a:ext uri="{FF2B5EF4-FFF2-40B4-BE49-F238E27FC236}">
                <a16:creationId xmlns:a16="http://schemas.microsoft.com/office/drawing/2014/main" id="{B7E2F25D-7560-6F44-2EC2-FB1B394FE9DA}"/>
              </a:ext>
            </a:extLst>
          </p:cNvPr>
          <p:cNvSpPr>
            <a:spLocks noGrp="1"/>
          </p:cNvSpPr>
          <p:nvPr>
            <p:ph type="sldNum" sz="quarter" idx="5"/>
          </p:nvPr>
        </p:nvSpPr>
        <p:spPr/>
        <p:txBody>
          <a:bodyPr/>
          <a:lstStyle/>
          <a:p>
            <a:fld id="{C3AB4EFD-F63A-4262-9C9C-47FB29595443}" type="slidenum">
              <a:rPr lang="nl-NL" smtClean="0"/>
              <a:t>28</a:t>
            </a:fld>
            <a:endParaRPr lang="nl-NL"/>
          </a:p>
        </p:txBody>
      </p:sp>
    </p:spTree>
    <p:extLst>
      <p:ext uri="{BB962C8B-B14F-4D97-AF65-F5344CB8AC3E}">
        <p14:creationId xmlns:p14="http://schemas.microsoft.com/office/powerpoint/2010/main" val="309059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C8E6C-F96E-2631-6CFA-467177C9735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F5A2B26-D8C7-853F-10B1-407005C97C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978F726-3E17-A054-EA49-481DF0F9E0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Lopend gesprek waar een nieuwe professional aan moet worden toegevoegd</a:t>
            </a:r>
          </a:p>
          <a:p>
            <a:endParaRPr lang="nl-NL"/>
          </a:p>
        </p:txBody>
      </p:sp>
      <p:sp>
        <p:nvSpPr>
          <p:cNvPr id="4" name="Tijdelijke aanduiding voor dianummer 3">
            <a:extLst>
              <a:ext uri="{FF2B5EF4-FFF2-40B4-BE49-F238E27FC236}">
                <a16:creationId xmlns:a16="http://schemas.microsoft.com/office/drawing/2014/main" id="{155768F7-4E36-18AE-1C3B-75EFBBADC5A2}"/>
              </a:ext>
            </a:extLst>
          </p:cNvPr>
          <p:cNvSpPr>
            <a:spLocks noGrp="1"/>
          </p:cNvSpPr>
          <p:nvPr>
            <p:ph type="sldNum" sz="quarter" idx="5"/>
          </p:nvPr>
        </p:nvSpPr>
        <p:spPr/>
        <p:txBody>
          <a:bodyPr/>
          <a:lstStyle/>
          <a:p>
            <a:fld id="{C3AB4EFD-F63A-4262-9C9C-47FB29595443}" type="slidenum">
              <a:rPr lang="nl-NL" smtClean="0"/>
              <a:t>29</a:t>
            </a:fld>
            <a:endParaRPr lang="nl-NL"/>
          </a:p>
        </p:txBody>
      </p:sp>
    </p:spTree>
    <p:extLst>
      <p:ext uri="{BB962C8B-B14F-4D97-AF65-F5344CB8AC3E}">
        <p14:creationId xmlns:p14="http://schemas.microsoft.com/office/powerpoint/2010/main" val="1016425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denbeerpoortugael@huisartsenutrechtstad.nl" TargetMode="External"/><Relationship Id="rId2" Type="http://schemas.openxmlformats.org/officeDocument/2006/relationships/hyperlink" Target="mailto:bouwman@huisartsenutrechtstad.nl" TargetMode="External"/><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10" name="Afbeelding 9" descr="Afbeelding met persoon, binnen, mensen, scène&#10;&#10;Automatisch gegenereerde beschrijving">
            <a:extLst>
              <a:ext uri="{FF2B5EF4-FFF2-40B4-BE49-F238E27FC236}">
                <a16:creationId xmlns:a16="http://schemas.microsoft.com/office/drawing/2014/main" id="{6420D9DB-FDD1-B194-7405-9438F301EF73}"/>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2984" y="962417"/>
            <a:ext cx="12204983" cy="4087390"/>
          </a:xfrm>
          <a:prstGeom prst="rect">
            <a:avLst/>
          </a:prstGeom>
        </p:spPr>
      </p:pic>
      <p:sp>
        <p:nvSpPr>
          <p:cNvPr id="2" name="Titel 1">
            <a:extLst>
              <a:ext uri="{FF2B5EF4-FFF2-40B4-BE49-F238E27FC236}">
                <a16:creationId xmlns:a16="http://schemas.microsoft.com/office/drawing/2014/main" id="{8609F394-B45F-3A45-CA52-827B59E7D085}"/>
              </a:ext>
            </a:extLst>
          </p:cNvPr>
          <p:cNvSpPr>
            <a:spLocks noGrp="1"/>
          </p:cNvSpPr>
          <p:nvPr>
            <p:ph type="ctrTitle" hasCustomPrompt="1"/>
          </p:nvPr>
        </p:nvSpPr>
        <p:spPr>
          <a:xfrm>
            <a:off x="1524000" y="1081426"/>
            <a:ext cx="9144000" cy="1351280"/>
          </a:xfrm>
        </p:spPr>
        <p:txBody>
          <a:bodyPr anchor="b"/>
          <a:lstStyle>
            <a:lvl1pPr algn="ctr">
              <a:defRPr sz="6000">
                <a:solidFill>
                  <a:srgbClr val="293262"/>
                </a:solidFill>
                <a:latin typeface="Verdana" panose="020B0604030504040204" pitchFamily="34" charset="0"/>
                <a:ea typeface="Verdana" panose="020B0604030504040204" pitchFamily="34" charset="0"/>
              </a:defRPr>
            </a:lvl1pPr>
          </a:lstStyle>
          <a:p>
            <a:r>
              <a:rPr lang="nl-NL"/>
              <a:t>Titel scholing</a:t>
            </a:r>
          </a:p>
        </p:txBody>
      </p:sp>
      <p:pic>
        <p:nvPicPr>
          <p:cNvPr id="14" name="Afbeelding 13">
            <a:extLst>
              <a:ext uri="{FF2B5EF4-FFF2-40B4-BE49-F238E27FC236}">
                <a16:creationId xmlns:a16="http://schemas.microsoft.com/office/drawing/2014/main" id="{F3CA002B-514F-6929-ACC0-D37F683AE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727" y="177613"/>
            <a:ext cx="1400546" cy="637200"/>
          </a:xfrm>
          <a:prstGeom prst="rect">
            <a:avLst/>
          </a:prstGeom>
        </p:spPr>
      </p:pic>
      <p:pic>
        <p:nvPicPr>
          <p:cNvPr id="16" name="Afbeelding 15" descr="Afbeelding met tekst, illustratie&#10;&#10;Automatisch gegenereerde beschrijving">
            <a:extLst>
              <a:ext uri="{FF2B5EF4-FFF2-40B4-BE49-F238E27FC236}">
                <a16:creationId xmlns:a16="http://schemas.microsoft.com/office/drawing/2014/main" id="{B04D189E-4E71-8CBC-3EC1-08175FC3B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5792" y="180640"/>
            <a:ext cx="2559186" cy="636055"/>
          </a:xfrm>
          <a:prstGeom prst="rect">
            <a:avLst/>
          </a:prstGeom>
        </p:spPr>
      </p:pic>
      <p:sp>
        <p:nvSpPr>
          <p:cNvPr id="8" name="Tekstvak 7">
            <a:extLst>
              <a:ext uri="{FF2B5EF4-FFF2-40B4-BE49-F238E27FC236}">
                <a16:creationId xmlns:a16="http://schemas.microsoft.com/office/drawing/2014/main" id="{068CABCA-3764-F2BB-E106-0B443BD5ACFD}"/>
              </a:ext>
            </a:extLst>
          </p:cNvPr>
          <p:cNvSpPr txBox="1"/>
          <p:nvPr/>
        </p:nvSpPr>
        <p:spPr>
          <a:xfrm>
            <a:off x="5613400" y="6440138"/>
            <a:ext cx="965200" cy="276999"/>
          </a:xfrm>
          <a:prstGeom prst="rect">
            <a:avLst/>
          </a:prstGeom>
          <a:noFill/>
        </p:spPr>
        <p:txBody>
          <a:bodyPr wrap="square" rtlCol="0">
            <a:spAutoFit/>
          </a:bodyPr>
          <a:lstStyle/>
          <a:p>
            <a:r>
              <a:rPr lang="nl-NL" sz="1200">
                <a:solidFill>
                  <a:srgbClr val="293259"/>
                </a:solidFill>
                <a:latin typeface="Verdana" panose="020B0604030504040204" pitchFamily="34" charset="0"/>
                <a:ea typeface="Verdana" panose="020B0604030504040204" pitchFamily="34" charset="0"/>
              </a:rPr>
              <a:t>Academie</a:t>
            </a:r>
          </a:p>
        </p:txBody>
      </p:sp>
      <p:sp>
        <p:nvSpPr>
          <p:cNvPr id="9" name="Tijdelijke aanduiding voor tekst 8">
            <a:extLst>
              <a:ext uri="{FF2B5EF4-FFF2-40B4-BE49-F238E27FC236}">
                <a16:creationId xmlns:a16="http://schemas.microsoft.com/office/drawing/2014/main" id="{0A64D30C-73F1-B591-5AD5-8C842A6B7705}"/>
              </a:ext>
            </a:extLst>
          </p:cNvPr>
          <p:cNvSpPr>
            <a:spLocks noGrp="1"/>
          </p:cNvSpPr>
          <p:nvPr>
            <p:ph type="body" sz="quarter" idx="10" hasCustomPrompt="1"/>
          </p:nvPr>
        </p:nvSpPr>
        <p:spPr>
          <a:xfrm>
            <a:off x="4644978" y="5195529"/>
            <a:ext cx="2995659" cy="1097005"/>
          </a:xfrm>
        </p:spPr>
        <p:txBody>
          <a:bodyPr>
            <a:normAutofit/>
          </a:bodyPr>
          <a:lstStyle>
            <a:lvl1pPr marL="0" indent="0">
              <a:buNone/>
              <a:defRPr sz="2400"/>
            </a:lvl1pPr>
          </a:lstStyle>
          <a:p>
            <a:pPr lvl="0"/>
            <a:r>
              <a:rPr lang="nl-NL"/>
              <a:t>Docent:</a:t>
            </a:r>
          </a:p>
          <a:p>
            <a:pPr lvl="0"/>
            <a:r>
              <a:rPr lang="nl-NL"/>
              <a:t>Datum:</a:t>
            </a:r>
          </a:p>
        </p:txBody>
      </p:sp>
      <p:pic>
        <p:nvPicPr>
          <p:cNvPr id="4" name="Afbeelding 3" descr="Afbeelding met Lettertype, tekst, Graphics, grafische vormgeving&#10;&#10;Door AI gegenereerde inhoud is mogelijk onjuist.">
            <a:extLst>
              <a:ext uri="{FF2B5EF4-FFF2-40B4-BE49-F238E27FC236}">
                <a16:creationId xmlns:a16="http://schemas.microsoft.com/office/drawing/2014/main" id="{EED002DF-17B8-6539-AE06-0CD1491008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7024" y="177613"/>
            <a:ext cx="2132170" cy="637200"/>
          </a:xfrm>
          <a:prstGeom prst="rect">
            <a:avLst/>
          </a:prstGeom>
        </p:spPr>
      </p:pic>
    </p:spTree>
    <p:extLst>
      <p:ext uri="{BB962C8B-B14F-4D97-AF65-F5344CB8AC3E}">
        <p14:creationId xmlns:p14="http://schemas.microsoft.com/office/powerpoint/2010/main" val="2569689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46A4476-A65E-3A00-E34E-1ED8EC9BE539}"/>
              </a:ext>
            </a:extLst>
          </p:cNvPr>
          <p:cNvSpPr txBox="1"/>
          <p:nvPr/>
        </p:nvSpPr>
        <p:spPr>
          <a:xfrm>
            <a:off x="5613400" y="6440138"/>
            <a:ext cx="965200" cy="276999"/>
          </a:xfrm>
          <a:prstGeom prst="rect">
            <a:avLst/>
          </a:prstGeom>
          <a:noFill/>
        </p:spPr>
        <p:txBody>
          <a:bodyPr wrap="square" rtlCol="0">
            <a:spAutoFit/>
          </a:bodyPr>
          <a:lstStyle/>
          <a:p>
            <a:r>
              <a:rPr lang="nl-NL" sz="1200">
                <a:solidFill>
                  <a:srgbClr val="293259"/>
                </a:solidFill>
                <a:latin typeface="Verdana" panose="020B0604030504040204" pitchFamily="34" charset="0"/>
                <a:ea typeface="Verdana" panose="020B0604030504040204" pitchFamily="34" charset="0"/>
              </a:rPr>
              <a:t>Academie</a:t>
            </a:r>
          </a:p>
        </p:txBody>
      </p:sp>
    </p:spTree>
    <p:extLst>
      <p:ext uri="{BB962C8B-B14F-4D97-AF65-F5344CB8AC3E}">
        <p14:creationId xmlns:p14="http://schemas.microsoft.com/office/powerpoint/2010/main" val="109199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E8FD0-58B2-0E04-9C6A-E4CD695B7100}"/>
              </a:ext>
            </a:extLst>
          </p:cNvPr>
          <p:cNvSpPr>
            <a:spLocks noGrp="1"/>
          </p:cNvSpPr>
          <p:nvPr>
            <p:ph type="title"/>
          </p:nvPr>
        </p:nvSpPr>
        <p:spPr>
          <a:xfrm>
            <a:off x="839788" y="457200"/>
            <a:ext cx="3932237" cy="1600200"/>
          </a:xfrm>
        </p:spPr>
        <p:txBody>
          <a:bodyPr anchor="b"/>
          <a:lstStyle>
            <a:lvl1pPr>
              <a:defRPr sz="3200">
                <a:solidFill>
                  <a:srgbClr val="293262"/>
                </a:solidFill>
                <a:latin typeface="Verdana" panose="020B0604030504040204" pitchFamily="34" charset="0"/>
                <a:ea typeface="Verdana" panose="020B0604030504040204" pitchFamily="34" charset="0"/>
              </a:defRPr>
            </a:lvl1pPr>
          </a:lstStyle>
          <a:p>
            <a:r>
              <a:rPr lang="nl-NL"/>
              <a:t>Klik om stijl te bewerken</a:t>
            </a:r>
          </a:p>
        </p:txBody>
      </p:sp>
      <p:sp>
        <p:nvSpPr>
          <p:cNvPr id="3" name="Tijdelijke aanduiding voor afbeelding 2">
            <a:extLst>
              <a:ext uri="{FF2B5EF4-FFF2-40B4-BE49-F238E27FC236}">
                <a16:creationId xmlns:a16="http://schemas.microsoft.com/office/drawing/2014/main" id="{F3A5EDDD-2EAE-FC52-1326-BAC1D3083F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EEDA7F8F-3BCD-828A-125B-5ABF55B27C1A}"/>
              </a:ext>
            </a:extLst>
          </p:cNvPr>
          <p:cNvSpPr>
            <a:spLocks noGrp="1"/>
          </p:cNvSpPr>
          <p:nvPr>
            <p:ph type="body" sz="half" idx="2"/>
          </p:nvPr>
        </p:nvSpPr>
        <p:spPr>
          <a:xfrm>
            <a:off x="839788" y="2057400"/>
            <a:ext cx="3932237" cy="3811588"/>
          </a:xfrm>
        </p:spPr>
        <p:txBody>
          <a:bodyPr/>
          <a:lstStyle>
            <a:lvl1pPr marL="0" indent="0">
              <a:buNone/>
              <a:defRPr sz="16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ekstvak 4">
            <a:extLst>
              <a:ext uri="{FF2B5EF4-FFF2-40B4-BE49-F238E27FC236}">
                <a16:creationId xmlns:a16="http://schemas.microsoft.com/office/drawing/2014/main" id="{E68B4787-FE17-1995-CE70-19AF6275C5DA}"/>
              </a:ext>
            </a:extLst>
          </p:cNvPr>
          <p:cNvSpPr txBox="1"/>
          <p:nvPr/>
        </p:nvSpPr>
        <p:spPr>
          <a:xfrm>
            <a:off x="5613400" y="6440138"/>
            <a:ext cx="965200" cy="276999"/>
          </a:xfrm>
          <a:prstGeom prst="rect">
            <a:avLst/>
          </a:prstGeom>
          <a:noFill/>
        </p:spPr>
        <p:txBody>
          <a:bodyPr wrap="square" rtlCol="0">
            <a:spAutoFit/>
          </a:bodyPr>
          <a:lstStyle/>
          <a:p>
            <a:r>
              <a:rPr lang="nl-NL" sz="1200">
                <a:solidFill>
                  <a:srgbClr val="293259"/>
                </a:solidFill>
                <a:latin typeface="Verdana" panose="020B0604030504040204" pitchFamily="34" charset="0"/>
                <a:ea typeface="Verdana" panose="020B0604030504040204" pitchFamily="34" charset="0"/>
              </a:rPr>
              <a:t>Academie</a:t>
            </a:r>
          </a:p>
        </p:txBody>
      </p:sp>
    </p:spTree>
    <p:extLst>
      <p:ext uri="{BB962C8B-B14F-4D97-AF65-F5344CB8AC3E}">
        <p14:creationId xmlns:p14="http://schemas.microsoft.com/office/powerpoint/2010/main" val="1746121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9C4F6-9940-7B5B-34E8-EC6569384F4D}"/>
              </a:ext>
            </a:extLst>
          </p:cNvPr>
          <p:cNvSpPr>
            <a:spLocks noGrp="1"/>
          </p:cNvSpPr>
          <p:nvPr>
            <p:ph type="title" hasCustomPrompt="1"/>
          </p:nvPr>
        </p:nvSpPr>
        <p:spPr>
          <a:xfrm>
            <a:off x="838200" y="365125"/>
            <a:ext cx="10515600" cy="1036955"/>
          </a:xfrm>
        </p:spPr>
        <p:txBody>
          <a:bodyPr/>
          <a:lstStyle>
            <a:lvl1pPr>
              <a:defRPr>
                <a:solidFill>
                  <a:srgbClr val="293262"/>
                </a:solidFill>
                <a:latin typeface="Verdana" panose="020B0604030504040204" pitchFamily="34" charset="0"/>
                <a:ea typeface="Verdana" panose="020B0604030504040204" pitchFamily="34" charset="0"/>
              </a:defRPr>
            </a:lvl1pPr>
          </a:lstStyle>
          <a:p>
            <a:r>
              <a:rPr lang="nl-NL"/>
              <a:t>Blijf in contact!</a:t>
            </a:r>
          </a:p>
        </p:txBody>
      </p:sp>
      <p:sp>
        <p:nvSpPr>
          <p:cNvPr id="7" name="Tekstvak 6">
            <a:extLst>
              <a:ext uri="{FF2B5EF4-FFF2-40B4-BE49-F238E27FC236}">
                <a16:creationId xmlns:a16="http://schemas.microsoft.com/office/drawing/2014/main" id="{34B5A7D6-257F-A0BD-4D53-F3D82E0ECBB8}"/>
              </a:ext>
            </a:extLst>
          </p:cNvPr>
          <p:cNvSpPr txBox="1"/>
          <p:nvPr/>
        </p:nvSpPr>
        <p:spPr>
          <a:xfrm>
            <a:off x="838200" y="1492271"/>
            <a:ext cx="10515600" cy="923330"/>
          </a:xfrm>
          <a:prstGeom prst="rect">
            <a:avLst/>
          </a:prstGeom>
          <a:noFill/>
        </p:spPr>
        <p:txBody>
          <a:bodyPr wrap="square" rtlCol="0">
            <a:spAutoFit/>
          </a:bodyPr>
          <a:lstStyle/>
          <a:p>
            <a:r>
              <a:rPr lang="nl-NL"/>
              <a:t>Bedankt voor je deelname aan deze nascholing!</a:t>
            </a:r>
          </a:p>
          <a:p>
            <a:endParaRPr lang="nl-NL"/>
          </a:p>
          <a:p>
            <a:r>
              <a:rPr lang="nl-NL"/>
              <a:t>Heb je vragen of suggesties? Deze ontvangen wij graag! Neem dan contact op met de Academie:</a:t>
            </a:r>
          </a:p>
        </p:txBody>
      </p:sp>
      <p:sp>
        <p:nvSpPr>
          <p:cNvPr id="9" name="Rechthoek 8">
            <a:extLst>
              <a:ext uri="{FF2B5EF4-FFF2-40B4-BE49-F238E27FC236}">
                <a16:creationId xmlns:a16="http://schemas.microsoft.com/office/drawing/2014/main" id="{66BC8143-DB69-64B9-7F9B-23ADB4E6D081}"/>
              </a:ext>
            </a:extLst>
          </p:cNvPr>
          <p:cNvSpPr/>
          <p:nvPr/>
        </p:nvSpPr>
        <p:spPr>
          <a:xfrm>
            <a:off x="5638800" y="3562665"/>
            <a:ext cx="5278120" cy="1181911"/>
          </a:xfrm>
          <a:prstGeom prst="rect">
            <a:avLst/>
          </a:prstGeom>
          <a:solidFill>
            <a:srgbClr val="293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bg1"/>
                </a:solidFill>
                <a:latin typeface="Verdana" panose="020B0604030504040204" pitchFamily="34" charset="0"/>
                <a:ea typeface="Verdana" panose="020B0604030504040204" pitchFamily="34" charset="0"/>
              </a:rPr>
              <a:t>Birgit Bouwman</a:t>
            </a:r>
          </a:p>
          <a:p>
            <a:pPr algn="ctr"/>
            <a:r>
              <a:rPr lang="nl-NL" sz="1400">
                <a:solidFill>
                  <a:schemeClr val="bg1"/>
                </a:solidFill>
                <a:latin typeface="Verdana" panose="020B0604030504040204" pitchFamily="34" charset="0"/>
                <a:ea typeface="Verdana" panose="020B0604030504040204" pitchFamily="34" charset="0"/>
              </a:rPr>
              <a:t>Programmamanager Academie</a:t>
            </a:r>
          </a:p>
          <a:p>
            <a:pPr algn="ctr"/>
            <a:r>
              <a:rPr lang="nl-NL" sz="1400">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bouwman@huisartsenutrechtstad.nl</a:t>
            </a:r>
            <a:endParaRPr lang="nl-NL" sz="1400">
              <a:solidFill>
                <a:schemeClr val="bg1"/>
              </a:solidFill>
              <a:latin typeface="Verdana" panose="020B0604030504040204" pitchFamily="34" charset="0"/>
              <a:ea typeface="Verdana" panose="020B0604030504040204" pitchFamily="34" charset="0"/>
            </a:endParaRPr>
          </a:p>
          <a:p>
            <a:pPr algn="ctr"/>
            <a:r>
              <a:rPr lang="nl-NL" sz="1400">
                <a:solidFill>
                  <a:schemeClr val="bg1"/>
                </a:solidFill>
                <a:latin typeface="Verdana" panose="020B0604030504040204" pitchFamily="34" charset="0"/>
                <a:ea typeface="Verdana" panose="020B0604030504040204" pitchFamily="34" charset="0"/>
              </a:rPr>
              <a:t>06 25 29 46 75</a:t>
            </a:r>
          </a:p>
        </p:txBody>
      </p:sp>
      <p:sp>
        <p:nvSpPr>
          <p:cNvPr id="10" name="Rechthoek 9">
            <a:extLst>
              <a:ext uri="{FF2B5EF4-FFF2-40B4-BE49-F238E27FC236}">
                <a16:creationId xmlns:a16="http://schemas.microsoft.com/office/drawing/2014/main" id="{BE03474B-9276-B02D-3CD3-A4248B212D9B}"/>
              </a:ext>
            </a:extLst>
          </p:cNvPr>
          <p:cNvSpPr/>
          <p:nvPr/>
        </p:nvSpPr>
        <p:spPr>
          <a:xfrm>
            <a:off x="5638800" y="4842015"/>
            <a:ext cx="5278120" cy="1174434"/>
          </a:xfrm>
          <a:prstGeom prst="rect">
            <a:avLst/>
          </a:prstGeom>
          <a:solidFill>
            <a:srgbClr val="293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bg1"/>
                </a:solidFill>
                <a:latin typeface="Verdana" panose="020B0604030504040204" pitchFamily="34" charset="0"/>
                <a:ea typeface="Verdana" panose="020B0604030504040204" pitchFamily="34" charset="0"/>
              </a:rPr>
              <a:t>Emilie den Beer Poortugael</a:t>
            </a:r>
          </a:p>
          <a:p>
            <a:pPr algn="ctr"/>
            <a:r>
              <a:rPr lang="nl-NL" sz="1400">
                <a:solidFill>
                  <a:schemeClr val="bg1"/>
                </a:solidFill>
                <a:latin typeface="Verdana" panose="020B0604030504040204" pitchFamily="34" charset="0"/>
                <a:ea typeface="Verdana" panose="020B0604030504040204" pitchFamily="34" charset="0"/>
              </a:rPr>
              <a:t>Medewerker Academie</a:t>
            </a:r>
          </a:p>
          <a:p>
            <a:pPr algn="ctr"/>
            <a:r>
              <a:rPr lang="nl-NL" sz="1400">
                <a:solidFill>
                  <a:schemeClr val="bg1"/>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denbeerpoortugael@huisartsenutrechtstad.nl</a:t>
            </a:r>
            <a:endParaRPr lang="nl-NL" sz="1400">
              <a:solidFill>
                <a:schemeClr val="bg1"/>
              </a:solidFill>
              <a:latin typeface="Verdana" panose="020B0604030504040204" pitchFamily="34" charset="0"/>
              <a:ea typeface="Verdana" panose="020B0604030504040204" pitchFamily="34" charset="0"/>
            </a:endParaRPr>
          </a:p>
          <a:p>
            <a:pPr algn="ctr"/>
            <a:r>
              <a:rPr lang="nl-NL" sz="1400">
                <a:solidFill>
                  <a:schemeClr val="bg1"/>
                </a:solidFill>
                <a:latin typeface="Verdana" panose="020B0604030504040204" pitchFamily="34" charset="0"/>
                <a:ea typeface="Verdana" panose="020B0604030504040204" pitchFamily="34" charset="0"/>
              </a:rPr>
              <a:t>06 12 34 93 91</a:t>
            </a:r>
          </a:p>
        </p:txBody>
      </p:sp>
      <p:sp>
        <p:nvSpPr>
          <p:cNvPr id="11" name="Rechthoek 10">
            <a:extLst>
              <a:ext uri="{FF2B5EF4-FFF2-40B4-BE49-F238E27FC236}">
                <a16:creationId xmlns:a16="http://schemas.microsoft.com/office/drawing/2014/main" id="{A68DC164-F8E2-AF23-2CD5-24AA257C5B59}"/>
              </a:ext>
            </a:extLst>
          </p:cNvPr>
          <p:cNvSpPr/>
          <p:nvPr/>
        </p:nvSpPr>
        <p:spPr>
          <a:xfrm>
            <a:off x="5638800" y="2673659"/>
            <a:ext cx="5278120" cy="785574"/>
          </a:xfrm>
          <a:prstGeom prst="rect">
            <a:avLst/>
          </a:prstGeom>
          <a:solidFill>
            <a:srgbClr val="96B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bg1"/>
                </a:solidFill>
              </a:rPr>
              <a:t>Algemeen e-mailadres:</a:t>
            </a:r>
          </a:p>
          <a:p>
            <a:pPr algn="ctr"/>
            <a:r>
              <a:rPr lang="nl-NL">
                <a:solidFill>
                  <a:schemeClr val="bg1"/>
                </a:solidFill>
              </a:rPr>
              <a:t>academie@huisartsenutrechtstad.nl</a:t>
            </a:r>
          </a:p>
        </p:txBody>
      </p:sp>
      <p:pic>
        <p:nvPicPr>
          <p:cNvPr id="13" name="Afbeelding 12" descr="Afbeelding met persoon, binnen, mensen&#10;&#10;Automatisch gegenereerde beschrijving">
            <a:extLst>
              <a:ext uri="{FF2B5EF4-FFF2-40B4-BE49-F238E27FC236}">
                <a16:creationId xmlns:a16="http://schemas.microsoft.com/office/drawing/2014/main" id="{5628D6F4-F5CD-A348-A7F6-1AD6498AC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673659"/>
            <a:ext cx="5086679" cy="3342790"/>
          </a:xfrm>
          <a:prstGeom prst="rect">
            <a:avLst/>
          </a:prstGeom>
        </p:spPr>
      </p:pic>
      <p:sp>
        <p:nvSpPr>
          <p:cNvPr id="3" name="Tekstvak 2">
            <a:extLst>
              <a:ext uri="{FF2B5EF4-FFF2-40B4-BE49-F238E27FC236}">
                <a16:creationId xmlns:a16="http://schemas.microsoft.com/office/drawing/2014/main" id="{2A4F1C53-277F-D503-0B1E-891572971989}"/>
              </a:ext>
            </a:extLst>
          </p:cNvPr>
          <p:cNvSpPr txBox="1"/>
          <p:nvPr/>
        </p:nvSpPr>
        <p:spPr>
          <a:xfrm>
            <a:off x="5613400" y="6440138"/>
            <a:ext cx="965200" cy="276999"/>
          </a:xfrm>
          <a:prstGeom prst="rect">
            <a:avLst/>
          </a:prstGeom>
          <a:noFill/>
        </p:spPr>
        <p:txBody>
          <a:bodyPr wrap="square" rtlCol="0">
            <a:spAutoFit/>
          </a:bodyPr>
          <a:lstStyle/>
          <a:p>
            <a:r>
              <a:rPr lang="nl-NL" sz="1200">
                <a:solidFill>
                  <a:srgbClr val="293259"/>
                </a:solidFill>
                <a:latin typeface="Verdana" panose="020B0604030504040204" pitchFamily="34" charset="0"/>
                <a:ea typeface="Verdana" panose="020B0604030504040204" pitchFamily="34" charset="0"/>
              </a:rPr>
              <a:t>Academie</a:t>
            </a:r>
          </a:p>
        </p:txBody>
      </p:sp>
      <p:pic>
        <p:nvPicPr>
          <p:cNvPr id="6" name="Afbeelding 5" descr="Afbeelding met tekst, Lettertype, Graphics, logo&#10;&#10;Door AI gegenereerde inhoud is mogelijk onjuist.">
            <a:extLst>
              <a:ext uri="{FF2B5EF4-FFF2-40B4-BE49-F238E27FC236}">
                <a16:creationId xmlns:a16="http://schemas.microsoft.com/office/drawing/2014/main" id="{055A2E6A-7C36-5491-FCAA-9EACC215A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489" y="6333273"/>
            <a:ext cx="3840480" cy="490728"/>
          </a:xfrm>
          <a:prstGeom prst="rect">
            <a:avLst/>
          </a:prstGeom>
        </p:spPr>
      </p:pic>
    </p:spTree>
    <p:extLst>
      <p:ext uri="{BB962C8B-B14F-4D97-AF65-F5344CB8AC3E}">
        <p14:creationId xmlns:p14="http://schemas.microsoft.com/office/powerpoint/2010/main" val="3188653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8B398079-4FF4-07BC-B2FB-589002EB0A80}"/>
              </a:ext>
            </a:extLst>
          </p:cNvPr>
          <p:cNvSpPr txBox="1"/>
          <p:nvPr/>
        </p:nvSpPr>
        <p:spPr>
          <a:xfrm>
            <a:off x="5613400" y="6440138"/>
            <a:ext cx="965200" cy="276999"/>
          </a:xfrm>
          <a:prstGeom prst="rect">
            <a:avLst/>
          </a:prstGeom>
          <a:noFill/>
        </p:spPr>
        <p:txBody>
          <a:bodyPr wrap="square" rtlCol="0">
            <a:spAutoFit/>
          </a:bodyPr>
          <a:lstStyle/>
          <a:p>
            <a:r>
              <a:rPr lang="nl-NL" sz="1200">
                <a:solidFill>
                  <a:srgbClr val="293259"/>
                </a:solidFill>
                <a:latin typeface="Verdana" panose="020B0604030504040204" pitchFamily="34" charset="0"/>
                <a:ea typeface="Verdana" panose="020B0604030504040204" pitchFamily="34" charset="0"/>
              </a:rPr>
              <a:t>Academie</a:t>
            </a:r>
          </a:p>
        </p:txBody>
      </p:sp>
      <p:graphicFrame>
        <p:nvGraphicFramePr>
          <p:cNvPr id="6" name="Tabel 6">
            <a:extLst>
              <a:ext uri="{FF2B5EF4-FFF2-40B4-BE49-F238E27FC236}">
                <a16:creationId xmlns:a16="http://schemas.microsoft.com/office/drawing/2014/main" id="{035E32AD-33EE-96B7-C0C1-5CB2827AE93C}"/>
              </a:ext>
            </a:extLst>
          </p:cNvPr>
          <p:cNvGraphicFramePr>
            <a:graphicFrameLocks noGrp="1"/>
          </p:cNvGraphicFramePr>
          <p:nvPr>
            <p:extLst>
              <p:ext uri="{D42A27DB-BD31-4B8C-83A1-F6EECF244321}">
                <p14:modId xmlns:p14="http://schemas.microsoft.com/office/powerpoint/2010/main" val="4136363057"/>
              </p:ext>
            </p:extLst>
          </p:nvPr>
        </p:nvGraphicFramePr>
        <p:xfrm>
          <a:off x="2032000" y="2070946"/>
          <a:ext cx="8128000" cy="3801534"/>
        </p:xfrm>
        <a:graphic>
          <a:graphicData uri="http://schemas.openxmlformats.org/drawingml/2006/table">
            <a:tbl>
              <a:tblPr firstRow="1" bandRow="1">
                <a:tableStyleId>{69012ECD-51FC-41F1-AA8D-1B2483CD663E}</a:tableStyleId>
              </a:tblPr>
              <a:tblGrid>
                <a:gridCol w="4064000">
                  <a:extLst>
                    <a:ext uri="{9D8B030D-6E8A-4147-A177-3AD203B41FA5}">
                      <a16:colId xmlns:a16="http://schemas.microsoft.com/office/drawing/2014/main" val="2604336175"/>
                    </a:ext>
                  </a:extLst>
                </a:gridCol>
                <a:gridCol w="4064000">
                  <a:extLst>
                    <a:ext uri="{9D8B030D-6E8A-4147-A177-3AD203B41FA5}">
                      <a16:colId xmlns:a16="http://schemas.microsoft.com/office/drawing/2014/main" val="200184688"/>
                    </a:ext>
                  </a:extLst>
                </a:gridCol>
              </a:tblGrid>
              <a:tr h="540174">
                <a:tc gridSpan="2">
                  <a:txBody>
                    <a:bodyPr/>
                    <a:lstStyle/>
                    <a:p>
                      <a:pPr algn="ctr"/>
                      <a:r>
                        <a:rPr lang="nl-NL" sz="1400" err="1">
                          <a:latin typeface="Verdana" panose="020B0604030504040204" pitchFamily="34" charset="0"/>
                          <a:ea typeface="Verdana" panose="020B0604030504040204" pitchFamily="34" charset="0"/>
                        </a:rPr>
                        <a:t>Disclosure</a:t>
                      </a:r>
                      <a:r>
                        <a:rPr lang="nl-NL" sz="1400">
                          <a:latin typeface="Verdana" panose="020B0604030504040204" pitchFamily="34" charset="0"/>
                          <a:ea typeface="Verdana" panose="020B0604030504040204" pitchFamily="34" charset="0"/>
                        </a:rPr>
                        <a:t> belangen</a:t>
                      </a:r>
                    </a:p>
                  </a:txBody>
                  <a:tcPr anchor="ctr">
                    <a:solidFill>
                      <a:srgbClr val="96B3DD"/>
                    </a:solidFill>
                  </a:tcPr>
                </a:tc>
                <a:tc hMerge="1">
                  <a:txBody>
                    <a:bodyPr/>
                    <a:lstStyle/>
                    <a:p>
                      <a:endParaRPr lang="nl-NL" sz="1400">
                        <a:latin typeface="Verdana" panose="020B0604030504040204" pitchFamily="34" charset="0"/>
                        <a:ea typeface="Verdana" panose="020B0604030504040204" pitchFamily="34" charset="0"/>
                      </a:endParaRPr>
                    </a:p>
                    <a:p>
                      <a:endParaRPr lang="nl-NL" sz="1400">
                        <a:latin typeface="Verdana" panose="020B0604030504040204" pitchFamily="34" charset="0"/>
                        <a:ea typeface="Verdana" panose="020B0604030504040204" pitchFamily="34" charset="0"/>
                      </a:endParaRPr>
                    </a:p>
                    <a:p>
                      <a:endParaRPr lang="nl-NL" sz="140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613101831"/>
                  </a:ext>
                </a:extLst>
              </a:tr>
              <a:tr h="370840">
                <a:tc>
                  <a:txBody>
                    <a:bodyPr/>
                    <a:lstStyle/>
                    <a:p>
                      <a:r>
                        <a:rPr lang="nl-NL" sz="1400">
                          <a:latin typeface="Verdana" panose="020B0604030504040204" pitchFamily="34" charset="0"/>
                          <a:ea typeface="Verdana" panose="020B0604030504040204" pitchFamily="34" charset="0"/>
                        </a:rPr>
                        <a:t>Potentiële belangenverstrengeling</a:t>
                      </a:r>
                    </a:p>
                    <a:p>
                      <a:endParaRPr lang="nl-NL" sz="1400">
                        <a:latin typeface="Verdana" panose="020B0604030504040204" pitchFamily="34" charset="0"/>
                        <a:ea typeface="Verdana" panose="020B0604030504040204" pitchFamily="34" charset="0"/>
                      </a:endParaRPr>
                    </a:p>
                  </a:txBody>
                  <a:tcPr/>
                </a:tc>
                <a:tc>
                  <a:txBody>
                    <a:bodyPr/>
                    <a:lstStyle/>
                    <a:p>
                      <a:r>
                        <a:rPr lang="nl-NL" sz="1400">
                          <a:latin typeface="Verdana" panose="020B0604030504040204" pitchFamily="34" charset="0"/>
                          <a:ea typeface="Verdana" panose="020B0604030504040204" pitchFamily="34" charset="0"/>
                        </a:rPr>
                        <a:t>Nee</a:t>
                      </a:r>
                    </a:p>
                  </a:txBody>
                  <a:tcPr/>
                </a:tc>
                <a:extLst>
                  <a:ext uri="{0D108BD9-81ED-4DB2-BD59-A6C34878D82A}">
                    <a16:rowId xmlns:a16="http://schemas.microsoft.com/office/drawing/2014/main" val="4060806514"/>
                  </a:ext>
                </a:extLst>
              </a:tr>
              <a:tr h="370840">
                <a:tc>
                  <a:txBody>
                    <a:bodyPr/>
                    <a:lstStyle/>
                    <a:p>
                      <a:r>
                        <a:rPr lang="nl-NL" sz="1400">
                          <a:latin typeface="Verdana" panose="020B0604030504040204" pitchFamily="34" charset="0"/>
                          <a:ea typeface="Verdana" panose="020B0604030504040204" pitchFamily="34" charset="0"/>
                        </a:rPr>
                        <a:t>Voor bijeenkomst mogelijk relevante relaties</a:t>
                      </a:r>
                    </a:p>
                    <a:p>
                      <a:endParaRPr lang="nl-NL" sz="1400">
                        <a:latin typeface="Verdana" panose="020B0604030504040204" pitchFamily="34" charset="0"/>
                        <a:ea typeface="Verdana" panose="020B0604030504040204" pitchFamily="34" charset="0"/>
                      </a:endParaRPr>
                    </a:p>
                  </a:txBody>
                  <a:tcPr/>
                </a:tc>
                <a:tc>
                  <a:txBody>
                    <a:bodyPr/>
                    <a:lstStyle/>
                    <a:p>
                      <a:r>
                        <a:rPr lang="nl-NL" sz="1400">
                          <a:latin typeface="Verdana" panose="020B0604030504040204" pitchFamily="34" charset="0"/>
                          <a:ea typeface="Verdana" panose="020B0604030504040204" pitchFamily="34" charset="0"/>
                        </a:rPr>
                        <a:t>Geen</a:t>
                      </a:r>
                    </a:p>
                  </a:txBody>
                  <a:tcPr/>
                </a:tc>
                <a:extLst>
                  <a:ext uri="{0D108BD9-81ED-4DB2-BD59-A6C34878D82A}">
                    <a16:rowId xmlns:a16="http://schemas.microsoft.com/office/drawing/2014/main" val="1236888066"/>
                  </a:ext>
                </a:extLst>
              </a:tr>
              <a:tr h="370840">
                <a:tc>
                  <a:txBody>
                    <a:bodyPr/>
                    <a:lstStyle/>
                    <a:p>
                      <a:pPr marL="285750" indent="-285750">
                        <a:buFont typeface="Arial" panose="020B0604020202020204" pitchFamily="34" charset="0"/>
                        <a:buChar char="•"/>
                      </a:pPr>
                      <a:r>
                        <a:rPr lang="nl-NL" sz="1400">
                          <a:latin typeface="Verdana" panose="020B0604030504040204" pitchFamily="34" charset="0"/>
                          <a:ea typeface="Verdana" panose="020B0604030504040204" pitchFamily="34" charset="0"/>
                        </a:rPr>
                        <a:t>Sponsoring of onderzoeksgeld</a:t>
                      </a:r>
                    </a:p>
                    <a:p>
                      <a:pPr marL="285750" indent="-285750">
                        <a:buFont typeface="Arial" panose="020B0604020202020204" pitchFamily="34" charset="0"/>
                        <a:buChar char="•"/>
                      </a:pPr>
                      <a:endParaRPr lang="nl-NL" sz="14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400">
                          <a:latin typeface="Verdana" panose="020B0604030504040204" pitchFamily="34" charset="0"/>
                          <a:ea typeface="Verdana" panose="020B0604030504040204" pitchFamily="34" charset="0"/>
                        </a:rPr>
                        <a:t>Honorarium of anderen (financiële) vergoeding</a:t>
                      </a:r>
                    </a:p>
                    <a:p>
                      <a:pPr marL="285750" indent="-285750">
                        <a:buFont typeface="Arial" panose="020B0604020202020204" pitchFamily="34" charset="0"/>
                        <a:buChar char="•"/>
                      </a:pPr>
                      <a:endParaRPr lang="nl-NL" sz="14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400">
                          <a:latin typeface="Verdana" panose="020B0604030504040204" pitchFamily="34" charset="0"/>
                          <a:ea typeface="Verdana" panose="020B0604030504040204" pitchFamily="34" charset="0"/>
                        </a:rPr>
                        <a:t>Aandeelhouder</a:t>
                      </a:r>
                    </a:p>
                    <a:p>
                      <a:pPr marL="285750" indent="-285750">
                        <a:buFont typeface="Arial" panose="020B0604020202020204" pitchFamily="34" charset="0"/>
                        <a:buChar char="•"/>
                      </a:pPr>
                      <a:endParaRPr lang="nl-NL" sz="14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400">
                          <a:latin typeface="Verdana" panose="020B0604030504040204" pitchFamily="34" charset="0"/>
                          <a:ea typeface="Verdana" panose="020B0604030504040204" pitchFamily="34" charset="0"/>
                        </a:rPr>
                        <a:t>Andere relatie, namelijk….</a:t>
                      </a:r>
                    </a:p>
                    <a:p>
                      <a:endParaRPr lang="nl-NL" sz="1400">
                        <a:latin typeface="Verdana" panose="020B0604030504040204" pitchFamily="34" charset="0"/>
                        <a:ea typeface="Verdana" panose="020B0604030504040204" pitchFamily="34" charset="0"/>
                      </a:endParaRPr>
                    </a:p>
                  </a:txBody>
                  <a:tcPr/>
                </a:tc>
                <a:tc>
                  <a:txBody>
                    <a:bodyPr/>
                    <a:lstStyle/>
                    <a:p>
                      <a:pPr marL="285750" indent="-285750">
                        <a:buFont typeface="Arial" panose="020B0604020202020204" pitchFamily="34" charset="0"/>
                        <a:buChar char="•"/>
                      </a:pPr>
                      <a:r>
                        <a:rPr lang="nl-NL" sz="1400">
                          <a:latin typeface="Verdana" panose="020B0604030504040204" pitchFamily="34" charset="0"/>
                          <a:ea typeface="Verdana" panose="020B0604030504040204" pitchFamily="34" charset="0"/>
                        </a:rPr>
                        <a:t>Geen</a:t>
                      </a:r>
                    </a:p>
                    <a:p>
                      <a:pPr marL="285750" indent="-285750">
                        <a:buFont typeface="Arial" panose="020B0604020202020204" pitchFamily="34" charset="0"/>
                        <a:buChar char="•"/>
                      </a:pPr>
                      <a:endParaRPr lang="nl-NL" sz="14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400">
                          <a:latin typeface="Verdana" panose="020B0604030504040204" pitchFamily="34" charset="0"/>
                          <a:ea typeface="Verdana" panose="020B0604030504040204" pitchFamily="34" charset="0"/>
                        </a:rPr>
                        <a:t>HUS/Sterkz.org betaalt vacatiegelden voor sprekers</a:t>
                      </a:r>
                    </a:p>
                    <a:p>
                      <a:pPr marL="285750" indent="-285750">
                        <a:buFont typeface="Arial" panose="020B0604020202020204" pitchFamily="34" charset="0"/>
                        <a:buChar char="•"/>
                      </a:pPr>
                      <a:endParaRPr lang="nl-NL" sz="14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400">
                          <a:latin typeface="Verdana" panose="020B0604030504040204" pitchFamily="34" charset="0"/>
                          <a:ea typeface="Verdana" panose="020B0604030504040204" pitchFamily="34" charset="0"/>
                        </a:rPr>
                        <a:t>Geen</a:t>
                      </a:r>
                    </a:p>
                    <a:p>
                      <a:pPr marL="285750" indent="-285750">
                        <a:buFont typeface="Arial" panose="020B0604020202020204" pitchFamily="34" charset="0"/>
                        <a:buChar char="•"/>
                      </a:pPr>
                      <a:endParaRPr lang="nl-NL" sz="14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400">
                          <a:latin typeface="Verdana" panose="020B0604030504040204" pitchFamily="34" charset="0"/>
                          <a:ea typeface="Verdana" panose="020B0604030504040204" pitchFamily="34" charset="0"/>
                        </a:rPr>
                        <a:t>Geen</a:t>
                      </a:r>
                    </a:p>
                  </a:txBody>
                  <a:tcPr/>
                </a:tc>
                <a:extLst>
                  <a:ext uri="{0D108BD9-81ED-4DB2-BD59-A6C34878D82A}">
                    <a16:rowId xmlns:a16="http://schemas.microsoft.com/office/drawing/2014/main" val="96326000"/>
                  </a:ext>
                </a:extLst>
              </a:tr>
            </a:tbl>
          </a:graphicData>
        </a:graphic>
      </p:graphicFrame>
      <p:sp>
        <p:nvSpPr>
          <p:cNvPr id="3" name="Tekstvak 2">
            <a:extLst>
              <a:ext uri="{FF2B5EF4-FFF2-40B4-BE49-F238E27FC236}">
                <a16:creationId xmlns:a16="http://schemas.microsoft.com/office/drawing/2014/main" id="{FD4397F6-61FD-9AAA-324B-ABF07CFC99AB}"/>
              </a:ext>
            </a:extLst>
          </p:cNvPr>
          <p:cNvSpPr txBox="1"/>
          <p:nvPr/>
        </p:nvSpPr>
        <p:spPr>
          <a:xfrm>
            <a:off x="848360" y="600799"/>
            <a:ext cx="8056880" cy="769441"/>
          </a:xfrm>
          <a:prstGeom prst="rect">
            <a:avLst/>
          </a:prstGeom>
          <a:noFill/>
        </p:spPr>
        <p:txBody>
          <a:bodyPr wrap="square" rtlCol="0">
            <a:spAutoFit/>
          </a:bodyPr>
          <a:lstStyle/>
          <a:p>
            <a:r>
              <a:rPr lang="nl-NL" sz="4400" err="1">
                <a:solidFill>
                  <a:srgbClr val="293259"/>
                </a:solidFill>
                <a:latin typeface="Verdana" panose="020B0604030504040204" pitchFamily="34" charset="0"/>
                <a:ea typeface="Verdana" panose="020B0604030504040204" pitchFamily="34" charset="0"/>
              </a:rPr>
              <a:t>Disclosure</a:t>
            </a:r>
            <a:endParaRPr lang="nl-NL" sz="4400">
              <a:solidFill>
                <a:srgbClr val="293259"/>
              </a:solidFill>
              <a:latin typeface="Verdana" panose="020B0604030504040204" pitchFamily="34" charset="0"/>
              <a:ea typeface="Verdana" panose="020B0604030504040204" pitchFamily="34" charset="0"/>
            </a:endParaRPr>
          </a:p>
        </p:txBody>
      </p:sp>
      <p:sp>
        <p:nvSpPr>
          <p:cNvPr id="11" name="Tijdelijke aanduiding voor tekst 10">
            <a:extLst>
              <a:ext uri="{FF2B5EF4-FFF2-40B4-BE49-F238E27FC236}">
                <a16:creationId xmlns:a16="http://schemas.microsoft.com/office/drawing/2014/main" id="{238702AF-99DC-93E1-B972-FE059A6C8918}"/>
              </a:ext>
            </a:extLst>
          </p:cNvPr>
          <p:cNvSpPr>
            <a:spLocks noGrp="1"/>
          </p:cNvSpPr>
          <p:nvPr>
            <p:ph type="body" sz="quarter" idx="10" hasCustomPrompt="1"/>
          </p:nvPr>
        </p:nvSpPr>
        <p:spPr>
          <a:xfrm>
            <a:off x="3886200" y="1579837"/>
            <a:ext cx="4800600" cy="411237"/>
          </a:xfrm>
        </p:spPr>
        <p:txBody>
          <a:bodyPr>
            <a:normAutofit/>
          </a:bodyPr>
          <a:lstStyle>
            <a:lvl1pPr marL="0" indent="0">
              <a:buNone/>
              <a:defRPr sz="1600">
                <a:latin typeface="Verdana" panose="020B0604030504040204" pitchFamily="34" charset="0"/>
                <a:ea typeface="Verdana" panose="020B0604030504040204" pitchFamily="34" charset="0"/>
              </a:defRPr>
            </a:lvl1pPr>
          </a:lstStyle>
          <a:p>
            <a:pPr lvl="0"/>
            <a:r>
              <a:rPr lang="nl-NL"/>
              <a:t>Naam docent: </a:t>
            </a:r>
          </a:p>
        </p:txBody>
      </p:sp>
    </p:spTree>
    <p:extLst>
      <p:ext uri="{BB962C8B-B14F-4D97-AF65-F5344CB8AC3E}">
        <p14:creationId xmlns:p14="http://schemas.microsoft.com/office/powerpoint/2010/main" val="347611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90B4B-F01D-A118-C832-D7C8EECC799D}"/>
              </a:ext>
            </a:extLst>
          </p:cNvPr>
          <p:cNvSpPr>
            <a:spLocks noGrp="1"/>
          </p:cNvSpPr>
          <p:nvPr>
            <p:ph type="title"/>
          </p:nvPr>
        </p:nvSpPr>
        <p:spPr/>
        <p:txBody>
          <a:bodyPr/>
          <a:lstStyle>
            <a:lvl1pPr>
              <a:defRPr>
                <a:solidFill>
                  <a:srgbClr val="293262"/>
                </a:solidFill>
                <a:latin typeface="Verdana" panose="020B0604030504040204" pitchFamily="34" charset="0"/>
                <a:ea typeface="Verdana" panose="020B0604030504040204" pitchFamily="34"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FEACE5E3-F2CE-FBA1-0AB6-AEF34FBD5C98}"/>
              </a:ext>
            </a:extLst>
          </p:cNvPr>
          <p:cNvSpPr>
            <a:spLocks noGrp="1"/>
          </p:cNvSpPr>
          <p:nvPr>
            <p:ph idx="1"/>
          </p:nvPr>
        </p:nvSpPr>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ekstvak 3">
            <a:extLst>
              <a:ext uri="{FF2B5EF4-FFF2-40B4-BE49-F238E27FC236}">
                <a16:creationId xmlns:a16="http://schemas.microsoft.com/office/drawing/2014/main" id="{8B398079-4FF4-07BC-B2FB-589002EB0A80}"/>
              </a:ext>
            </a:extLst>
          </p:cNvPr>
          <p:cNvSpPr txBox="1"/>
          <p:nvPr/>
        </p:nvSpPr>
        <p:spPr>
          <a:xfrm>
            <a:off x="5613400" y="6440138"/>
            <a:ext cx="965200" cy="276999"/>
          </a:xfrm>
          <a:prstGeom prst="rect">
            <a:avLst/>
          </a:prstGeom>
          <a:noFill/>
        </p:spPr>
        <p:txBody>
          <a:bodyPr wrap="square" rtlCol="0">
            <a:spAutoFit/>
          </a:bodyPr>
          <a:lstStyle/>
          <a:p>
            <a:r>
              <a:rPr lang="nl-NL" sz="1200">
                <a:solidFill>
                  <a:srgbClr val="293259"/>
                </a:solidFill>
                <a:latin typeface="Verdana" panose="020B0604030504040204" pitchFamily="34" charset="0"/>
                <a:ea typeface="Verdana" panose="020B0604030504040204" pitchFamily="34" charset="0"/>
              </a:rPr>
              <a:t>Academie</a:t>
            </a:r>
          </a:p>
        </p:txBody>
      </p:sp>
    </p:spTree>
    <p:extLst>
      <p:ext uri="{BB962C8B-B14F-4D97-AF65-F5344CB8AC3E}">
        <p14:creationId xmlns:p14="http://schemas.microsoft.com/office/powerpoint/2010/main" val="334323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ekop">
    <p:bg>
      <p:bgPr>
        <a:solidFill>
          <a:srgbClr val="29326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7032A-7A3A-4B02-547A-DD5BF3548E24}"/>
              </a:ext>
            </a:extLst>
          </p:cNvPr>
          <p:cNvSpPr>
            <a:spLocks noGrp="1"/>
          </p:cNvSpPr>
          <p:nvPr>
            <p:ph type="title" hasCustomPrompt="1"/>
          </p:nvPr>
        </p:nvSpPr>
        <p:spPr>
          <a:xfrm>
            <a:off x="294640" y="1698944"/>
            <a:ext cx="5547360" cy="2852737"/>
          </a:xfrm>
        </p:spPr>
        <p:txBody>
          <a:bodyPr anchor="b"/>
          <a:lstStyle>
            <a:lvl1pPr>
              <a:defRPr sz="6000">
                <a:solidFill>
                  <a:schemeClr val="bg1"/>
                </a:solidFill>
                <a:latin typeface="Verdana" panose="020B0604030504040204" pitchFamily="34" charset="0"/>
                <a:ea typeface="Verdana" panose="020B0604030504040204" pitchFamily="34" charset="0"/>
              </a:defRPr>
            </a:lvl1pPr>
          </a:lstStyle>
          <a:p>
            <a:r>
              <a:rPr lang="nl-NL"/>
              <a:t>Onderdeel training</a:t>
            </a:r>
          </a:p>
        </p:txBody>
      </p:sp>
      <p:pic>
        <p:nvPicPr>
          <p:cNvPr id="10" name="Afbeelding 9" descr="Afbeelding met persoon&#10;&#10;Automatisch gegenereerde beschrijving">
            <a:extLst>
              <a:ext uri="{FF2B5EF4-FFF2-40B4-BE49-F238E27FC236}">
                <a16:creationId xmlns:a16="http://schemas.microsoft.com/office/drawing/2014/main" id="{810DBC06-1B04-CE85-06A6-7B6428214063}"/>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12784"/>
          <a:stretch/>
        </p:blipFill>
        <p:spPr>
          <a:xfrm>
            <a:off x="5953760" y="5080"/>
            <a:ext cx="6238240" cy="6863024"/>
          </a:xfrm>
          <a:prstGeom prst="rect">
            <a:avLst/>
          </a:prstGeom>
        </p:spPr>
      </p:pic>
      <p:sp>
        <p:nvSpPr>
          <p:cNvPr id="4" name="Tekstvak 3">
            <a:extLst>
              <a:ext uri="{FF2B5EF4-FFF2-40B4-BE49-F238E27FC236}">
                <a16:creationId xmlns:a16="http://schemas.microsoft.com/office/drawing/2014/main" id="{4B899BE4-01E6-7303-8065-48CBF3465D89}"/>
              </a:ext>
            </a:extLst>
          </p:cNvPr>
          <p:cNvSpPr txBox="1"/>
          <p:nvPr/>
        </p:nvSpPr>
        <p:spPr>
          <a:xfrm>
            <a:off x="5613400" y="6440138"/>
            <a:ext cx="965200" cy="276999"/>
          </a:xfrm>
          <a:prstGeom prst="rect">
            <a:avLst/>
          </a:prstGeom>
          <a:noFill/>
        </p:spPr>
        <p:txBody>
          <a:bodyPr wrap="square" rtlCol="0">
            <a:spAutoFit/>
          </a:bodyPr>
          <a:lstStyle/>
          <a:p>
            <a:r>
              <a:rPr lang="nl-NL" sz="1200">
                <a:solidFill>
                  <a:schemeClr val="bg1"/>
                </a:solidFill>
                <a:latin typeface="Verdana" panose="020B0604030504040204" pitchFamily="34" charset="0"/>
                <a:ea typeface="Verdana" panose="020B0604030504040204" pitchFamily="34" charset="0"/>
              </a:rPr>
              <a:t>Academie</a:t>
            </a:r>
          </a:p>
        </p:txBody>
      </p:sp>
    </p:spTree>
    <p:extLst>
      <p:ext uri="{BB962C8B-B14F-4D97-AF65-F5344CB8AC3E}">
        <p14:creationId xmlns:p14="http://schemas.microsoft.com/office/powerpoint/2010/main" val="3963571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ekop">
    <p:bg>
      <p:bgPr>
        <a:solidFill>
          <a:srgbClr val="29326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7032A-7A3A-4B02-547A-DD5BF3548E24}"/>
              </a:ext>
            </a:extLst>
          </p:cNvPr>
          <p:cNvSpPr>
            <a:spLocks noGrp="1"/>
          </p:cNvSpPr>
          <p:nvPr>
            <p:ph type="title" hasCustomPrompt="1"/>
          </p:nvPr>
        </p:nvSpPr>
        <p:spPr>
          <a:xfrm>
            <a:off x="181610" y="160972"/>
            <a:ext cx="5680710" cy="645160"/>
          </a:xfrm>
        </p:spPr>
        <p:txBody>
          <a:bodyPr anchor="b">
            <a:normAutofit/>
          </a:bodyPr>
          <a:lstStyle>
            <a:lvl1pPr>
              <a:defRPr sz="4000">
                <a:solidFill>
                  <a:schemeClr val="bg1"/>
                </a:solidFill>
                <a:latin typeface="Verdana" panose="020B0604030504040204" pitchFamily="34" charset="0"/>
                <a:ea typeface="Verdana" panose="020B0604030504040204" pitchFamily="34" charset="0"/>
              </a:defRPr>
            </a:lvl1pPr>
          </a:lstStyle>
          <a:p>
            <a:r>
              <a:rPr lang="nl-NL"/>
              <a:t>Onderdeel training</a:t>
            </a:r>
          </a:p>
        </p:txBody>
      </p:sp>
      <p:sp>
        <p:nvSpPr>
          <p:cNvPr id="3" name="Tijdelijke aanduiding voor tekst 2">
            <a:extLst>
              <a:ext uri="{FF2B5EF4-FFF2-40B4-BE49-F238E27FC236}">
                <a16:creationId xmlns:a16="http://schemas.microsoft.com/office/drawing/2014/main" id="{5767183B-D150-A39D-2CC9-398702AC8444}"/>
              </a:ext>
            </a:extLst>
          </p:cNvPr>
          <p:cNvSpPr>
            <a:spLocks noGrp="1"/>
          </p:cNvSpPr>
          <p:nvPr>
            <p:ph type="body" idx="1" hasCustomPrompt="1"/>
          </p:nvPr>
        </p:nvSpPr>
        <p:spPr>
          <a:xfrm>
            <a:off x="325120" y="3058161"/>
            <a:ext cx="5384800" cy="2993708"/>
          </a:xfrm>
        </p:spPr>
        <p:txBody>
          <a:bodyPr>
            <a:noAutofit/>
          </a:bodyPr>
          <a:lstStyle>
            <a:lvl1pPr marL="0" indent="0">
              <a:buNone/>
              <a:defRPr sz="6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Subonderdeel</a:t>
            </a:r>
          </a:p>
        </p:txBody>
      </p:sp>
      <p:pic>
        <p:nvPicPr>
          <p:cNvPr id="10" name="Afbeelding 9" descr="Afbeelding met persoon&#10;&#10;Automatisch gegenereerde beschrijving">
            <a:extLst>
              <a:ext uri="{FF2B5EF4-FFF2-40B4-BE49-F238E27FC236}">
                <a16:creationId xmlns:a16="http://schemas.microsoft.com/office/drawing/2014/main" id="{810DBC06-1B04-CE85-06A6-7B6428214063}"/>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12500"/>
          <a:stretch/>
        </p:blipFill>
        <p:spPr>
          <a:xfrm>
            <a:off x="5933440" y="0"/>
            <a:ext cx="6258560" cy="6863024"/>
          </a:xfrm>
          <a:prstGeom prst="rect">
            <a:avLst/>
          </a:prstGeom>
        </p:spPr>
      </p:pic>
      <p:sp>
        <p:nvSpPr>
          <p:cNvPr id="4" name="Tekstvak 3">
            <a:extLst>
              <a:ext uri="{FF2B5EF4-FFF2-40B4-BE49-F238E27FC236}">
                <a16:creationId xmlns:a16="http://schemas.microsoft.com/office/drawing/2014/main" id="{4B899BE4-01E6-7303-8065-48CBF3465D89}"/>
              </a:ext>
            </a:extLst>
          </p:cNvPr>
          <p:cNvSpPr txBox="1"/>
          <p:nvPr/>
        </p:nvSpPr>
        <p:spPr>
          <a:xfrm>
            <a:off x="5613400" y="6440138"/>
            <a:ext cx="965200" cy="276999"/>
          </a:xfrm>
          <a:prstGeom prst="rect">
            <a:avLst/>
          </a:prstGeom>
          <a:noFill/>
        </p:spPr>
        <p:txBody>
          <a:bodyPr wrap="square" rtlCol="0">
            <a:spAutoFit/>
          </a:bodyPr>
          <a:lstStyle/>
          <a:p>
            <a:r>
              <a:rPr lang="nl-NL" sz="1200">
                <a:solidFill>
                  <a:schemeClr val="bg1"/>
                </a:solidFill>
                <a:latin typeface="Verdana" panose="020B0604030504040204" pitchFamily="34" charset="0"/>
                <a:ea typeface="Verdana" panose="020B0604030504040204" pitchFamily="34" charset="0"/>
              </a:rPr>
              <a:t>Academie</a:t>
            </a:r>
          </a:p>
        </p:txBody>
      </p:sp>
    </p:spTree>
    <p:extLst>
      <p:ext uri="{BB962C8B-B14F-4D97-AF65-F5344CB8AC3E}">
        <p14:creationId xmlns:p14="http://schemas.microsoft.com/office/powerpoint/2010/main" val="500063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ekop">
    <p:bg>
      <p:bgPr>
        <a:solidFill>
          <a:srgbClr val="89A8E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7032A-7A3A-4B02-547A-DD5BF3548E24}"/>
              </a:ext>
            </a:extLst>
          </p:cNvPr>
          <p:cNvSpPr>
            <a:spLocks noGrp="1"/>
          </p:cNvSpPr>
          <p:nvPr>
            <p:ph type="title" hasCustomPrompt="1"/>
          </p:nvPr>
        </p:nvSpPr>
        <p:spPr>
          <a:xfrm>
            <a:off x="628650" y="806132"/>
            <a:ext cx="5152390" cy="2852737"/>
          </a:xfrm>
        </p:spPr>
        <p:txBody>
          <a:bodyPr anchor="b"/>
          <a:lstStyle>
            <a:lvl1pPr>
              <a:defRPr sz="6000">
                <a:solidFill>
                  <a:srgbClr val="293259"/>
                </a:solidFill>
                <a:latin typeface="Verdana" panose="020B0604030504040204" pitchFamily="34" charset="0"/>
                <a:ea typeface="Verdana" panose="020B0604030504040204" pitchFamily="34" charset="0"/>
              </a:defRPr>
            </a:lvl1pPr>
          </a:lstStyle>
          <a:p>
            <a:r>
              <a:rPr lang="nl-NL"/>
              <a:t>Interactief onderdeel</a:t>
            </a:r>
          </a:p>
        </p:txBody>
      </p:sp>
      <p:sp>
        <p:nvSpPr>
          <p:cNvPr id="3" name="Tijdelijke aanduiding voor tekst 2">
            <a:extLst>
              <a:ext uri="{FF2B5EF4-FFF2-40B4-BE49-F238E27FC236}">
                <a16:creationId xmlns:a16="http://schemas.microsoft.com/office/drawing/2014/main" id="{5767183B-D150-A39D-2CC9-398702AC8444}"/>
              </a:ext>
            </a:extLst>
          </p:cNvPr>
          <p:cNvSpPr>
            <a:spLocks noGrp="1"/>
          </p:cNvSpPr>
          <p:nvPr>
            <p:ph type="body" idx="1" hasCustomPrompt="1"/>
          </p:nvPr>
        </p:nvSpPr>
        <p:spPr>
          <a:xfrm>
            <a:off x="628650" y="3870961"/>
            <a:ext cx="5152390" cy="1500187"/>
          </a:xfrm>
        </p:spPr>
        <p:txBody>
          <a:bodyPr>
            <a:noAutofit/>
          </a:bodyPr>
          <a:lstStyle>
            <a:lvl1pPr marL="0" indent="0">
              <a:buNone/>
              <a:defRPr sz="4000">
                <a:solidFill>
                  <a:srgbClr val="29325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Bv een oefening, opdracht, vraag, </a:t>
            </a:r>
            <a:r>
              <a:rPr lang="nl-NL" err="1"/>
              <a:t>mentimeter</a:t>
            </a:r>
            <a:r>
              <a:rPr lang="nl-NL"/>
              <a:t>-onderdeel</a:t>
            </a:r>
          </a:p>
        </p:txBody>
      </p:sp>
      <p:pic>
        <p:nvPicPr>
          <p:cNvPr id="10" name="Afbeelding 9" descr="Afbeelding met persoon&#10;&#10;Automatisch gegenereerde beschrijving">
            <a:extLst>
              <a:ext uri="{FF2B5EF4-FFF2-40B4-BE49-F238E27FC236}">
                <a16:creationId xmlns:a16="http://schemas.microsoft.com/office/drawing/2014/main" id="{810DBC06-1B04-CE85-06A6-7B6428214063}"/>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13210"/>
          <a:stretch/>
        </p:blipFill>
        <p:spPr>
          <a:xfrm>
            <a:off x="5984240" y="0"/>
            <a:ext cx="6207760" cy="6863024"/>
          </a:xfrm>
          <a:prstGeom prst="rect">
            <a:avLst/>
          </a:prstGeom>
        </p:spPr>
      </p:pic>
      <p:sp>
        <p:nvSpPr>
          <p:cNvPr id="4" name="Tekstvak 3">
            <a:extLst>
              <a:ext uri="{FF2B5EF4-FFF2-40B4-BE49-F238E27FC236}">
                <a16:creationId xmlns:a16="http://schemas.microsoft.com/office/drawing/2014/main" id="{4B899BE4-01E6-7303-8065-48CBF3465D89}"/>
              </a:ext>
            </a:extLst>
          </p:cNvPr>
          <p:cNvSpPr txBox="1"/>
          <p:nvPr/>
        </p:nvSpPr>
        <p:spPr>
          <a:xfrm>
            <a:off x="5613400" y="6440138"/>
            <a:ext cx="965200" cy="276999"/>
          </a:xfrm>
          <a:prstGeom prst="rect">
            <a:avLst/>
          </a:prstGeom>
          <a:noFill/>
        </p:spPr>
        <p:txBody>
          <a:bodyPr wrap="square" rtlCol="0">
            <a:spAutoFit/>
          </a:bodyPr>
          <a:lstStyle/>
          <a:p>
            <a:r>
              <a:rPr lang="nl-NL" sz="1200">
                <a:solidFill>
                  <a:schemeClr val="bg1"/>
                </a:solidFill>
                <a:latin typeface="Verdana" panose="020B0604030504040204" pitchFamily="34" charset="0"/>
                <a:ea typeface="Verdana" panose="020B0604030504040204" pitchFamily="34" charset="0"/>
              </a:rPr>
              <a:t>Academie</a:t>
            </a:r>
          </a:p>
        </p:txBody>
      </p:sp>
    </p:spTree>
    <p:extLst>
      <p:ext uri="{BB962C8B-B14F-4D97-AF65-F5344CB8AC3E}">
        <p14:creationId xmlns:p14="http://schemas.microsoft.com/office/powerpoint/2010/main" val="267865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8E63B-2B54-DFA0-0784-0D5B66649241}"/>
              </a:ext>
            </a:extLst>
          </p:cNvPr>
          <p:cNvSpPr>
            <a:spLocks noGrp="1"/>
          </p:cNvSpPr>
          <p:nvPr>
            <p:ph type="title"/>
          </p:nvPr>
        </p:nvSpPr>
        <p:spPr/>
        <p:txBody>
          <a:bodyPr/>
          <a:lstStyle>
            <a:lvl1pPr>
              <a:defRPr>
                <a:solidFill>
                  <a:srgbClr val="293262"/>
                </a:solidFill>
                <a:latin typeface="Verdana" panose="020B0604030504040204" pitchFamily="34" charset="0"/>
                <a:ea typeface="Verdana" panose="020B0604030504040204" pitchFamily="34"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A78B2C82-B132-AA4F-525C-E6E21783F3C1}"/>
              </a:ext>
            </a:extLst>
          </p:cNvPr>
          <p:cNvSpPr>
            <a:spLocks noGrp="1"/>
          </p:cNvSpPr>
          <p:nvPr>
            <p:ph sz="half" idx="1"/>
          </p:nvPr>
        </p:nvSpPr>
        <p:spPr>
          <a:xfrm>
            <a:off x="838200" y="1825625"/>
            <a:ext cx="5181600" cy="4351338"/>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6621ACA-C876-D2B9-65AE-6E4D207F7E37}"/>
              </a:ext>
            </a:extLst>
          </p:cNvPr>
          <p:cNvSpPr>
            <a:spLocks noGrp="1"/>
          </p:cNvSpPr>
          <p:nvPr>
            <p:ph sz="half" idx="2"/>
          </p:nvPr>
        </p:nvSpPr>
        <p:spPr>
          <a:xfrm>
            <a:off x="6172200" y="1825625"/>
            <a:ext cx="5181600" cy="4351338"/>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ekstvak 4">
            <a:extLst>
              <a:ext uri="{FF2B5EF4-FFF2-40B4-BE49-F238E27FC236}">
                <a16:creationId xmlns:a16="http://schemas.microsoft.com/office/drawing/2014/main" id="{D8018EF8-F7B5-8E6C-2559-510A254F8EDF}"/>
              </a:ext>
            </a:extLst>
          </p:cNvPr>
          <p:cNvSpPr txBox="1"/>
          <p:nvPr/>
        </p:nvSpPr>
        <p:spPr>
          <a:xfrm>
            <a:off x="5613400" y="6440138"/>
            <a:ext cx="965200" cy="276999"/>
          </a:xfrm>
          <a:prstGeom prst="rect">
            <a:avLst/>
          </a:prstGeom>
          <a:noFill/>
        </p:spPr>
        <p:txBody>
          <a:bodyPr wrap="square" rtlCol="0">
            <a:spAutoFit/>
          </a:bodyPr>
          <a:lstStyle/>
          <a:p>
            <a:r>
              <a:rPr lang="nl-NL" sz="1200">
                <a:solidFill>
                  <a:srgbClr val="293259"/>
                </a:solidFill>
                <a:latin typeface="Verdana" panose="020B0604030504040204" pitchFamily="34" charset="0"/>
                <a:ea typeface="Verdana" panose="020B0604030504040204" pitchFamily="34" charset="0"/>
              </a:rPr>
              <a:t>Academie</a:t>
            </a:r>
          </a:p>
        </p:txBody>
      </p:sp>
    </p:spTree>
    <p:extLst>
      <p:ext uri="{BB962C8B-B14F-4D97-AF65-F5344CB8AC3E}">
        <p14:creationId xmlns:p14="http://schemas.microsoft.com/office/powerpoint/2010/main" val="188600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4131B1-04B3-9659-6311-2DB9EC6BBCD5}"/>
              </a:ext>
            </a:extLst>
          </p:cNvPr>
          <p:cNvSpPr>
            <a:spLocks noGrp="1"/>
          </p:cNvSpPr>
          <p:nvPr>
            <p:ph type="title"/>
          </p:nvPr>
        </p:nvSpPr>
        <p:spPr>
          <a:xfrm>
            <a:off x="839788" y="365125"/>
            <a:ext cx="10515600" cy="1325563"/>
          </a:xfrm>
        </p:spPr>
        <p:txBody>
          <a:bodyPr/>
          <a:lstStyle>
            <a:lvl1pPr>
              <a:defRPr>
                <a:solidFill>
                  <a:srgbClr val="293262"/>
                </a:solidFill>
                <a:latin typeface="Verdana" panose="020B0604030504040204" pitchFamily="34" charset="0"/>
                <a:ea typeface="Verdana" panose="020B0604030504040204" pitchFamily="34" charset="0"/>
              </a:defRPr>
            </a:lvl1pPr>
          </a:lstStyle>
          <a:p>
            <a:r>
              <a:rPr lang="nl-NL"/>
              <a:t>Klik om stijl te bewerken</a:t>
            </a:r>
          </a:p>
        </p:txBody>
      </p:sp>
      <p:sp>
        <p:nvSpPr>
          <p:cNvPr id="3" name="Tijdelijke aanduiding voor tekst 2">
            <a:extLst>
              <a:ext uri="{FF2B5EF4-FFF2-40B4-BE49-F238E27FC236}">
                <a16:creationId xmlns:a16="http://schemas.microsoft.com/office/drawing/2014/main" id="{CD708417-498B-629A-73CF-5D0F1213ACAC}"/>
              </a:ext>
            </a:extLst>
          </p:cNvPr>
          <p:cNvSpPr>
            <a:spLocks noGrp="1"/>
          </p:cNvSpPr>
          <p:nvPr>
            <p:ph type="body" idx="1"/>
          </p:nvPr>
        </p:nvSpPr>
        <p:spPr>
          <a:xfrm>
            <a:off x="839788" y="1681163"/>
            <a:ext cx="5157787" cy="823912"/>
          </a:xfrm>
        </p:spPr>
        <p:txBody>
          <a:bodyPr anchor="b"/>
          <a:lstStyle>
            <a:lvl1pPr marL="0" indent="0">
              <a:buNone/>
              <a:defRPr sz="2400" b="1">
                <a:latin typeface="Verdana" panose="020B0604030504040204" pitchFamily="34" charset="0"/>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EDF839-DFAC-497D-AD91-E508E1603BA1}"/>
              </a:ext>
            </a:extLst>
          </p:cNvPr>
          <p:cNvSpPr>
            <a:spLocks noGrp="1"/>
          </p:cNvSpPr>
          <p:nvPr>
            <p:ph sz="half" idx="2"/>
          </p:nvPr>
        </p:nvSpPr>
        <p:spPr>
          <a:xfrm>
            <a:off x="839788" y="2505075"/>
            <a:ext cx="5157787" cy="3684588"/>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64DD544-396C-99E5-74E6-F3F1C88F32DA}"/>
              </a:ext>
            </a:extLst>
          </p:cNvPr>
          <p:cNvSpPr>
            <a:spLocks noGrp="1"/>
          </p:cNvSpPr>
          <p:nvPr>
            <p:ph type="body" sz="quarter" idx="3"/>
          </p:nvPr>
        </p:nvSpPr>
        <p:spPr>
          <a:xfrm>
            <a:off x="6172200" y="1681163"/>
            <a:ext cx="5183188" cy="823912"/>
          </a:xfrm>
        </p:spPr>
        <p:txBody>
          <a:bodyPr anchor="b"/>
          <a:lstStyle>
            <a:lvl1pPr marL="0" indent="0">
              <a:buNone/>
              <a:defRPr sz="2400" b="1">
                <a:latin typeface="Verdana" panose="020B0604030504040204" pitchFamily="34" charset="0"/>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DA81FFB-D421-9A8F-ACDE-C8EB99012938}"/>
              </a:ext>
            </a:extLst>
          </p:cNvPr>
          <p:cNvSpPr>
            <a:spLocks noGrp="1"/>
          </p:cNvSpPr>
          <p:nvPr>
            <p:ph sz="quarter" idx="4"/>
          </p:nvPr>
        </p:nvSpPr>
        <p:spPr>
          <a:xfrm>
            <a:off x="6172200" y="2505075"/>
            <a:ext cx="5183188" cy="3684588"/>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ekstvak 6">
            <a:extLst>
              <a:ext uri="{FF2B5EF4-FFF2-40B4-BE49-F238E27FC236}">
                <a16:creationId xmlns:a16="http://schemas.microsoft.com/office/drawing/2014/main" id="{1D3DD4CC-AADE-3C10-262D-5E1A862542DF}"/>
              </a:ext>
            </a:extLst>
          </p:cNvPr>
          <p:cNvSpPr txBox="1"/>
          <p:nvPr/>
        </p:nvSpPr>
        <p:spPr>
          <a:xfrm>
            <a:off x="5613400" y="6440138"/>
            <a:ext cx="965200" cy="276999"/>
          </a:xfrm>
          <a:prstGeom prst="rect">
            <a:avLst/>
          </a:prstGeom>
          <a:noFill/>
        </p:spPr>
        <p:txBody>
          <a:bodyPr wrap="square" rtlCol="0">
            <a:spAutoFit/>
          </a:bodyPr>
          <a:lstStyle/>
          <a:p>
            <a:r>
              <a:rPr lang="nl-NL" sz="1200">
                <a:solidFill>
                  <a:srgbClr val="293259"/>
                </a:solidFill>
                <a:latin typeface="Verdana" panose="020B0604030504040204" pitchFamily="34" charset="0"/>
                <a:ea typeface="Verdana" panose="020B0604030504040204" pitchFamily="34" charset="0"/>
              </a:rPr>
              <a:t>Academie</a:t>
            </a:r>
          </a:p>
        </p:txBody>
      </p:sp>
    </p:spTree>
    <p:extLst>
      <p:ext uri="{BB962C8B-B14F-4D97-AF65-F5344CB8AC3E}">
        <p14:creationId xmlns:p14="http://schemas.microsoft.com/office/powerpoint/2010/main" val="347348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bg>
      <p:bgPr>
        <a:solidFill>
          <a:srgbClr val="2C95A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296FB-0DF2-BEEE-927F-ADAFC98743E6}"/>
              </a:ext>
            </a:extLst>
          </p:cNvPr>
          <p:cNvSpPr>
            <a:spLocks noGrp="1"/>
          </p:cNvSpPr>
          <p:nvPr>
            <p:ph type="title" hasCustomPrompt="1"/>
          </p:nvPr>
        </p:nvSpPr>
        <p:spPr>
          <a:xfrm>
            <a:off x="929640" y="486303"/>
            <a:ext cx="10515600" cy="1325563"/>
          </a:xfrm>
        </p:spPr>
        <p:txBody>
          <a:bodyPr/>
          <a:lstStyle>
            <a:lvl1pPr algn="ctr">
              <a:defRPr sz="8000" b="0">
                <a:solidFill>
                  <a:schemeClr val="bg1"/>
                </a:solidFill>
                <a:latin typeface="Verdana" panose="020B0604030504040204" pitchFamily="34" charset="0"/>
                <a:ea typeface="Verdana" panose="020B0604030504040204" pitchFamily="34" charset="0"/>
              </a:defRPr>
            </a:lvl1pPr>
          </a:lstStyle>
          <a:p>
            <a:r>
              <a:rPr lang="nl-NL"/>
              <a:t>Pauze</a:t>
            </a:r>
          </a:p>
        </p:txBody>
      </p:sp>
      <p:sp>
        <p:nvSpPr>
          <p:cNvPr id="3" name="Tekstvak 2">
            <a:extLst>
              <a:ext uri="{FF2B5EF4-FFF2-40B4-BE49-F238E27FC236}">
                <a16:creationId xmlns:a16="http://schemas.microsoft.com/office/drawing/2014/main" id="{C12FD825-426F-FB23-B2AF-493F37C96476}"/>
              </a:ext>
            </a:extLst>
          </p:cNvPr>
          <p:cNvSpPr txBox="1"/>
          <p:nvPr/>
        </p:nvSpPr>
        <p:spPr>
          <a:xfrm>
            <a:off x="5613400" y="6440138"/>
            <a:ext cx="965200" cy="276999"/>
          </a:xfrm>
          <a:prstGeom prst="rect">
            <a:avLst/>
          </a:prstGeom>
          <a:noFill/>
        </p:spPr>
        <p:txBody>
          <a:bodyPr wrap="square" rtlCol="0">
            <a:spAutoFit/>
          </a:bodyPr>
          <a:lstStyle/>
          <a:p>
            <a:r>
              <a:rPr lang="nl-NL" sz="1200">
                <a:solidFill>
                  <a:srgbClr val="293259"/>
                </a:solidFill>
                <a:latin typeface="Verdana" panose="020B0604030504040204" pitchFamily="34" charset="0"/>
                <a:ea typeface="Verdana" panose="020B0604030504040204" pitchFamily="34" charset="0"/>
              </a:rPr>
              <a:t>Academie</a:t>
            </a:r>
          </a:p>
        </p:txBody>
      </p:sp>
      <p:pic>
        <p:nvPicPr>
          <p:cNvPr id="4" name="Afbeelding 3">
            <a:extLst>
              <a:ext uri="{FF2B5EF4-FFF2-40B4-BE49-F238E27FC236}">
                <a16:creationId xmlns:a16="http://schemas.microsoft.com/office/drawing/2014/main" id="{C3AEB668-5EBA-D0C2-972A-AF4C2A106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6735" y="6333918"/>
            <a:ext cx="3840480" cy="478536"/>
          </a:xfrm>
          <a:prstGeom prst="rect">
            <a:avLst/>
          </a:prstGeom>
        </p:spPr>
      </p:pic>
      <p:pic>
        <p:nvPicPr>
          <p:cNvPr id="8" name="Afbeelding 7" descr="Afbeelding met muur, overdekt, sinaasappel&#10;&#10;Automatisch gegenereerde beschrijving">
            <a:extLst>
              <a:ext uri="{FF2B5EF4-FFF2-40B4-BE49-F238E27FC236}">
                <a16:creationId xmlns:a16="http://schemas.microsoft.com/office/drawing/2014/main" id="{6D1F62B4-447F-9181-2ED8-B910B60378D6}"/>
              </a:ext>
            </a:extLst>
          </p:cNvPr>
          <p:cNvPicPr>
            <a:picLocks/>
          </p:cNvPicPr>
          <p:nvPr/>
        </p:nvPicPr>
        <p:blipFill rotWithShape="1">
          <a:blip r:embed="rId3">
            <a:extLst>
              <a:ext uri="{28A0092B-C50C-407E-A947-70E740481C1C}">
                <a14:useLocalDpi xmlns:a14="http://schemas.microsoft.com/office/drawing/2010/main" val="0"/>
              </a:ext>
            </a:extLst>
          </a:blip>
          <a:srcRect t="34305"/>
          <a:stretch/>
        </p:blipFill>
        <p:spPr>
          <a:xfrm>
            <a:off x="0" y="2164080"/>
            <a:ext cx="12192000" cy="5294479"/>
          </a:xfrm>
          <a:prstGeom prst="rect">
            <a:avLst/>
          </a:prstGeom>
        </p:spPr>
      </p:pic>
    </p:spTree>
    <p:extLst>
      <p:ext uri="{BB962C8B-B14F-4D97-AF65-F5344CB8AC3E}">
        <p14:creationId xmlns:p14="http://schemas.microsoft.com/office/powerpoint/2010/main" val="2052207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8B3492B-C66F-6BC2-DA4B-82DE4C2E3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FF024FE-FF8D-5A2C-3969-B5649191A6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D63237-C87B-22A6-1D66-C4BCE5932D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A04E6C61-8DEB-B10A-9754-CADF46A014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ECFE770-331A-FDD3-B0F3-C919750D0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54976-6DE9-4FFB-95D3-708B8D8E61E1}" type="slidenum">
              <a:rPr lang="nl-NL" smtClean="0"/>
              <a:t>‹nr.›</a:t>
            </a:fld>
            <a:endParaRPr lang="nl-NL"/>
          </a:p>
        </p:txBody>
      </p:sp>
    </p:spTree>
    <p:extLst>
      <p:ext uri="{BB962C8B-B14F-4D97-AF65-F5344CB8AC3E}">
        <p14:creationId xmlns:p14="http://schemas.microsoft.com/office/powerpoint/2010/main" val="6645423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support.viplive.nl/hc/nl/articles/8960895435037-Downloaden-van-en-inloggen-op-de-VIPLive-App" TargetMode="External"/><Relationship Id="rId2" Type="http://schemas.openxmlformats.org/officeDocument/2006/relationships/hyperlink" Target="https://academie.viplive.nl/hc/nl/articles/15950794529309-VIPLive-app-nieuw-voor-zorgverleners-gesprekken" TargetMode="Externa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22_32EEB77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23_838AF0EB.xm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s://www.spreekuur.nl/samenwerken#ec41df00-7565-11ed-8a4e-ab30194f5c19"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support.viplive.nl/hc/nl/articles/4405273026973-Uitnodigen-pati%C3%ABnt-mantelzorger-voor-Spreekuur-nl" TargetMode="External"/><Relationship Id="rId2" Type="http://schemas.openxmlformats.org/officeDocument/2006/relationships/hyperlink" Target="https://support.viplive.nl/hc/nl/articles/18671314340893-Pati%C3%ABnt-aanmaken-voor-ketenpartners-netwerkpartners#h_01J0TXVGJBNZB39TBEY5FWAWW6"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support.viplive.nl/hc/nl/articles/4410637251985-Gesprek-starten-met-alleen-zorgverleners-groep#h_01JH59Y3VW0E4DNE44RTF6CC8H" TargetMode="External"/><Relationship Id="rId2" Type="http://schemas.openxmlformats.org/officeDocument/2006/relationships/hyperlink" Target="https://support.viplive.nl/hc/nl/articles/4410663013777-Gesprek-starten-over-pati%C3%ABnten#h_01JH5965YF45XAP9CSXB8006TK" TargetMode="Externa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support.viplive.nl/hc/nl/articles/4410663013777-Gesprek-starten-over-pati%C3%ABnten#h_01JH5974SDA8RT1A4SW9NG0APC" TargetMode="External"/><Relationship Id="rId4" Type="http://schemas.openxmlformats.org/officeDocument/2006/relationships/hyperlink" Target="https://academie.viplive.nl/hc/nl/articles/5129253676701-Gesprek-Een-gesprek-starten-over-de-pati%C3%ABn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sterkz.org/themas/digitale-samenwerking/viplive/" TargetMode="External"/><Relationship Id="rId2" Type="http://schemas.microsoft.com/office/2018/10/relationships/comments" Target="../comments/modernComment_101_667DDC79.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support.viplive.nl/hc/nl/articles/4410671568017-Mogelijkheden-binnen-een-gesprek" TargetMode="External"/><Relationship Id="rId2" Type="http://schemas.openxmlformats.org/officeDocument/2006/relationships/hyperlink" Target="https://support.viplive.nl/hc/nl/articles/4410671568017-Mogelijkheden-binnen-een-gesprek#h_01J2CAEKNFNBEKQ024SMGQ815K" TargetMode="Externa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support.viplive.nl/hc/nl/articles/4410637594257-Vragenlijsten-versturen-naar-een-pati%C3%ABnt" TargetMode="External"/><Relationship Id="rId7" Type="http://schemas.openxmlformats.org/officeDocument/2006/relationships/image" Target="../media/image18.png"/><Relationship Id="rId2" Type="http://schemas.openxmlformats.org/officeDocument/2006/relationships/hyperlink" Target="https://support.viplive.nl/hc/nl/articles/4410637604881-Beschikbare-vragenlijsten-in-VIPLive" TargetMode="External"/><Relationship Id="rId1" Type="http://schemas.openxmlformats.org/officeDocument/2006/relationships/slideLayout" Target="../slideLayouts/slideLayout3.xml"/><Relationship Id="rId6" Type="http://schemas.openxmlformats.org/officeDocument/2006/relationships/hyperlink" Target="https://support.viplive.nl/hc/nl/articles/10569915960989-Toevoegen-aan-zorgnetwerk" TargetMode="External"/><Relationship Id="rId5" Type="http://schemas.openxmlformats.org/officeDocument/2006/relationships/hyperlink" Target="https://support.viplive.nl/hc/nl/articles/4410671568017-Mogelijkheden-binnen-een-gesprek#h_01J2EXPKSYEZ7W603YRTHZ30XS" TargetMode="External"/><Relationship Id="rId4" Type="http://schemas.openxmlformats.org/officeDocument/2006/relationships/hyperlink" Target="https://support.viplive.nl/hc/nl/articles/19894234800157-Uitgezette-vragenlijsten-volgen-via-de-werklijs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support.viplive.nl/hc/nl/articles/5909095265693-MDO-organiseren-in-VIPLive"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1B_FDBDB5C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1C_7F46D492.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11D_1DC51876.xml"/><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support.viplive.nl/hc/nl/articles/4410650125201-Wijzigen-van-profielinstellingen-e-mailnotificaties-functie-afwezigheid#Notificaties" TargetMode="External"/><Relationship Id="rId5" Type="http://schemas.openxmlformats.org/officeDocument/2006/relationships/hyperlink" Target="https://support.viplive.nl/hc/nl/articles/16179833406365-Gezamenlijke-inboxen-in-VIPLive-instellen-en-gebruiken#h_01HQ37WMJPZEBPFYK6ZZ9TZMQY" TargetMode="External"/><Relationship Id="rId4" Type="http://schemas.openxmlformats.org/officeDocument/2006/relationships/hyperlink" Target="https://academie.viplive.nl/hc/nl/articles/17474205218205-Gesprek-Hoe-gebruik-ik-de-gezamenlijke-inbox"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academie.viplive.nl/hc/nl/articles/17474205218205-Gesprek-Hoe-gebruik-ik-de-gezamenlijke-inbo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s://support.viplive.nl/hc/nl/articles/16179833406365-Gezamenlijke-inboxen-in-VIPLive-instellen-en-gebruiken#h_01HMEGPMRSCMPM0FED1M086GW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support.viplive.nl/hc/nl/articles/25824510821661-Beeldbellen-met-de-pati%C3%ABnt" TargetMode="External"/><Relationship Id="rId7" Type="http://schemas.openxmlformats.org/officeDocument/2006/relationships/image" Target="../media/image20.png"/><Relationship Id="rId2" Type="http://schemas.openxmlformats.org/officeDocument/2006/relationships/hyperlink" Target="https://support.viplive.nl/hc/nl/articles/20192685293469-Beeldbellen-vanuit-een-gesprek" TargetMode="External"/><Relationship Id="rId1" Type="http://schemas.openxmlformats.org/officeDocument/2006/relationships/slideLayout" Target="../slideLayouts/slideLayout3.xml"/><Relationship Id="rId6" Type="http://schemas.openxmlformats.org/officeDocument/2006/relationships/hyperlink" Target="https://support.viplive.nl/hc/nl/articles/27862361339549-Inzien-en-terugkoppelen-van-ingevulde-thuismetingen-door-een-pati%C3%ABnt#h_01JV1SJJKKHTPG00CS2E3GG8JF" TargetMode="External"/><Relationship Id="rId5" Type="http://schemas.openxmlformats.org/officeDocument/2006/relationships/hyperlink" Target="https://support.viplive.nl/hc/nl/articles/27868033095453-Een-pati%C3%ABnt-uitnodigen-voor-het-invullen-van-een-thuismeting" TargetMode="External"/><Relationship Id="rId4" Type="http://schemas.openxmlformats.org/officeDocument/2006/relationships/hyperlink" Target="https://academie.viplive.nl/hc/nl/articles/19893631311901-Beeldbelgesprek-ontvangen-van-een-uitnodiging-door-pati%C3%ABnt"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2.png"/><Relationship Id="rId7"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slide" Target="slide31.xml"/><Relationship Id="rId5" Type="http://schemas.openxmlformats.org/officeDocument/2006/relationships/image" Target="../media/image14.png"/><Relationship Id="rId10" Type="http://schemas.openxmlformats.org/officeDocument/2006/relationships/slide" Target="slide25.xml"/><Relationship Id="rId4" Type="http://schemas.openxmlformats.org/officeDocument/2006/relationships/image" Target="../media/image13.png"/><Relationship Id="rId9" Type="http://schemas.openxmlformats.org/officeDocument/2006/relationships/slide" Target="slide1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support.viplive.nl/hc/nl/articles/4407882075921-Inloggen-in-VIPLive-via-de-website" TargetMode="External"/><Relationship Id="rId2" Type="http://schemas.openxmlformats.org/officeDocument/2006/relationships/hyperlink" Target="https://platform.viplive.nl/#/login" TargetMode="Externa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s://support.viplive.nl/hc/nl/articles/22915323217181-2FA-resetten-via-het-profie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support.viplive.nl/hc/nl/articles/4410650125201-Wijzigen-van-profielinstellingen-e-mailnotificaties-functie-afwezigheid"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1CC5D4-9313-6C47-325D-D6F6CCA3E9DB}"/>
              </a:ext>
            </a:extLst>
          </p:cNvPr>
          <p:cNvSpPr txBox="1">
            <a:spLocks/>
          </p:cNvSpPr>
          <p:nvPr/>
        </p:nvSpPr>
        <p:spPr>
          <a:xfrm>
            <a:off x="838200" y="4889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3262"/>
                </a:solidFill>
                <a:latin typeface="Verdana" panose="020B0604030504040204" pitchFamily="34" charset="0"/>
                <a:ea typeface="Verdana" panose="020B0604030504040204" pitchFamily="34" charset="0"/>
                <a:cs typeface="+mj-cs"/>
              </a:defRPr>
            </a:lvl1pPr>
          </a:lstStyle>
          <a:p>
            <a:pPr algn="ctr">
              <a:spcAft>
                <a:spcPts val="600"/>
              </a:spcAft>
            </a:pPr>
            <a:r>
              <a:rPr lang="nl-NL" sz="3700" b="1" kern="1200" dirty="0">
                <a:latin typeface="Verdana" panose="020B0604030504040204" pitchFamily="34" charset="0"/>
                <a:ea typeface="Verdana" panose="020B0604030504040204" pitchFamily="34" charset="0"/>
                <a:cs typeface="+mj-cs"/>
              </a:rPr>
              <a:t>Aan de slag!</a:t>
            </a:r>
            <a:br>
              <a:rPr lang="nl-NL" sz="3700" kern="1200" dirty="0">
                <a:latin typeface="Verdana" panose="020B0604030504040204" pitchFamily="34" charset="0"/>
                <a:ea typeface="Verdana" panose="020B0604030504040204" pitchFamily="34" charset="0"/>
                <a:cs typeface="+mj-cs"/>
              </a:rPr>
            </a:br>
            <a:r>
              <a:rPr lang="nl-NL" sz="3700" kern="1200" dirty="0">
                <a:latin typeface="Verdana" panose="020B0604030504040204" pitchFamily="34" charset="0"/>
                <a:ea typeface="Verdana" panose="020B0604030504040204" pitchFamily="34" charset="0"/>
                <a:cs typeface="+mj-cs"/>
              </a:rPr>
              <a:t>Toepassingen van </a:t>
            </a:r>
            <a:r>
              <a:rPr lang="nl-NL" sz="3700" kern="1200" dirty="0" err="1">
                <a:latin typeface="Verdana" panose="020B0604030504040204" pitchFamily="34" charset="0"/>
                <a:ea typeface="Verdana" panose="020B0604030504040204" pitchFamily="34" charset="0"/>
                <a:cs typeface="+mj-cs"/>
              </a:rPr>
              <a:t>VIPLive</a:t>
            </a:r>
            <a:r>
              <a:rPr lang="nl-NL" sz="3700" kern="1200" dirty="0">
                <a:latin typeface="Verdana" panose="020B0604030504040204" pitchFamily="34" charset="0"/>
                <a:ea typeface="Verdana" panose="020B0604030504040204" pitchFamily="34" charset="0"/>
                <a:cs typeface="+mj-cs"/>
              </a:rPr>
              <a:t> Samenwerken</a:t>
            </a:r>
          </a:p>
        </p:txBody>
      </p:sp>
      <p:pic>
        <p:nvPicPr>
          <p:cNvPr id="4" name="Afbeelding 3">
            <a:extLst>
              <a:ext uri="{FF2B5EF4-FFF2-40B4-BE49-F238E27FC236}">
                <a16:creationId xmlns:a16="http://schemas.microsoft.com/office/drawing/2014/main" id="{5E50D094-95E6-75D6-5DAD-2E2F6366F687}"/>
              </a:ext>
            </a:extLst>
          </p:cNvPr>
          <p:cNvPicPr>
            <a:picLocks noChangeAspect="1"/>
          </p:cNvPicPr>
          <p:nvPr/>
        </p:nvPicPr>
        <p:blipFill>
          <a:blip r:embed="rId2"/>
          <a:srcRect b="8553"/>
          <a:stretch>
            <a:fillRect/>
          </a:stretch>
        </p:blipFill>
        <p:spPr>
          <a:xfrm>
            <a:off x="838200" y="1825625"/>
            <a:ext cx="10515600" cy="4351338"/>
          </a:xfrm>
          <a:prstGeom prst="rect">
            <a:avLst/>
          </a:prstGeom>
          <a:noFill/>
        </p:spPr>
      </p:pic>
      <p:sp>
        <p:nvSpPr>
          <p:cNvPr id="6" name="Text Placeholder 2">
            <a:extLst>
              <a:ext uri="{FF2B5EF4-FFF2-40B4-BE49-F238E27FC236}">
                <a16:creationId xmlns:a16="http://schemas.microsoft.com/office/drawing/2014/main" id="{EED27713-749C-5130-D041-4C7FEB04832B}"/>
              </a:ext>
            </a:extLst>
          </p:cNvPr>
          <p:cNvSpPr txBox="1">
            <a:spLocks/>
          </p:cNvSpPr>
          <p:nvPr/>
        </p:nvSpPr>
        <p:spPr>
          <a:xfrm>
            <a:off x="4359349" y="6246571"/>
            <a:ext cx="3281288" cy="276446"/>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Versie: Juni 2025</a:t>
            </a:r>
          </a:p>
        </p:txBody>
      </p:sp>
    </p:spTree>
    <p:extLst>
      <p:ext uri="{BB962C8B-B14F-4D97-AF65-F5344CB8AC3E}">
        <p14:creationId xmlns:p14="http://schemas.microsoft.com/office/powerpoint/2010/main" val="374278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373CF-BBC6-981E-924A-4141BCE628CA}"/>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EA712AE1-BDE1-FBB7-CB1F-86BEAA7F85F8}"/>
              </a:ext>
            </a:extLst>
          </p:cNvPr>
          <p:cNvSpPr>
            <a:spLocks noGrp="1"/>
          </p:cNvSpPr>
          <p:nvPr>
            <p:ph idx="1"/>
          </p:nvPr>
        </p:nvSpPr>
        <p:spPr/>
        <p:txBody>
          <a:bodyPr vert="horz" lIns="91440" tIns="45720" rIns="91440" bIns="45720" rtlCol="0" anchor="t">
            <a:noAutofit/>
          </a:bodyPr>
          <a:lstStyle/>
          <a:p>
            <a:pPr marL="0" indent="0">
              <a:buNone/>
            </a:pPr>
            <a:endParaRPr lang="nl-NL" sz="1600" b="1" dirty="0"/>
          </a:p>
          <a:p>
            <a:pPr marL="0" indent="0">
              <a:buNone/>
            </a:pPr>
            <a:r>
              <a:rPr lang="nl-NL" sz="1600" b="1" dirty="0">
                <a:solidFill>
                  <a:srgbClr val="42BDCF"/>
                </a:solidFill>
                <a:latin typeface="Verdana"/>
                <a:ea typeface="Verdana"/>
              </a:rPr>
              <a:t>5) </a:t>
            </a:r>
            <a:r>
              <a:rPr lang="nl-NL" sz="1600" dirty="0">
                <a:latin typeface="Verdana"/>
                <a:ea typeface="Verdana"/>
              </a:rPr>
              <a:t>De </a:t>
            </a:r>
            <a:r>
              <a:rPr lang="nl-NL" sz="1600" dirty="0" err="1">
                <a:latin typeface="Verdana"/>
                <a:ea typeface="Verdana"/>
              </a:rPr>
              <a:t>VIPLive</a:t>
            </a:r>
            <a:r>
              <a:rPr lang="nl-NL" sz="1600" dirty="0">
                <a:latin typeface="Verdana"/>
                <a:ea typeface="Verdana"/>
              </a:rPr>
              <a:t> App kan gebruikt worden om het patiëntoverzicht in te kunnen zien op je telefoon en via de telefoon gesprekken met of over patiënten te kunnen bekijken en voeren.</a:t>
            </a:r>
          </a:p>
          <a:p>
            <a:pPr marL="0" indent="0">
              <a:buNone/>
            </a:pPr>
            <a:r>
              <a:rPr lang="nl-NL" sz="1600" i="1" dirty="0">
                <a:latin typeface="Verdana"/>
                <a:ea typeface="Verdana"/>
              </a:rPr>
              <a:t>Voor meer informatie over de mogelijkheden van de </a:t>
            </a:r>
            <a:r>
              <a:rPr lang="nl-NL" sz="1600" i="1" dirty="0" err="1">
                <a:latin typeface="Verdana"/>
                <a:ea typeface="Verdana"/>
              </a:rPr>
              <a:t>VIPLive</a:t>
            </a:r>
            <a:r>
              <a:rPr lang="nl-NL" sz="1600" i="1" dirty="0">
                <a:latin typeface="Verdana"/>
                <a:ea typeface="Verdana"/>
              </a:rPr>
              <a:t> App </a:t>
            </a:r>
            <a:r>
              <a:rPr lang="nl-NL" sz="1600" i="1" dirty="0">
                <a:latin typeface="Verdana"/>
                <a:ea typeface="Verdana"/>
                <a:hlinkClick r:id="rId2"/>
              </a:rPr>
              <a:t>bekijk je de kennisvideo over de </a:t>
            </a:r>
            <a:r>
              <a:rPr lang="nl-NL" sz="1600" i="1" dirty="0" err="1">
                <a:latin typeface="Verdana"/>
                <a:ea typeface="Verdana"/>
                <a:hlinkClick r:id="rId2"/>
              </a:rPr>
              <a:t>VIPLive</a:t>
            </a:r>
            <a:r>
              <a:rPr lang="nl-NL" sz="1600" i="1" dirty="0">
                <a:latin typeface="Verdana"/>
                <a:ea typeface="Verdana"/>
                <a:hlinkClick r:id="rId2"/>
              </a:rPr>
              <a:t> App.</a:t>
            </a:r>
            <a:endParaRPr lang="nl-NL" sz="1600" i="1" dirty="0">
              <a:latin typeface="Verdana"/>
              <a:ea typeface="Verdana"/>
            </a:endParaRPr>
          </a:p>
          <a:p>
            <a:pPr marL="0" indent="0">
              <a:buNone/>
            </a:pPr>
            <a:endParaRPr lang="nl-NL" sz="1600" dirty="0"/>
          </a:p>
          <a:p>
            <a:pPr marL="0" indent="0">
              <a:buNone/>
            </a:pPr>
            <a:r>
              <a:rPr lang="nl-NL" sz="1600" dirty="0">
                <a:latin typeface="Verdana"/>
                <a:ea typeface="Verdana"/>
              </a:rPr>
              <a:t>Je zoekt de app in de App Store of Play Store op ‘</a:t>
            </a:r>
            <a:r>
              <a:rPr lang="nl-NL" sz="1600" dirty="0" err="1">
                <a:latin typeface="Verdana"/>
                <a:ea typeface="Verdana"/>
              </a:rPr>
              <a:t>VIPLive</a:t>
            </a:r>
            <a:r>
              <a:rPr lang="nl-NL" sz="1600" dirty="0">
                <a:latin typeface="Verdana"/>
                <a:ea typeface="Verdana"/>
              </a:rPr>
              <a:t>’ en klik op ‘Download’ of ‘Installeren’. </a:t>
            </a:r>
          </a:p>
          <a:p>
            <a:pPr marL="0" indent="0">
              <a:buNone/>
            </a:pPr>
            <a:endParaRPr lang="nl-NL" sz="1600" dirty="0">
              <a:solidFill>
                <a:srgbClr val="7030A0"/>
              </a:solidFill>
            </a:endParaRPr>
          </a:p>
          <a:p>
            <a:pPr marL="0" indent="0">
              <a:buNone/>
            </a:pPr>
            <a:r>
              <a:rPr lang="nl-NL" sz="1600" dirty="0">
                <a:solidFill>
                  <a:srgbClr val="7030A0"/>
                </a:solidFill>
                <a:latin typeface="Verdana"/>
                <a:ea typeface="Verdana"/>
              </a:rPr>
              <a:t>Volg de instructie </a:t>
            </a:r>
            <a:r>
              <a:rPr lang="nl-NL" sz="1600" dirty="0">
                <a:solidFill>
                  <a:srgbClr val="7030A0"/>
                </a:solidFill>
                <a:latin typeface="Verdana"/>
                <a:ea typeface="Verdana"/>
                <a:hlinkClick r:id="rId3">
                  <a:extLst>
                    <a:ext uri="{A12FA001-AC4F-418D-AE19-62706E023703}">
                      <ahyp:hlinkClr xmlns:ahyp="http://schemas.microsoft.com/office/drawing/2018/hyperlinkcolor" val="tx"/>
                    </a:ext>
                  </a:extLst>
                </a:hlinkClick>
              </a:rPr>
              <a:t>“Downloaden van en inloggen op de </a:t>
            </a:r>
            <a:r>
              <a:rPr lang="nl-NL" sz="1600" dirty="0" err="1">
                <a:solidFill>
                  <a:srgbClr val="7030A0"/>
                </a:solidFill>
                <a:latin typeface="Verdana"/>
                <a:ea typeface="Verdana"/>
                <a:hlinkClick r:id="rId3">
                  <a:extLst>
                    <a:ext uri="{A12FA001-AC4F-418D-AE19-62706E023703}">
                      <ahyp:hlinkClr xmlns:ahyp="http://schemas.microsoft.com/office/drawing/2018/hyperlinkcolor" val="tx"/>
                    </a:ext>
                  </a:extLst>
                </a:hlinkClick>
              </a:rPr>
              <a:t>VIPLive</a:t>
            </a:r>
            <a:r>
              <a:rPr lang="nl-NL" sz="1600" dirty="0">
                <a:solidFill>
                  <a:srgbClr val="7030A0"/>
                </a:solidFill>
                <a:latin typeface="Verdana"/>
                <a:ea typeface="Verdana"/>
                <a:hlinkClick r:id="rId3">
                  <a:extLst>
                    <a:ext uri="{A12FA001-AC4F-418D-AE19-62706E023703}">
                      <ahyp:hlinkClr xmlns:ahyp="http://schemas.microsoft.com/office/drawing/2018/hyperlinkcolor" val="tx"/>
                    </a:ext>
                  </a:extLst>
                </a:hlinkClick>
              </a:rPr>
              <a:t> App”</a:t>
            </a:r>
            <a:r>
              <a:rPr lang="nl-NL" sz="1600" b="1" dirty="0">
                <a:solidFill>
                  <a:srgbClr val="7030A0"/>
                </a:solidFill>
                <a:latin typeface="Verdana"/>
                <a:ea typeface="Verdana"/>
              </a:rPr>
              <a:t>.</a:t>
            </a:r>
            <a:endParaRPr lang="nl-NL" sz="1600" dirty="0">
              <a:solidFill>
                <a:srgbClr val="7030A0"/>
              </a:solidFill>
              <a:latin typeface="Verdana"/>
              <a:ea typeface="Verdana"/>
            </a:endParaRPr>
          </a:p>
        </p:txBody>
      </p:sp>
      <p:pic>
        <p:nvPicPr>
          <p:cNvPr id="3" name="Picture 2">
            <a:extLst>
              <a:ext uri="{FF2B5EF4-FFF2-40B4-BE49-F238E27FC236}">
                <a16:creationId xmlns:a16="http://schemas.microsoft.com/office/drawing/2014/main" id="{78C2C954-4EB7-CEC9-2A02-82377D886F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3" r="55386" b="1223"/>
          <a:stretch/>
        </p:blipFill>
        <p:spPr bwMode="auto">
          <a:xfrm>
            <a:off x="11238614" y="0"/>
            <a:ext cx="1021755" cy="1123200"/>
          </a:xfrm>
          <a:prstGeom prst="rect">
            <a:avLst/>
          </a:prstGeom>
          <a:noFill/>
          <a:ln w="76200">
            <a:solidFill>
              <a:srgbClr val="7030A0"/>
            </a:solidFill>
          </a:ln>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60FD0BAE-1822-6E7A-EBF9-A5B2D0A9654F}"/>
              </a:ext>
            </a:extLst>
          </p:cNvPr>
          <p:cNvSpPr>
            <a:spLocks noGrp="1"/>
          </p:cNvSpPr>
          <p:nvPr>
            <p:ph type="title"/>
          </p:nvPr>
        </p:nvSpPr>
        <p:spPr>
          <a:xfrm>
            <a:off x="838200" y="365125"/>
            <a:ext cx="10515600" cy="1325563"/>
          </a:xfrm>
        </p:spPr>
        <p:txBody>
          <a:bodyPr/>
          <a:lstStyle/>
          <a:p>
            <a:r>
              <a:rPr lang="nl-NL" b="1" dirty="0">
                <a:solidFill>
                  <a:srgbClr val="DA8792"/>
                </a:solidFill>
              </a:rPr>
              <a:t>Introductie</a:t>
            </a:r>
            <a:br>
              <a:rPr lang="nl-NL" dirty="0"/>
            </a:br>
            <a:r>
              <a:rPr lang="nl-NL" sz="3200" dirty="0"/>
              <a:t>Antwoorden &amp; Toelichting</a:t>
            </a:r>
          </a:p>
        </p:txBody>
      </p:sp>
    </p:spTree>
    <p:extLst>
      <p:ext uri="{BB962C8B-B14F-4D97-AF65-F5344CB8AC3E}">
        <p14:creationId xmlns:p14="http://schemas.microsoft.com/office/powerpoint/2010/main" val="1185617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9FBE8-9362-54E5-26C4-2982F44B460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54F18CC-81CC-C15A-E332-1733D5F20D4B}"/>
              </a:ext>
            </a:extLst>
          </p:cNvPr>
          <p:cNvSpPr>
            <a:spLocks noGrp="1"/>
          </p:cNvSpPr>
          <p:nvPr>
            <p:ph type="title"/>
          </p:nvPr>
        </p:nvSpPr>
        <p:spPr>
          <a:xfrm>
            <a:off x="294640" y="1698944"/>
            <a:ext cx="5547360" cy="3670498"/>
          </a:xfrm>
        </p:spPr>
        <p:txBody>
          <a:bodyPr>
            <a:normAutofit/>
          </a:bodyPr>
          <a:lstStyle/>
          <a:p>
            <a:r>
              <a:rPr lang="nl-NL" b="1"/>
              <a:t>Patiënt-account aanmaken</a:t>
            </a:r>
            <a:br>
              <a:rPr lang="nl-NL"/>
            </a:br>
            <a:endParaRPr lang="nl-NL" sz="2500" i="1"/>
          </a:p>
        </p:txBody>
      </p:sp>
    </p:spTree>
    <p:extLst>
      <p:ext uri="{BB962C8B-B14F-4D97-AF65-F5344CB8AC3E}">
        <p14:creationId xmlns:p14="http://schemas.microsoft.com/office/powerpoint/2010/main" val="722170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5574A-F2D1-6D2F-B5CC-288BA8FFCE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8F9A2E-9EBF-3BD9-A765-0CABC9E9EB53}"/>
              </a:ext>
            </a:extLst>
          </p:cNvPr>
          <p:cNvSpPr>
            <a:spLocks noGrp="1"/>
          </p:cNvSpPr>
          <p:nvPr>
            <p:ph type="title"/>
          </p:nvPr>
        </p:nvSpPr>
        <p:spPr/>
        <p:txBody>
          <a:bodyPr>
            <a:normAutofit/>
          </a:bodyPr>
          <a:lstStyle/>
          <a:p>
            <a:r>
              <a:rPr lang="nl-NL" b="1" dirty="0"/>
              <a:t>Patiënt-account aanmaken</a:t>
            </a:r>
            <a:br>
              <a:rPr lang="nl-NL" b="1" dirty="0"/>
            </a:br>
            <a:r>
              <a:rPr lang="nl-NL" sz="3200" dirty="0">
                <a:solidFill>
                  <a:srgbClr val="42BDCF"/>
                </a:solidFill>
              </a:rPr>
              <a:t>Situatieschets</a:t>
            </a:r>
            <a:endParaRPr lang="nl-NL" i="1" dirty="0">
              <a:solidFill>
                <a:srgbClr val="42BDCF"/>
              </a:solidFill>
            </a:endParaRPr>
          </a:p>
        </p:txBody>
      </p:sp>
      <p:sp>
        <p:nvSpPr>
          <p:cNvPr id="3" name="Tijdelijke aanduiding voor inhoud 2">
            <a:extLst>
              <a:ext uri="{FF2B5EF4-FFF2-40B4-BE49-F238E27FC236}">
                <a16:creationId xmlns:a16="http://schemas.microsoft.com/office/drawing/2014/main" id="{4C782B9D-C2FB-C2D0-964B-38F8C0AD90A0}"/>
              </a:ext>
            </a:extLst>
          </p:cNvPr>
          <p:cNvSpPr>
            <a:spLocks noGrp="1"/>
          </p:cNvSpPr>
          <p:nvPr>
            <p:ph idx="1"/>
          </p:nvPr>
        </p:nvSpPr>
        <p:spPr>
          <a:xfrm>
            <a:off x="838200" y="1825624"/>
            <a:ext cx="11023600" cy="5032375"/>
          </a:xfrm>
        </p:spPr>
        <p:txBody>
          <a:bodyPr>
            <a:noAutofit/>
          </a:bodyPr>
          <a:lstStyle/>
          <a:p>
            <a:pPr marL="0">
              <a:spcBef>
                <a:spcPts val="0"/>
              </a:spcBef>
              <a:buNone/>
            </a:pPr>
            <a:r>
              <a:rPr lang="nl-NL" sz="1800"/>
              <a:t>Mevrouw El </a:t>
            </a:r>
            <a:r>
              <a:rPr lang="nl-NL" sz="1800" err="1"/>
              <a:t>Bakri</a:t>
            </a:r>
            <a:r>
              <a:rPr lang="nl-NL" sz="1800"/>
              <a:t>, 42 jaar, bezoekt haar huisarts in verband met aanhoudende vermoeidheid en gewrichtsklachten. Ze heeft een BMI van 38, wat valt binnen de categorie ernstig overgewicht (obesitas). In eerdere gesprekken is al besproken dat leefstijlverandering noodzakelijk is, maar mevrouw El </a:t>
            </a:r>
            <a:r>
              <a:rPr lang="nl-NL" sz="1800" err="1"/>
              <a:t>Bakri</a:t>
            </a:r>
            <a:r>
              <a:rPr lang="nl-NL" sz="1800"/>
              <a:t> vindt het moeilijk om de adviezen van verschillende zorgverleners vol te houden en raakt regelmatig het overzicht kwijt.</a:t>
            </a:r>
          </a:p>
          <a:p>
            <a:pPr marL="0">
              <a:spcBef>
                <a:spcPts val="0"/>
              </a:spcBef>
              <a:buNone/>
            </a:pPr>
            <a:endParaRPr lang="nl-NL" sz="1800"/>
          </a:p>
          <a:p>
            <a:pPr marL="0">
              <a:spcBef>
                <a:spcPts val="0"/>
              </a:spcBef>
              <a:buNone/>
            </a:pPr>
            <a:r>
              <a:rPr lang="nl-NL" sz="1800"/>
              <a:t>Ze is onder begeleiding van een diëtist, heeft enkele gesprekken gehad met een leefstijlcoach, en krijgt fysiotherapie voor het opbouwen van beweging. Tijdens het consult merkt de huisarts dat mevrouw gefrustreerd is: de adviezen van de verschillende zorgverleners sluiten soms niet goed op elkaar aan, en ze voelt zich alleen staan in haar traject.</a:t>
            </a:r>
          </a:p>
          <a:p>
            <a:pPr marL="0">
              <a:spcBef>
                <a:spcPts val="0"/>
              </a:spcBef>
              <a:buNone/>
            </a:pPr>
            <a:endParaRPr lang="nl-NL" sz="1800"/>
          </a:p>
          <a:p>
            <a:pPr marL="0">
              <a:spcBef>
                <a:spcPts val="0"/>
              </a:spcBef>
              <a:buNone/>
            </a:pPr>
            <a:r>
              <a:rPr lang="nl-NL" sz="1800"/>
              <a:t>De huisarts herkent dat de communicatie tussen de verschillende zorgverleners en de patiënt onvoldoende gestroomlijnd is. Hij bedenkt dat gebruik van </a:t>
            </a:r>
            <a:r>
              <a:rPr lang="nl-NL" sz="1800" err="1"/>
              <a:t>VIPLive</a:t>
            </a:r>
            <a:r>
              <a:rPr lang="nl-NL" sz="1800"/>
              <a:t>, een digitaal zorgplatform waarin alle betrokken zorgverleners kunnen communiceren, doelen vastleggen en voortgang monitoren, in dit geval heel passend zou zijn.</a:t>
            </a:r>
          </a:p>
        </p:txBody>
      </p:sp>
      <p:pic>
        <p:nvPicPr>
          <p:cNvPr id="6" name="Afbeelding 5" descr="Afbeelding met persoon, kleding, meubels, overdekt&#10;&#10;Door AI gegenereerde inhoud is mogelijk onjuist.">
            <a:extLst>
              <a:ext uri="{FF2B5EF4-FFF2-40B4-BE49-F238E27FC236}">
                <a16:creationId xmlns:a16="http://schemas.microsoft.com/office/drawing/2014/main" id="{5D6CAC70-5C87-C4F0-87F9-A46E0B5D2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1401" y="-11112"/>
            <a:ext cx="1170599" cy="1123200"/>
          </a:xfrm>
          <a:prstGeom prst="rect">
            <a:avLst/>
          </a:prstGeom>
          <a:ln w="76200">
            <a:solidFill>
              <a:srgbClr val="7030A0"/>
            </a:solidFill>
          </a:ln>
        </p:spPr>
      </p:pic>
    </p:spTree>
    <p:extLst>
      <p:ext uri="{BB962C8B-B14F-4D97-AF65-F5344CB8AC3E}">
        <p14:creationId xmlns:p14="http://schemas.microsoft.com/office/powerpoint/2010/main" val="39477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6D886-F35E-A71A-76A4-32628609F5B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8EF48CC-AC57-58D7-FEFF-881E0FB35695}"/>
              </a:ext>
            </a:extLst>
          </p:cNvPr>
          <p:cNvSpPr>
            <a:spLocks noGrp="1"/>
          </p:cNvSpPr>
          <p:nvPr>
            <p:ph idx="1"/>
          </p:nvPr>
        </p:nvSpPr>
        <p:spPr>
          <a:xfrm>
            <a:off x="838200" y="1825624"/>
            <a:ext cx="11023600" cy="5032375"/>
          </a:xfrm>
        </p:spPr>
        <p:txBody>
          <a:bodyPr>
            <a:noAutofit/>
          </a:bodyPr>
          <a:lstStyle/>
          <a:p>
            <a:pPr marL="457200" indent="-457200">
              <a:spcBef>
                <a:spcPts val="0"/>
              </a:spcBef>
              <a:buClr>
                <a:srgbClr val="DA8792"/>
              </a:buClr>
              <a:buFont typeface="+mj-lt"/>
              <a:buAutoNum type="arabicParenR"/>
            </a:pPr>
            <a:r>
              <a:rPr lang="nl-NL" sz="2000" dirty="0"/>
              <a:t>De huisarts wil Mevrouw El </a:t>
            </a:r>
            <a:r>
              <a:rPr lang="nl-NL" sz="2000" dirty="0" err="1"/>
              <a:t>Bakri</a:t>
            </a:r>
            <a:r>
              <a:rPr lang="nl-NL" sz="2000" dirty="0"/>
              <a:t> vertellen over het online platform </a:t>
            </a:r>
            <a:r>
              <a:rPr lang="nl-NL" sz="2000" dirty="0" err="1"/>
              <a:t>VIPLive</a:t>
            </a:r>
            <a:r>
              <a:rPr lang="nl-NL" sz="2000" dirty="0"/>
              <a:t>. Dit platform staat echter niet bekend als </a:t>
            </a:r>
            <a:r>
              <a:rPr lang="nl-NL" sz="2000" dirty="0" err="1"/>
              <a:t>VIPLive</a:t>
            </a:r>
            <a:r>
              <a:rPr lang="nl-NL" sz="2000" dirty="0"/>
              <a:t> voor patiënten. Welke naam wordt gebruikt in de communicatie richting patiënt en mantelzorger?</a:t>
            </a:r>
          </a:p>
          <a:p>
            <a:pPr marL="457200" indent="-457200">
              <a:spcBef>
                <a:spcPts val="0"/>
              </a:spcBef>
              <a:buClr>
                <a:srgbClr val="DA8792"/>
              </a:buClr>
              <a:buFont typeface="+mj-lt"/>
              <a:buAutoNum type="arabicParenR"/>
            </a:pPr>
            <a:endParaRPr lang="nl-NL" sz="2000" dirty="0"/>
          </a:p>
          <a:p>
            <a:pPr marL="457200" indent="-457200">
              <a:spcBef>
                <a:spcPts val="0"/>
              </a:spcBef>
              <a:buClr>
                <a:srgbClr val="DA8792"/>
              </a:buClr>
              <a:buFont typeface="+mj-lt"/>
              <a:buAutoNum type="arabicParenR"/>
            </a:pPr>
            <a:r>
              <a:rPr lang="nl-NL" sz="2000" dirty="0"/>
              <a:t>Waar is informatie te vinden om aan Mevrouw El </a:t>
            </a:r>
            <a:r>
              <a:rPr lang="nl-NL" sz="2000" dirty="0" err="1"/>
              <a:t>Bakri</a:t>
            </a:r>
            <a:r>
              <a:rPr lang="nl-NL" sz="2000" dirty="0"/>
              <a:t> mee te geven over </a:t>
            </a:r>
            <a:r>
              <a:rPr lang="nl-NL" sz="2000" dirty="0" err="1"/>
              <a:t>VIPLive</a:t>
            </a:r>
            <a:r>
              <a:rPr lang="nl-NL" sz="2000" dirty="0"/>
              <a:t>?</a:t>
            </a:r>
          </a:p>
          <a:p>
            <a:pPr marL="457200" indent="-457200">
              <a:spcBef>
                <a:spcPts val="0"/>
              </a:spcBef>
              <a:buClr>
                <a:srgbClr val="DA8792"/>
              </a:buClr>
              <a:buFont typeface="+mj-lt"/>
              <a:buAutoNum type="arabicParenR"/>
            </a:pPr>
            <a:endParaRPr lang="nl-NL" sz="2000" dirty="0"/>
          </a:p>
          <a:p>
            <a:pPr marL="457200" indent="-457200">
              <a:spcBef>
                <a:spcPts val="0"/>
              </a:spcBef>
              <a:buClr>
                <a:srgbClr val="DA8792"/>
              </a:buClr>
              <a:buFont typeface="+mj-lt"/>
              <a:buAutoNum type="arabicParenR"/>
            </a:pPr>
            <a:r>
              <a:rPr lang="nl-NL" sz="2000" dirty="0"/>
              <a:t>Welke stap is nodig voordat Mevrouw El </a:t>
            </a:r>
            <a:r>
              <a:rPr lang="nl-NL" sz="2000" dirty="0" err="1"/>
              <a:t>Bakri</a:t>
            </a:r>
            <a:r>
              <a:rPr lang="nl-NL" sz="2000" dirty="0"/>
              <a:t> toegang kan worden gegeven aan </a:t>
            </a:r>
            <a:r>
              <a:rPr lang="nl-NL" sz="2000" dirty="0" err="1"/>
              <a:t>VIPLive</a:t>
            </a:r>
            <a:r>
              <a:rPr lang="nl-NL" sz="2000" dirty="0"/>
              <a:t>?</a:t>
            </a:r>
          </a:p>
          <a:p>
            <a:pPr marL="457200" indent="-457200">
              <a:spcBef>
                <a:spcPts val="0"/>
              </a:spcBef>
              <a:buClr>
                <a:srgbClr val="DA8792"/>
              </a:buClr>
              <a:buFont typeface="+mj-lt"/>
              <a:buAutoNum type="arabicParenR"/>
            </a:pPr>
            <a:endParaRPr lang="nl-NL" sz="2000" dirty="0"/>
          </a:p>
          <a:p>
            <a:pPr marL="457200" indent="-457200">
              <a:spcBef>
                <a:spcPts val="0"/>
              </a:spcBef>
              <a:buClr>
                <a:srgbClr val="DA8792"/>
              </a:buClr>
              <a:buFont typeface="+mj-lt"/>
              <a:buAutoNum type="arabicParenR"/>
            </a:pPr>
            <a:r>
              <a:rPr lang="nl-NL" sz="2000" dirty="0"/>
              <a:t>Kan elke professional in het zorgnetwerk voor een mevrouw El </a:t>
            </a:r>
            <a:r>
              <a:rPr lang="nl-NL" sz="2000" dirty="0" err="1"/>
              <a:t>Bakri</a:t>
            </a:r>
            <a:r>
              <a:rPr lang="nl-NL" sz="2000" dirty="0"/>
              <a:t> patiënt-account aanmaken in </a:t>
            </a:r>
            <a:r>
              <a:rPr lang="nl-NL" sz="2000" dirty="0" err="1"/>
              <a:t>VIPLive</a:t>
            </a:r>
            <a:r>
              <a:rPr lang="nl-NL" sz="2000" dirty="0"/>
              <a:t>?</a:t>
            </a:r>
          </a:p>
          <a:p>
            <a:pPr marL="457200" indent="-457200">
              <a:spcBef>
                <a:spcPts val="0"/>
              </a:spcBef>
              <a:buClr>
                <a:srgbClr val="DA8792"/>
              </a:buClr>
              <a:buFont typeface="+mj-lt"/>
              <a:buAutoNum type="arabicParenR"/>
            </a:pPr>
            <a:endParaRPr lang="nl-NL" sz="2000" dirty="0"/>
          </a:p>
          <a:p>
            <a:pPr marL="457200" indent="-457200">
              <a:spcBef>
                <a:spcPts val="0"/>
              </a:spcBef>
              <a:buClr>
                <a:srgbClr val="DA8792"/>
              </a:buClr>
              <a:buFont typeface="+mj-lt"/>
              <a:buAutoNum type="arabicParenR"/>
            </a:pPr>
            <a:r>
              <a:rPr lang="nl-NL" sz="2000" dirty="0"/>
              <a:t>Welke stappen doorloop je als medewerker van een huisartspraktijk om een nieuwe patiënt aan te maken?</a:t>
            </a:r>
          </a:p>
          <a:p>
            <a:pPr marL="457200" indent="-457200">
              <a:spcBef>
                <a:spcPts val="0"/>
              </a:spcBef>
              <a:buClr>
                <a:srgbClr val="DA8792"/>
              </a:buClr>
              <a:buFont typeface="+mj-lt"/>
              <a:buAutoNum type="arabicParenR"/>
            </a:pPr>
            <a:endParaRPr lang="nl-NL" sz="2000" dirty="0"/>
          </a:p>
          <a:p>
            <a:pPr marL="457200" indent="-457200">
              <a:spcBef>
                <a:spcPts val="0"/>
              </a:spcBef>
              <a:buClr>
                <a:srgbClr val="DA8792"/>
              </a:buClr>
              <a:buFont typeface="+mj-lt"/>
              <a:buAutoNum type="arabicParenR"/>
            </a:pPr>
            <a:r>
              <a:rPr lang="nl-NL" sz="2000" dirty="0"/>
              <a:t>Hoe zorg je ervoor dat de patiënt zelf ook kan inloggen?</a:t>
            </a:r>
          </a:p>
          <a:p>
            <a:pPr marL="457200" indent="-457200">
              <a:spcBef>
                <a:spcPts val="0"/>
              </a:spcBef>
              <a:buFont typeface="+mj-lt"/>
              <a:buAutoNum type="arabicParenR"/>
            </a:pPr>
            <a:endParaRPr lang="nl-NL" sz="2000" dirty="0"/>
          </a:p>
          <a:p>
            <a:pPr marL="457200" indent="-457200">
              <a:spcBef>
                <a:spcPts val="0"/>
              </a:spcBef>
              <a:buFont typeface="+mj-lt"/>
              <a:buAutoNum type="arabicParenR"/>
            </a:pPr>
            <a:endParaRPr lang="nl-NL" sz="2000" dirty="0"/>
          </a:p>
        </p:txBody>
      </p:sp>
      <p:pic>
        <p:nvPicPr>
          <p:cNvPr id="6" name="Afbeelding 5" descr="Afbeelding met persoon, kleding, meubels, overdekt&#10;&#10;Door AI gegenereerde inhoud is mogelijk onjuist.">
            <a:extLst>
              <a:ext uri="{FF2B5EF4-FFF2-40B4-BE49-F238E27FC236}">
                <a16:creationId xmlns:a16="http://schemas.microsoft.com/office/drawing/2014/main" id="{0DE23F3E-DE1D-F9E9-2B48-6A8BD53BC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1401" y="-11112"/>
            <a:ext cx="1170599" cy="1123200"/>
          </a:xfrm>
          <a:prstGeom prst="rect">
            <a:avLst/>
          </a:prstGeom>
          <a:ln w="76200">
            <a:solidFill>
              <a:srgbClr val="7030A0"/>
            </a:solidFill>
          </a:ln>
        </p:spPr>
      </p:pic>
      <p:sp>
        <p:nvSpPr>
          <p:cNvPr id="8" name="Titel 1">
            <a:extLst>
              <a:ext uri="{FF2B5EF4-FFF2-40B4-BE49-F238E27FC236}">
                <a16:creationId xmlns:a16="http://schemas.microsoft.com/office/drawing/2014/main" id="{47718271-7450-EC56-FB32-E15582754440}"/>
              </a:ext>
            </a:extLst>
          </p:cNvPr>
          <p:cNvSpPr>
            <a:spLocks noGrp="1"/>
          </p:cNvSpPr>
          <p:nvPr>
            <p:ph type="title"/>
          </p:nvPr>
        </p:nvSpPr>
        <p:spPr>
          <a:xfrm>
            <a:off x="838200" y="365125"/>
            <a:ext cx="10515600" cy="1325563"/>
          </a:xfrm>
        </p:spPr>
        <p:txBody>
          <a:bodyPr>
            <a:normAutofit/>
          </a:bodyPr>
          <a:lstStyle/>
          <a:p>
            <a:r>
              <a:rPr lang="nl-NL" b="1" dirty="0"/>
              <a:t>Patiënt-account aanmaken</a:t>
            </a:r>
            <a:br>
              <a:rPr lang="nl-NL" b="1" dirty="0"/>
            </a:br>
            <a:r>
              <a:rPr lang="nl-NL" sz="3200" dirty="0">
                <a:solidFill>
                  <a:srgbClr val="42BDCF"/>
                </a:solidFill>
              </a:rPr>
              <a:t>Situatieschets</a:t>
            </a:r>
            <a:endParaRPr lang="nl-NL" i="1" dirty="0">
              <a:solidFill>
                <a:srgbClr val="42BDCF"/>
              </a:solidFill>
            </a:endParaRPr>
          </a:p>
        </p:txBody>
      </p:sp>
    </p:spTree>
    <p:extLst>
      <p:ext uri="{BB962C8B-B14F-4D97-AF65-F5344CB8AC3E}">
        <p14:creationId xmlns:p14="http://schemas.microsoft.com/office/powerpoint/2010/main" val="854505336"/>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B1006-BD85-4696-ACB7-0E33E38DF15C}"/>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0481E857-91BD-B5C6-FE5C-9697553FD72C}"/>
              </a:ext>
            </a:extLst>
          </p:cNvPr>
          <p:cNvSpPr txBox="1">
            <a:spLocks/>
          </p:cNvSpPr>
          <p:nvPr/>
        </p:nvSpPr>
        <p:spPr>
          <a:xfrm>
            <a:off x="838195" y="3649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3262"/>
                </a:solidFill>
                <a:latin typeface="Verdana" panose="020B0604030504040204" pitchFamily="34" charset="0"/>
                <a:ea typeface="Verdana" panose="020B0604030504040204" pitchFamily="34" charset="0"/>
                <a:cs typeface="+mj-cs"/>
              </a:defRPr>
            </a:lvl1pPr>
          </a:lstStyle>
          <a:p>
            <a:r>
              <a:rPr lang="nl-NL" b="1" dirty="0"/>
              <a:t>Patiënt-account aanmaken</a:t>
            </a:r>
            <a:br>
              <a:rPr lang="nl-NL" b="1" dirty="0"/>
            </a:br>
            <a:r>
              <a:rPr lang="nl-NL" sz="3200" dirty="0">
                <a:solidFill>
                  <a:srgbClr val="42BDCF"/>
                </a:solidFill>
              </a:rPr>
              <a:t>Antwoorden &amp; toelichting</a:t>
            </a:r>
            <a:endParaRPr lang="nl-NL" i="1" dirty="0">
              <a:solidFill>
                <a:srgbClr val="42BDCF"/>
              </a:solidFill>
            </a:endParaRPr>
          </a:p>
        </p:txBody>
      </p:sp>
      <p:sp>
        <p:nvSpPr>
          <p:cNvPr id="3" name="Tijdelijke aanduiding voor inhoud 2">
            <a:extLst>
              <a:ext uri="{FF2B5EF4-FFF2-40B4-BE49-F238E27FC236}">
                <a16:creationId xmlns:a16="http://schemas.microsoft.com/office/drawing/2014/main" id="{9FCC17AC-E27C-7531-4290-9F6534097652}"/>
              </a:ext>
            </a:extLst>
          </p:cNvPr>
          <p:cNvSpPr>
            <a:spLocks noGrp="1"/>
          </p:cNvSpPr>
          <p:nvPr>
            <p:ph idx="1"/>
          </p:nvPr>
        </p:nvSpPr>
        <p:spPr>
          <a:xfrm>
            <a:off x="838200" y="1825624"/>
            <a:ext cx="11023600" cy="3891685"/>
          </a:xfrm>
        </p:spPr>
        <p:txBody>
          <a:bodyPr>
            <a:noAutofit/>
          </a:bodyPr>
          <a:lstStyle/>
          <a:p>
            <a:pPr marL="0" indent="0">
              <a:spcBef>
                <a:spcPts val="0"/>
              </a:spcBef>
              <a:buNone/>
            </a:pPr>
            <a:r>
              <a:rPr lang="nl-NL" sz="2000" b="1" dirty="0">
                <a:solidFill>
                  <a:srgbClr val="DA8792"/>
                </a:solidFill>
              </a:rPr>
              <a:t>1) </a:t>
            </a:r>
            <a:r>
              <a:rPr lang="nl-NL" sz="2000" dirty="0"/>
              <a:t>Spreekuur.nl</a:t>
            </a:r>
          </a:p>
          <a:p>
            <a:pPr marL="457200" indent="-457200">
              <a:spcBef>
                <a:spcPts val="0"/>
              </a:spcBef>
              <a:buAutoNum type="arabicParenR"/>
            </a:pPr>
            <a:endParaRPr lang="nl-NL" sz="2000" dirty="0"/>
          </a:p>
          <a:p>
            <a:pPr marL="0" indent="0">
              <a:spcBef>
                <a:spcPts val="0"/>
              </a:spcBef>
              <a:buNone/>
            </a:pPr>
            <a:endParaRPr lang="nl-NL" sz="2000" dirty="0">
              <a:highlight>
                <a:srgbClr val="FFFF00"/>
              </a:highlight>
            </a:endParaRPr>
          </a:p>
          <a:p>
            <a:pPr marL="0" indent="0">
              <a:spcBef>
                <a:spcPts val="0"/>
              </a:spcBef>
              <a:buNone/>
            </a:pPr>
            <a:r>
              <a:rPr lang="nl-NL" sz="2000" b="1" dirty="0">
                <a:solidFill>
                  <a:srgbClr val="DA8792"/>
                </a:solidFill>
              </a:rPr>
              <a:t>2) </a:t>
            </a:r>
            <a:r>
              <a:rPr lang="nl-NL" sz="2000" dirty="0"/>
              <a:t>Je kunt patiënten verwijzen naar </a:t>
            </a:r>
            <a:r>
              <a:rPr lang="nl-NL" sz="2000" dirty="0">
                <a:hlinkClick r:id="rId4"/>
              </a:rPr>
              <a:t>Spreekuur</a:t>
            </a:r>
            <a:r>
              <a:rPr lang="nl-NL" sz="2000" dirty="0"/>
              <a:t>.nl voor meer informatie</a:t>
            </a:r>
            <a:endParaRPr lang="nl-NL" sz="2000" dirty="0">
              <a:highlight>
                <a:srgbClr val="FFFF00"/>
              </a:highlight>
            </a:endParaRPr>
          </a:p>
          <a:p>
            <a:pPr marL="0" indent="0">
              <a:spcBef>
                <a:spcPts val="0"/>
              </a:spcBef>
              <a:buNone/>
            </a:pPr>
            <a:endParaRPr lang="nl-NL" sz="2000" dirty="0"/>
          </a:p>
          <a:p>
            <a:pPr marL="0" indent="0">
              <a:spcBef>
                <a:spcPts val="0"/>
              </a:spcBef>
              <a:buNone/>
            </a:pPr>
            <a:endParaRPr lang="nl-NL" sz="2000" b="1" dirty="0"/>
          </a:p>
          <a:p>
            <a:pPr marL="0" indent="0">
              <a:spcBef>
                <a:spcPts val="0"/>
              </a:spcBef>
              <a:buNone/>
            </a:pPr>
            <a:r>
              <a:rPr lang="nl-NL" sz="2000" b="1" dirty="0">
                <a:solidFill>
                  <a:srgbClr val="DA8792"/>
                </a:solidFill>
              </a:rPr>
              <a:t>3) </a:t>
            </a:r>
            <a:r>
              <a:rPr lang="nl-NL" sz="2000" dirty="0"/>
              <a:t>Voordat een account voor de patiënt kan worden aangemaakt, moet zij eerst officieel toestemming geven	op gebruik van digitale netwerkzorg en de betrokken netwerkpartners. Deze toestemming wordt vastgelegd in een bericht in </a:t>
            </a:r>
            <a:r>
              <a:rPr lang="nl-NL" sz="2000" dirty="0" err="1"/>
              <a:t>VIPLive</a:t>
            </a:r>
            <a:r>
              <a:rPr lang="nl-NL" sz="2000" dirty="0"/>
              <a:t>. Zie voor afspraken over toestemming de centrale werkafspraken. </a:t>
            </a:r>
            <a:endParaRPr lang="nl-NL" sz="2000" dirty="0">
              <a:highlight>
                <a:srgbClr val="FFFF00"/>
              </a:highlight>
            </a:endParaRPr>
          </a:p>
        </p:txBody>
      </p:sp>
      <p:pic>
        <p:nvPicPr>
          <p:cNvPr id="6" name="Afbeelding 5" descr="Afbeelding met persoon, kleding, meubels, overdekt&#10;&#10;Door AI gegenereerde inhoud is mogelijk onjuist.">
            <a:extLst>
              <a:ext uri="{FF2B5EF4-FFF2-40B4-BE49-F238E27FC236}">
                <a16:creationId xmlns:a16="http://schemas.microsoft.com/office/drawing/2014/main" id="{D6B647E3-E759-7150-A011-34EF3C766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401" y="-11112"/>
            <a:ext cx="1170599" cy="1123200"/>
          </a:xfrm>
          <a:prstGeom prst="rect">
            <a:avLst/>
          </a:prstGeom>
          <a:ln w="76200">
            <a:solidFill>
              <a:srgbClr val="7030A0"/>
            </a:solidFill>
          </a:ln>
        </p:spPr>
      </p:pic>
    </p:spTree>
    <p:extLst>
      <p:ext uri="{BB962C8B-B14F-4D97-AF65-F5344CB8AC3E}">
        <p14:creationId xmlns:p14="http://schemas.microsoft.com/office/powerpoint/2010/main" val="2206920939"/>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D4E0E-B594-3341-1000-48854B125FE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3054617-50DE-A635-B926-313092EA53DD}"/>
              </a:ext>
            </a:extLst>
          </p:cNvPr>
          <p:cNvSpPr>
            <a:spLocks noGrp="1"/>
          </p:cNvSpPr>
          <p:nvPr>
            <p:ph idx="1"/>
          </p:nvPr>
        </p:nvSpPr>
        <p:spPr>
          <a:xfrm>
            <a:off x="838200" y="1825624"/>
            <a:ext cx="11188700" cy="5032375"/>
          </a:xfrm>
        </p:spPr>
        <p:txBody>
          <a:bodyPr>
            <a:noAutofit/>
          </a:bodyPr>
          <a:lstStyle/>
          <a:p>
            <a:pPr marL="0" indent="0">
              <a:spcBef>
                <a:spcPts val="0"/>
              </a:spcBef>
              <a:buNone/>
            </a:pPr>
            <a:r>
              <a:rPr lang="nl-NL" sz="2000" b="1" dirty="0">
                <a:solidFill>
                  <a:srgbClr val="DA8792"/>
                </a:solidFill>
              </a:rPr>
              <a:t>4) </a:t>
            </a:r>
            <a:r>
              <a:rPr lang="nl-NL" sz="2000" dirty="0"/>
              <a:t>Dit is afhankelijk van de situatie: </a:t>
            </a:r>
          </a:p>
          <a:p>
            <a:pPr>
              <a:spcBef>
                <a:spcPts val="0"/>
              </a:spcBef>
            </a:pPr>
            <a:r>
              <a:rPr lang="nl-NL" sz="2000" dirty="0"/>
              <a:t>Als de patiënt al bekend blijkt in </a:t>
            </a:r>
            <a:r>
              <a:rPr lang="nl-NL" sz="2000" dirty="0" err="1"/>
              <a:t>VIPLive</a:t>
            </a:r>
            <a:r>
              <a:rPr lang="nl-NL" sz="2000" dirty="0"/>
              <a:t>, en je hebt de benodigde rechten vanuit de huisartsenpraktijk, dan word je direct naar de juiste patiëntenkaart geleid.</a:t>
            </a:r>
          </a:p>
          <a:p>
            <a:pPr>
              <a:spcBef>
                <a:spcPts val="0"/>
              </a:spcBef>
            </a:pPr>
            <a:r>
              <a:rPr lang="nl-NL" sz="2000" dirty="0"/>
              <a:t>Als de patiënt al bekend blijkt in </a:t>
            </a:r>
            <a:r>
              <a:rPr lang="nl-NL" sz="2000" dirty="0" err="1"/>
              <a:t>VIPLive</a:t>
            </a:r>
            <a:r>
              <a:rPr lang="nl-NL" sz="2000" dirty="0"/>
              <a:t>, maar je hebt (nog) niet de benodigde rechten vanuit de huisartsenpraktijk, dan word je direct naar de juiste patiëntenkaart geleid. De informatie op deze patiëntenkaart is dan echter minimaal. Wel kan je een gesprek starten.</a:t>
            </a:r>
          </a:p>
          <a:p>
            <a:pPr>
              <a:spcBef>
                <a:spcPts val="0"/>
              </a:spcBef>
            </a:pPr>
            <a:r>
              <a:rPr lang="nl-NL" sz="2000" dirty="0"/>
              <a:t>Als de patiënt nog niet bekend is in </a:t>
            </a:r>
            <a:r>
              <a:rPr lang="nl-NL" sz="2000" dirty="0" err="1"/>
              <a:t>VIPLive</a:t>
            </a:r>
            <a:r>
              <a:rPr lang="nl-NL" sz="2000" dirty="0"/>
              <a:t>, dan wordt de patiënt aangemaakt. De informatie op de patiëntenkaart is dan minimaal en je kan een gesprek starten.</a:t>
            </a:r>
          </a:p>
          <a:p>
            <a:pPr>
              <a:spcBef>
                <a:spcPts val="0"/>
              </a:spcBef>
            </a:pPr>
            <a:endParaRPr lang="nl-NL" sz="2000" dirty="0"/>
          </a:p>
          <a:p>
            <a:pPr marL="0" indent="0">
              <a:spcBef>
                <a:spcPts val="0"/>
              </a:spcBef>
              <a:buNone/>
            </a:pPr>
            <a:r>
              <a:rPr lang="nl-NL" sz="2000" b="1" dirty="0">
                <a:solidFill>
                  <a:srgbClr val="DA8792"/>
                </a:solidFill>
              </a:rPr>
              <a:t>5) </a:t>
            </a:r>
            <a:r>
              <a:rPr lang="nl-NL" sz="2000" dirty="0">
                <a:solidFill>
                  <a:srgbClr val="7030A0"/>
                </a:solidFill>
              </a:rPr>
              <a:t>Volg de instructie </a:t>
            </a:r>
            <a:r>
              <a:rPr lang="nl-NL" sz="2000" dirty="0">
                <a:solidFill>
                  <a:srgbClr val="42BDCF"/>
                </a:solidFill>
                <a:hlinkClick r:id="rId2">
                  <a:extLst>
                    <a:ext uri="{A12FA001-AC4F-418D-AE19-62706E023703}">
                      <ahyp:hlinkClr xmlns:ahyp="http://schemas.microsoft.com/office/drawing/2018/hyperlinkcolor" val="tx"/>
                    </a:ext>
                  </a:extLst>
                </a:hlinkClick>
              </a:rPr>
              <a:t>“Handmatig patiënt aanmaken”.</a:t>
            </a:r>
            <a:endParaRPr lang="nl-NL" sz="2000" dirty="0">
              <a:solidFill>
                <a:srgbClr val="42BDCF"/>
              </a:solidFill>
            </a:endParaRPr>
          </a:p>
          <a:p>
            <a:pPr marL="0" indent="0">
              <a:spcBef>
                <a:spcPts val="0"/>
              </a:spcBef>
              <a:buNone/>
            </a:pPr>
            <a:endParaRPr lang="nl-NL" sz="2000" dirty="0">
              <a:solidFill>
                <a:srgbClr val="7030A0"/>
              </a:solidFill>
            </a:endParaRPr>
          </a:p>
          <a:p>
            <a:pPr marL="0" indent="0">
              <a:spcBef>
                <a:spcPts val="0"/>
              </a:spcBef>
              <a:buNone/>
            </a:pPr>
            <a:r>
              <a:rPr lang="nl-NL" sz="2000" b="1" dirty="0">
                <a:solidFill>
                  <a:srgbClr val="DA8792"/>
                </a:solidFill>
              </a:rPr>
              <a:t>6) </a:t>
            </a:r>
            <a:r>
              <a:rPr lang="nl-NL" sz="2000" dirty="0"/>
              <a:t>Zodra een patiënt is aangemaakt in </a:t>
            </a:r>
            <a:r>
              <a:rPr lang="nl-NL" sz="2000" dirty="0" err="1"/>
              <a:t>VIPLive</a:t>
            </a:r>
            <a:r>
              <a:rPr lang="nl-NL" sz="2000" dirty="0"/>
              <a:t> heeft hij/zij nog niet direct toegang tot dit account. Hiervoor moet hij/zij uitgenodigd worden voor </a:t>
            </a:r>
            <a:r>
              <a:rPr lang="nl-NL" sz="2000" dirty="0" err="1"/>
              <a:t>VIPLive</a:t>
            </a:r>
            <a:r>
              <a:rPr lang="nl-NL" sz="2000" dirty="0"/>
              <a:t>.</a:t>
            </a:r>
          </a:p>
          <a:p>
            <a:pPr marL="0" indent="0">
              <a:spcBef>
                <a:spcPts val="0"/>
              </a:spcBef>
              <a:buNone/>
            </a:pPr>
            <a:endParaRPr lang="nl-NL" sz="2000" dirty="0"/>
          </a:p>
          <a:p>
            <a:pPr marL="0" indent="0">
              <a:spcBef>
                <a:spcPts val="0"/>
              </a:spcBef>
              <a:buNone/>
            </a:pPr>
            <a:r>
              <a:rPr lang="nl-NL" sz="2000" dirty="0">
                <a:solidFill>
                  <a:srgbClr val="7030A0"/>
                </a:solidFill>
              </a:rPr>
              <a:t>Volg hiervoor de instructie </a:t>
            </a:r>
            <a:r>
              <a:rPr lang="nl-NL" sz="2000" dirty="0">
                <a:solidFill>
                  <a:srgbClr val="42BDCF"/>
                </a:solidFill>
                <a:hlinkClick r:id="rId3">
                  <a:extLst>
                    <a:ext uri="{A12FA001-AC4F-418D-AE19-62706E023703}">
                      <ahyp:hlinkClr xmlns:ahyp="http://schemas.microsoft.com/office/drawing/2018/hyperlinkcolor" val="tx"/>
                    </a:ext>
                  </a:extLst>
                </a:hlinkClick>
              </a:rPr>
              <a:t>“Patiënt uitnodigen voor Spreekuur.nl”. </a:t>
            </a:r>
            <a:endParaRPr lang="nl-NL" sz="2000" dirty="0">
              <a:solidFill>
                <a:srgbClr val="42BDCF"/>
              </a:solidFill>
            </a:endParaRPr>
          </a:p>
          <a:p>
            <a:pPr marL="0" indent="0">
              <a:spcBef>
                <a:spcPts val="0"/>
              </a:spcBef>
              <a:buNone/>
            </a:pPr>
            <a:endParaRPr lang="nl-NL" sz="2000" dirty="0"/>
          </a:p>
        </p:txBody>
      </p:sp>
      <p:pic>
        <p:nvPicPr>
          <p:cNvPr id="6" name="Afbeelding 5" descr="Afbeelding met persoon, kleding, meubels, overdekt&#10;&#10;Door AI gegenereerde inhoud is mogelijk onjuist.">
            <a:extLst>
              <a:ext uri="{FF2B5EF4-FFF2-40B4-BE49-F238E27FC236}">
                <a16:creationId xmlns:a16="http://schemas.microsoft.com/office/drawing/2014/main" id="{808FC12E-C7FD-F2D9-24D4-7A0FAE542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1401" y="-11112"/>
            <a:ext cx="1170599" cy="1123200"/>
          </a:xfrm>
          <a:prstGeom prst="rect">
            <a:avLst/>
          </a:prstGeom>
          <a:ln w="76200">
            <a:solidFill>
              <a:srgbClr val="7030A0"/>
            </a:solidFill>
          </a:ln>
        </p:spPr>
      </p:pic>
      <p:sp>
        <p:nvSpPr>
          <p:cNvPr id="8" name="Titel 1">
            <a:extLst>
              <a:ext uri="{FF2B5EF4-FFF2-40B4-BE49-F238E27FC236}">
                <a16:creationId xmlns:a16="http://schemas.microsoft.com/office/drawing/2014/main" id="{FF5C1C84-8F22-5FA2-8700-FEA10DF4A874}"/>
              </a:ext>
            </a:extLst>
          </p:cNvPr>
          <p:cNvSpPr txBox="1">
            <a:spLocks/>
          </p:cNvSpPr>
          <p:nvPr/>
        </p:nvSpPr>
        <p:spPr>
          <a:xfrm>
            <a:off x="838195" y="3649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3262"/>
                </a:solidFill>
                <a:latin typeface="Verdana" panose="020B0604030504040204" pitchFamily="34" charset="0"/>
                <a:ea typeface="Verdana" panose="020B0604030504040204" pitchFamily="34" charset="0"/>
                <a:cs typeface="+mj-cs"/>
              </a:defRPr>
            </a:lvl1pPr>
          </a:lstStyle>
          <a:p>
            <a:r>
              <a:rPr lang="nl-NL" b="1" dirty="0"/>
              <a:t>Patiënt-account aanmaken</a:t>
            </a:r>
            <a:br>
              <a:rPr lang="nl-NL" b="1" dirty="0"/>
            </a:br>
            <a:r>
              <a:rPr lang="nl-NL" sz="3200" dirty="0">
                <a:solidFill>
                  <a:srgbClr val="42BDCF"/>
                </a:solidFill>
              </a:rPr>
              <a:t>Antwoorden &amp; toelichting</a:t>
            </a:r>
            <a:endParaRPr lang="nl-NL" i="1" dirty="0">
              <a:solidFill>
                <a:srgbClr val="42BDCF"/>
              </a:solidFill>
            </a:endParaRPr>
          </a:p>
        </p:txBody>
      </p:sp>
    </p:spTree>
    <p:extLst>
      <p:ext uri="{BB962C8B-B14F-4D97-AF65-F5344CB8AC3E}">
        <p14:creationId xmlns:p14="http://schemas.microsoft.com/office/powerpoint/2010/main" val="1247009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21F5E"/>
        </a:solidFill>
        <a:effectLst/>
      </p:bgPr>
    </p:bg>
    <p:spTree>
      <p:nvGrpSpPr>
        <p:cNvPr id="1" name="">
          <a:extLst>
            <a:ext uri="{FF2B5EF4-FFF2-40B4-BE49-F238E27FC236}">
              <a16:creationId xmlns:a16="http://schemas.microsoft.com/office/drawing/2014/main" id="{62D87C07-887C-0B3C-4DF0-0021D417E97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C042461-4872-0E4E-B9C2-F1859484FE14}"/>
              </a:ext>
            </a:extLst>
          </p:cNvPr>
          <p:cNvSpPr>
            <a:spLocks noGrp="1"/>
          </p:cNvSpPr>
          <p:nvPr>
            <p:ph type="title"/>
          </p:nvPr>
        </p:nvSpPr>
        <p:spPr>
          <a:xfrm>
            <a:off x="294640" y="1698944"/>
            <a:ext cx="5547360" cy="3096340"/>
          </a:xfrm>
        </p:spPr>
        <p:txBody>
          <a:bodyPr>
            <a:normAutofit/>
          </a:bodyPr>
          <a:lstStyle/>
          <a:p>
            <a:r>
              <a:rPr lang="nl-NL" b="1"/>
              <a:t>Berichten sturen in </a:t>
            </a:r>
            <a:r>
              <a:rPr lang="nl-NL" b="1" err="1"/>
              <a:t>VIPLive</a:t>
            </a:r>
            <a:endParaRPr lang="nl-NL" b="1"/>
          </a:p>
        </p:txBody>
      </p:sp>
      <p:pic>
        <p:nvPicPr>
          <p:cNvPr id="3" name="Afbeelding 2" descr="Afbeelding met persoon, kleding, buitenshuis, Menselijk gezicht&#10;&#10;Door AI gegenereerde inhoud is mogelijk onjuist.">
            <a:extLst>
              <a:ext uri="{FF2B5EF4-FFF2-40B4-BE49-F238E27FC236}">
                <a16:creationId xmlns:a16="http://schemas.microsoft.com/office/drawing/2014/main" id="{D6C639BD-C444-8062-8181-86D82C2CA23D}"/>
              </a:ext>
            </a:extLst>
          </p:cNvPr>
          <p:cNvPicPr>
            <a:picLocks noChangeAspect="1"/>
          </p:cNvPicPr>
          <p:nvPr/>
        </p:nvPicPr>
        <p:blipFill>
          <a:blip r:embed="rId3">
            <a:extLst>
              <a:ext uri="{28A0092B-C50C-407E-A947-70E740481C1C}">
                <a14:useLocalDpi xmlns:a14="http://schemas.microsoft.com/office/drawing/2010/main" val="0"/>
              </a:ext>
            </a:extLst>
          </a:blip>
          <a:srcRect l="10865" r="23776"/>
          <a:stretch/>
        </p:blipFill>
        <p:spPr>
          <a:xfrm>
            <a:off x="5938787" y="-46458"/>
            <a:ext cx="6253213" cy="6904458"/>
          </a:xfrm>
          <a:prstGeom prst="rect">
            <a:avLst/>
          </a:prstGeom>
        </p:spPr>
      </p:pic>
    </p:spTree>
    <p:extLst>
      <p:ext uri="{BB962C8B-B14F-4D97-AF65-F5344CB8AC3E}">
        <p14:creationId xmlns:p14="http://schemas.microsoft.com/office/powerpoint/2010/main" val="4060484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F709D-AEDD-A966-CA6D-D0BF4149EEB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177556E-77C3-BB8E-6A2A-82FBCB93A5B5}"/>
              </a:ext>
            </a:extLst>
          </p:cNvPr>
          <p:cNvSpPr>
            <a:spLocks noGrp="1"/>
          </p:cNvSpPr>
          <p:nvPr>
            <p:ph idx="1"/>
          </p:nvPr>
        </p:nvSpPr>
        <p:spPr>
          <a:xfrm>
            <a:off x="838200" y="1825625"/>
            <a:ext cx="8624777" cy="4351338"/>
          </a:xfrm>
        </p:spPr>
        <p:txBody>
          <a:bodyPr>
            <a:noAutofit/>
          </a:bodyPr>
          <a:lstStyle/>
          <a:p>
            <a:pPr marL="0">
              <a:spcBef>
                <a:spcPts val="0"/>
              </a:spcBef>
              <a:buNone/>
            </a:pPr>
            <a:r>
              <a:rPr lang="nl-NL" sz="1800" dirty="0"/>
              <a:t>Mevrouw Jansen, 84 jaar, woont zelfstandig met ondersteuning van haar dochter in een aanleunwoning. Ze heeft de diagnose Alzheimer en ontvangt zorg via de wijkverpleging. Tot voor kort was ze redelijk stabiel: ze at goed, herkende haar vertrouwde omgeving en liep met een rollator kleine afstanden in huis.</a:t>
            </a:r>
          </a:p>
          <a:p>
            <a:pPr marL="0">
              <a:spcBef>
                <a:spcPts val="0"/>
              </a:spcBef>
              <a:buNone/>
            </a:pPr>
            <a:endParaRPr lang="nl-NL" sz="1800" dirty="0"/>
          </a:p>
          <a:p>
            <a:pPr marL="0">
              <a:spcBef>
                <a:spcPts val="0"/>
              </a:spcBef>
              <a:buNone/>
            </a:pPr>
            <a:r>
              <a:rPr lang="nl-NL" sz="1800" dirty="0"/>
              <a:t>Ouderenverpleegkundige Sanne, verbonden aan de wijkverpleging, merkt de laatste weken een duidelijke achteruitgang. Mevrouw Jansen raakt vaker gedesoriënteerd en laat eten staan. Daarnaast is haar mobiliteit verminderd; ze is één keer gevallen en lijkt onzekerder bij het lopen.</a:t>
            </a:r>
          </a:p>
          <a:p>
            <a:pPr marL="0">
              <a:spcBef>
                <a:spcPts val="0"/>
              </a:spcBef>
              <a:buNone/>
            </a:pPr>
            <a:endParaRPr lang="nl-NL" sz="1800" dirty="0"/>
          </a:p>
          <a:p>
            <a:pPr marL="0">
              <a:spcBef>
                <a:spcPts val="0"/>
              </a:spcBef>
              <a:buNone/>
            </a:pPr>
            <a:r>
              <a:rPr lang="nl-NL" sz="1800" dirty="0"/>
              <a:t>Sanne wil haar bevindingen bespreken binnen het netwerk en ze is ook benieuwd wat de observaties van de andere betrokken professionals (huisarts, wijkverpleegkundige, fysiotherapeut en dagbesteding) en de familie van mevrouw Jansen zijn, zodat ze gezamenlijk kunnen bepalen wat er nodig is. Ze gebruikt hiervoor </a:t>
            </a:r>
            <a:r>
              <a:rPr lang="nl-NL" sz="1800" dirty="0" err="1"/>
              <a:t>VIPLive</a:t>
            </a:r>
            <a:r>
              <a:rPr lang="nl-NL" sz="1800" dirty="0"/>
              <a:t>.</a:t>
            </a:r>
          </a:p>
          <a:p>
            <a:pPr marL="0">
              <a:spcBef>
                <a:spcPts val="0"/>
              </a:spcBef>
              <a:buNone/>
            </a:pPr>
            <a:endParaRPr lang="nl-NL" sz="1800" dirty="0"/>
          </a:p>
        </p:txBody>
      </p:sp>
      <p:pic>
        <p:nvPicPr>
          <p:cNvPr id="7" name="Afbeelding 6" descr="Afbeelding met persoon, kleding, buitenshuis, Menselijk gezicht&#10;&#10;Door AI gegenereerde inhoud is mogelijk onjuist.">
            <a:extLst>
              <a:ext uri="{FF2B5EF4-FFF2-40B4-BE49-F238E27FC236}">
                <a16:creationId xmlns:a16="http://schemas.microsoft.com/office/drawing/2014/main" id="{B55539F9-044D-39D8-285C-AF6C36627583}"/>
              </a:ext>
            </a:extLst>
          </p:cNvPr>
          <p:cNvPicPr>
            <a:picLocks noChangeAspect="1"/>
          </p:cNvPicPr>
          <p:nvPr/>
        </p:nvPicPr>
        <p:blipFill>
          <a:blip r:embed="rId2">
            <a:extLst>
              <a:ext uri="{28A0092B-C50C-407E-A947-70E740481C1C}">
                <a14:useLocalDpi xmlns:a14="http://schemas.microsoft.com/office/drawing/2010/main" val="0"/>
              </a:ext>
            </a:extLst>
          </a:blip>
          <a:srcRect l="10865" r="23776"/>
          <a:stretch/>
        </p:blipFill>
        <p:spPr>
          <a:xfrm>
            <a:off x="11174930" y="0"/>
            <a:ext cx="1017069" cy="1122992"/>
          </a:xfrm>
          <a:prstGeom prst="rect">
            <a:avLst/>
          </a:prstGeom>
          <a:ln w="76200">
            <a:solidFill>
              <a:srgbClr val="7030A0"/>
            </a:solidFill>
          </a:ln>
        </p:spPr>
      </p:pic>
      <p:sp>
        <p:nvSpPr>
          <p:cNvPr id="8" name="Tekstvak 7">
            <a:extLst>
              <a:ext uri="{FF2B5EF4-FFF2-40B4-BE49-F238E27FC236}">
                <a16:creationId xmlns:a16="http://schemas.microsoft.com/office/drawing/2014/main" id="{7924B254-2CF0-6963-A0F1-A4839B59E413}"/>
              </a:ext>
            </a:extLst>
          </p:cNvPr>
          <p:cNvSpPr txBox="1"/>
          <p:nvPr/>
        </p:nvSpPr>
        <p:spPr>
          <a:xfrm>
            <a:off x="11353800" y="53664"/>
            <a:ext cx="651140" cy="1015663"/>
          </a:xfrm>
          <a:prstGeom prst="rect">
            <a:avLst/>
          </a:prstGeom>
          <a:noFill/>
        </p:spPr>
        <p:txBody>
          <a:bodyPr wrap="none" rtlCol="0">
            <a:spAutoFit/>
          </a:bodyPr>
          <a:lstStyle/>
          <a:p>
            <a:r>
              <a:rPr lang="nl-NL" sz="6000" b="1">
                <a:solidFill>
                  <a:schemeClr val="bg1"/>
                </a:solidFill>
              </a:rPr>
              <a:t>A</a:t>
            </a:r>
            <a:endParaRPr lang="nl-NL" sz="4800" b="1">
              <a:solidFill>
                <a:schemeClr val="bg1"/>
              </a:solidFill>
            </a:endParaRPr>
          </a:p>
        </p:txBody>
      </p:sp>
      <p:sp>
        <p:nvSpPr>
          <p:cNvPr id="4" name="Titel 1">
            <a:extLst>
              <a:ext uri="{FF2B5EF4-FFF2-40B4-BE49-F238E27FC236}">
                <a16:creationId xmlns:a16="http://schemas.microsoft.com/office/drawing/2014/main" id="{5798E053-729E-1959-F703-33950B9B51E9}"/>
              </a:ext>
            </a:extLst>
          </p:cNvPr>
          <p:cNvSpPr txBox="1">
            <a:spLocks/>
          </p:cNvSpPr>
          <p:nvPr/>
        </p:nvSpPr>
        <p:spPr>
          <a:xfrm>
            <a:off x="838195" y="2910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3262"/>
                </a:solidFill>
                <a:latin typeface="Verdana" panose="020B0604030504040204" pitchFamily="34" charset="0"/>
                <a:ea typeface="Verdana" panose="020B0604030504040204" pitchFamily="34" charset="0"/>
                <a:cs typeface="+mj-cs"/>
              </a:defRPr>
            </a:lvl1pPr>
          </a:lstStyle>
          <a:p>
            <a:r>
              <a:rPr lang="nl-NL" b="1" dirty="0">
                <a:solidFill>
                  <a:srgbClr val="42BDCF"/>
                </a:solidFill>
              </a:rPr>
              <a:t>Berichten</a:t>
            </a:r>
            <a:br>
              <a:rPr lang="nl-NL" b="1" dirty="0"/>
            </a:br>
            <a:r>
              <a:rPr lang="nl-NL" sz="3200" dirty="0">
                <a:solidFill>
                  <a:srgbClr val="421F5E"/>
                </a:solidFill>
              </a:rPr>
              <a:t>Situatieschets deel A</a:t>
            </a:r>
            <a:endParaRPr lang="nl-NL" i="1" dirty="0">
              <a:solidFill>
                <a:srgbClr val="421F5E"/>
              </a:solidFill>
            </a:endParaRPr>
          </a:p>
        </p:txBody>
      </p:sp>
    </p:spTree>
    <p:extLst>
      <p:ext uri="{BB962C8B-B14F-4D97-AF65-F5344CB8AC3E}">
        <p14:creationId xmlns:p14="http://schemas.microsoft.com/office/powerpoint/2010/main" val="3322256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D324C-9AA9-7E83-DEB4-1163C4096BB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19E6A-0C34-9677-0DBB-6BAFD8EA5C02}"/>
              </a:ext>
            </a:extLst>
          </p:cNvPr>
          <p:cNvSpPr>
            <a:spLocks noGrp="1"/>
          </p:cNvSpPr>
          <p:nvPr>
            <p:ph idx="1"/>
          </p:nvPr>
        </p:nvSpPr>
        <p:spPr/>
        <p:txBody>
          <a:bodyPr>
            <a:normAutofit/>
          </a:bodyPr>
          <a:lstStyle/>
          <a:p>
            <a:pPr marL="514350" indent="-514350">
              <a:buClr>
                <a:srgbClr val="DA8792"/>
              </a:buClr>
              <a:buFont typeface="+mj-lt"/>
              <a:buAutoNum type="arabicParenR"/>
            </a:pPr>
            <a:r>
              <a:rPr lang="nl-NL" sz="2000" dirty="0"/>
              <a:t>Via welke twee mogelijke routes kan je een nieuwe gesprek starten in </a:t>
            </a:r>
            <a:r>
              <a:rPr lang="nl-NL" sz="2000" dirty="0" err="1"/>
              <a:t>VIPLive</a:t>
            </a:r>
            <a:r>
              <a:rPr lang="nl-NL" sz="2000" dirty="0"/>
              <a:t>?</a:t>
            </a:r>
          </a:p>
          <a:p>
            <a:pPr marL="514350" indent="-514350">
              <a:buClr>
                <a:srgbClr val="DA8792"/>
              </a:buClr>
              <a:buFont typeface="+mj-lt"/>
              <a:buAutoNum type="arabicParenR"/>
            </a:pPr>
            <a:endParaRPr lang="nl-NL" sz="2000" dirty="0"/>
          </a:p>
          <a:p>
            <a:pPr marL="514350" indent="-514350">
              <a:buClr>
                <a:srgbClr val="DA8792"/>
              </a:buClr>
              <a:buFont typeface="+mj-lt"/>
              <a:buAutoNum type="arabicParenR"/>
            </a:pPr>
            <a:r>
              <a:rPr lang="nl-NL" sz="2000" dirty="0"/>
              <a:t>Hoe kies jij welke professionals uit het netwerk je wil laten deelnemen aan dit gesprek?</a:t>
            </a:r>
          </a:p>
          <a:p>
            <a:pPr marL="514350" indent="-514350">
              <a:buClr>
                <a:srgbClr val="DA8792"/>
              </a:buClr>
              <a:buFont typeface="+mj-lt"/>
              <a:buAutoNum type="arabicParenR"/>
            </a:pPr>
            <a:endParaRPr lang="nl-NL" sz="2000" dirty="0"/>
          </a:p>
          <a:p>
            <a:pPr marL="514350" indent="-514350">
              <a:buClr>
                <a:srgbClr val="DA8792"/>
              </a:buClr>
              <a:buFont typeface="+mj-lt"/>
              <a:buAutoNum type="arabicParenR"/>
            </a:pPr>
            <a:r>
              <a:rPr lang="nl-NL" sz="2000" dirty="0"/>
              <a:t>Stel dat jij niet Sanne (ouderenverpleegkundige), bent, maar Pieter (Fysiotherapeut) en je signaleert achteruitgang bij mevrouw Jansen. Kan jij dan ook een gesprek hierover starten met het netwerk?</a:t>
            </a:r>
          </a:p>
          <a:p>
            <a:pPr marL="514350" indent="-514350">
              <a:buClr>
                <a:srgbClr val="DA8792"/>
              </a:buClr>
              <a:buFont typeface="+mj-lt"/>
              <a:buAutoNum type="arabicParenR"/>
            </a:pPr>
            <a:endParaRPr lang="nl-NL" sz="2000" dirty="0"/>
          </a:p>
          <a:p>
            <a:pPr marL="514350" indent="-514350">
              <a:buClr>
                <a:srgbClr val="DA8792"/>
              </a:buClr>
              <a:buFont typeface="+mj-lt"/>
              <a:buAutoNum type="arabicParenR"/>
            </a:pPr>
            <a:r>
              <a:rPr lang="nl-NL" sz="2000" dirty="0"/>
              <a:t>Je wil een relevante foto in het gesprek meesturen om jouw observaties te ondersteunen. Hoe doe je dat?</a:t>
            </a:r>
          </a:p>
          <a:p>
            <a:pPr marL="514350" indent="-514350">
              <a:buFont typeface="+mj-lt"/>
              <a:buAutoNum type="arabicParenR"/>
            </a:pPr>
            <a:endParaRPr lang="nl-NL" sz="2000" dirty="0"/>
          </a:p>
        </p:txBody>
      </p:sp>
      <p:pic>
        <p:nvPicPr>
          <p:cNvPr id="4" name="Afbeelding 3" descr="Afbeelding met persoon, kleding, buitenshuis, Menselijk gezicht&#10;&#10;Door AI gegenereerde inhoud is mogelijk onjuist.">
            <a:extLst>
              <a:ext uri="{FF2B5EF4-FFF2-40B4-BE49-F238E27FC236}">
                <a16:creationId xmlns:a16="http://schemas.microsoft.com/office/drawing/2014/main" id="{9DF2FA82-8F12-E702-2F87-42809D3BF307}"/>
              </a:ext>
            </a:extLst>
          </p:cNvPr>
          <p:cNvPicPr>
            <a:picLocks noChangeAspect="1"/>
          </p:cNvPicPr>
          <p:nvPr/>
        </p:nvPicPr>
        <p:blipFill>
          <a:blip r:embed="rId2">
            <a:extLst>
              <a:ext uri="{28A0092B-C50C-407E-A947-70E740481C1C}">
                <a14:useLocalDpi xmlns:a14="http://schemas.microsoft.com/office/drawing/2010/main" val="0"/>
              </a:ext>
            </a:extLst>
          </a:blip>
          <a:srcRect l="10865" r="23776"/>
          <a:stretch/>
        </p:blipFill>
        <p:spPr>
          <a:xfrm>
            <a:off x="11174930" y="0"/>
            <a:ext cx="1017069" cy="1122992"/>
          </a:xfrm>
          <a:prstGeom prst="rect">
            <a:avLst/>
          </a:prstGeom>
          <a:ln w="76200">
            <a:solidFill>
              <a:srgbClr val="7030A0"/>
            </a:solidFill>
          </a:ln>
        </p:spPr>
      </p:pic>
      <p:sp>
        <p:nvSpPr>
          <p:cNvPr id="5" name="Tekstvak 4">
            <a:extLst>
              <a:ext uri="{FF2B5EF4-FFF2-40B4-BE49-F238E27FC236}">
                <a16:creationId xmlns:a16="http://schemas.microsoft.com/office/drawing/2014/main" id="{F11506EC-94E3-6FDE-F72B-E2D5D4337B06}"/>
              </a:ext>
            </a:extLst>
          </p:cNvPr>
          <p:cNvSpPr txBox="1"/>
          <p:nvPr/>
        </p:nvSpPr>
        <p:spPr>
          <a:xfrm>
            <a:off x="11353800" y="53664"/>
            <a:ext cx="651140" cy="1015663"/>
          </a:xfrm>
          <a:prstGeom prst="rect">
            <a:avLst/>
          </a:prstGeom>
          <a:noFill/>
        </p:spPr>
        <p:txBody>
          <a:bodyPr wrap="none" rtlCol="0">
            <a:spAutoFit/>
          </a:bodyPr>
          <a:lstStyle/>
          <a:p>
            <a:r>
              <a:rPr lang="nl-NL" sz="6000" b="1">
                <a:solidFill>
                  <a:schemeClr val="bg1"/>
                </a:solidFill>
              </a:rPr>
              <a:t>A</a:t>
            </a:r>
            <a:endParaRPr lang="nl-NL" sz="4800" b="1">
              <a:solidFill>
                <a:schemeClr val="bg1"/>
              </a:solidFill>
            </a:endParaRPr>
          </a:p>
        </p:txBody>
      </p:sp>
      <p:sp>
        <p:nvSpPr>
          <p:cNvPr id="6" name="Titel 1">
            <a:extLst>
              <a:ext uri="{FF2B5EF4-FFF2-40B4-BE49-F238E27FC236}">
                <a16:creationId xmlns:a16="http://schemas.microsoft.com/office/drawing/2014/main" id="{A334E81F-97AE-1251-DCBB-B6410013A7D3}"/>
              </a:ext>
            </a:extLst>
          </p:cNvPr>
          <p:cNvSpPr txBox="1">
            <a:spLocks/>
          </p:cNvSpPr>
          <p:nvPr/>
        </p:nvSpPr>
        <p:spPr>
          <a:xfrm>
            <a:off x="838195" y="2910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3262"/>
                </a:solidFill>
                <a:latin typeface="Verdana" panose="020B0604030504040204" pitchFamily="34" charset="0"/>
                <a:ea typeface="Verdana" panose="020B0604030504040204" pitchFamily="34" charset="0"/>
                <a:cs typeface="+mj-cs"/>
              </a:defRPr>
            </a:lvl1pPr>
          </a:lstStyle>
          <a:p>
            <a:r>
              <a:rPr lang="nl-NL" b="1" dirty="0">
                <a:solidFill>
                  <a:srgbClr val="42BDCF"/>
                </a:solidFill>
              </a:rPr>
              <a:t>Berichten</a:t>
            </a:r>
            <a:br>
              <a:rPr lang="nl-NL" b="1" dirty="0"/>
            </a:br>
            <a:r>
              <a:rPr lang="nl-NL" sz="3200" dirty="0">
                <a:solidFill>
                  <a:srgbClr val="421F5E"/>
                </a:solidFill>
              </a:rPr>
              <a:t>Opdracht </a:t>
            </a:r>
            <a:endParaRPr lang="nl-NL" i="1" dirty="0">
              <a:solidFill>
                <a:srgbClr val="421F5E"/>
              </a:solidFill>
            </a:endParaRPr>
          </a:p>
        </p:txBody>
      </p:sp>
    </p:spTree>
    <p:extLst>
      <p:ext uri="{BB962C8B-B14F-4D97-AF65-F5344CB8AC3E}">
        <p14:creationId xmlns:p14="http://schemas.microsoft.com/office/powerpoint/2010/main" val="359750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3D845-71E7-DFDA-5B67-9A9A084F0135}"/>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3DD27BEF-0B9B-6B48-8BC4-1BDFAE32A440}"/>
              </a:ext>
            </a:extLst>
          </p:cNvPr>
          <p:cNvSpPr>
            <a:spLocks noGrp="1"/>
          </p:cNvSpPr>
          <p:nvPr>
            <p:ph idx="1"/>
          </p:nvPr>
        </p:nvSpPr>
        <p:spPr>
          <a:xfrm>
            <a:off x="838200" y="1825625"/>
            <a:ext cx="10515600" cy="4351338"/>
          </a:xfrm>
        </p:spPr>
        <p:txBody>
          <a:bodyPr>
            <a:noAutofit/>
          </a:bodyPr>
          <a:lstStyle/>
          <a:p>
            <a:pPr marL="0" indent="0">
              <a:buNone/>
            </a:pPr>
            <a:endParaRPr lang="nl-NL" sz="1600" b="1" dirty="0"/>
          </a:p>
          <a:p>
            <a:pPr marL="0" indent="0">
              <a:buNone/>
            </a:pPr>
            <a:r>
              <a:rPr lang="nl-NL" sz="1600" b="1" dirty="0">
                <a:solidFill>
                  <a:srgbClr val="DA8792"/>
                </a:solidFill>
              </a:rPr>
              <a:t>1) </a:t>
            </a:r>
            <a:r>
              <a:rPr lang="nl-NL" sz="1600" b="1" dirty="0"/>
              <a:t>Er zijn twee manieren om </a:t>
            </a:r>
            <a:r>
              <a:rPr lang="nl-NL" sz="1600" dirty="0"/>
              <a:t>een gesprek te starten met de patiënt. De eerste manier is via de patiëntenkaart. Ga naar de patiëntenkaart (of: patiëntoverzicht) door de patiënt op te zoeken in de zoekbalk. </a:t>
            </a:r>
            <a:r>
              <a:rPr lang="nl-NL" sz="1600" dirty="0">
                <a:solidFill>
                  <a:srgbClr val="7030A0"/>
                </a:solidFill>
              </a:rPr>
              <a:t>Volg verder de instructie </a:t>
            </a:r>
            <a:r>
              <a:rPr lang="nl-NL" sz="1600" dirty="0">
                <a:solidFill>
                  <a:srgbClr val="DA8792"/>
                </a:solidFill>
                <a:hlinkClick r:id="rId2">
                  <a:extLst>
                    <a:ext uri="{A12FA001-AC4F-418D-AE19-62706E023703}">
                      <ahyp:hlinkClr xmlns:ahyp="http://schemas.microsoft.com/office/drawing/2018/hyperlinkcolor" val="tx"/>
                    </a:ext>
                  </a:extLst>
                </a:hlinkClick>
              </a:rPr>
              <a:t>“Start een gesprek vanuit de patiëntenkaart”</a:t>
            </a:r>
            <a:r>
              <a:rPr lang="nl-NL" sz="1600" dirty="0">
                <a:solidFill>
                  <a:srgbClr val="DA8792"/>
                </a:solidFill>
              </a:rPr>
              <a:t>.</a:t>
            </a:r>
          </a:p>
          <a:p>
            <a:pPr marL="0" indent="0">
              <a:buNone/>
            </a:pPr>
            <a:r>
              <a:rPr lang="nl-NL" sz="1600" dirty="0"/>
              <a:t>De tweede manier is direct via de berichten </a:t>
            </a:r>
            <a:r>
              <a:rPr lang="nl-NL" sz="1600" dirty="0" err="1"/>
              <a:t>inbox</a:t>
            </a:r>
            <a:r>
              <a:rPr lang="nl-NL" sz="1600" dirty="0"/>
              <a:t>. </a:t>
            </a:r>
            <a:r>
              <a:rPr lang="nl-NL" sz="1600" dirty="0">
                <a:solidFill>
                  <a:srgbClr val="7030A0"/>
                </a:solidFill>
              </a:rPr>
              <a:t>Volg de instructie </a:t>
            </a:r>
            <a:r>
              <a:rPr lang="nl-NL" sz="1600" dirty="0">
                <a:solidFill>
                  <a:srgbClr val="7030A0"/>
                </a:solidFill>
                <a:hlinkClick r:id="rId3">
                  <a:extLst>
                    <a:ext uri="{A12FA001-AC4F-418D-AE19-62706E023703}">
                      <ahyp:hlinkClr xmlns:ahyp="http://schemas.microsoft.com/office/drawing/2018/hyperlinkcolor" val="tx"/>
                    </a:ext>
                  </a:extLst>
                </a:hlinkClick>
              </a:rPr>
              <a:t>“Gesprek starten met zorgverleners” </a:t>
            </a:r>
            <a:r>
              <a:rPr lang="nl-NL" sz="1600" dirty="0"/>
              <a:t>en kies bij stap 3 voor “verder met patiënt”. </a:t>
            </a:r>
          </a:p>
          <a:p>
            <a:pPr marL="0" indent="0">
              <a:buNone/>
            </a:pPr>
            <a:r>
              <a:rPr lang="nl-NL" sz="1600" dirty="0"/>
              <a:t>Of</a:t>
            </a:r>
            <a:r>
              <a:rPr lang="nl-NL" sz="1600" dirty="0">
                <a:solidFill>
                  <a:srgbClr val="7030A0"/>
                </a:solidFill>
              </a:rPr>
              <a:t> bekijk de kennisvideo </a:t>
            </a:r>
            <a:r>
              <a:rPr lang="nl-NL" sz="1600" dirty="0">
                <a:solidFill>
                  <a:srgbClr val="DA8792"/>
                </a:solidFill>
                <a:hlinkClick r:id="rId4">
                  <a:extLst>
                    <a:ext uri="{A12FA001-AC4F-418D-AE19-62706E023703}">
                      <ahyp:hlinkClr xmlns:ahyp="http://schemas.microsoft.com/office/drawing/2018/hyperlinkcolor" val="tx"/>
                    </a:ext>
                  </a:extLst>
                </a:hlinkClick>
              </a:rPr>
              <a:t>“Gesprek starten over patiënten”.</a:t>
            </a:r>
            <a:endParaRPr lang="nl-NL" sz="1600" dirty="0">
              <a:solidFill>
                <a:srgbClr val="DA8792"/>
              </a:solidFill>
            </a:endParaRPr>
          </a:p>
          <a:p>
            <a:pPr marL="0" indent="0">
              <a:buNone/>
            </a:pPr>
            <a:endParaRPr lang="nl-NL" sz="1600" b="1" kern="100" dirty="0">
              <a:cs typeface="Times New Roman" panose="02020603050405020304" pitchFamily="18" charset="0"/>
            </a:endParaRPr>
          </a:p>
          <a:p>
            <a:pPr marL="0" indent="0">
              <a:buNone/>
            </a:pPr>
            <a:r>
              <a:rPr lang="nl-NL" sz="1600" b="1" kern="100" dirty="0">
                <a:solidFill>
                  <a:srgbClr val="DA8792"/>
                </a:solidFill>
                <a:effectLst/>
                <a:cs typeface="Times New Roman" panose="02020603050405020304" pitchFamily="18" charset="0"/>
              </a:rPr>
              <a:t>2) </a:t>
            </a:r>
            <a:r>
              <a:rPr lang="nl-NL" sz="1600" kern="100" dirty="0">
                <a:cs typeface="Times New Roman" panose="02020603050405020304" pitchFamily="18" charset="0"/>
              </a:rPr>
              <a:t>Zodra je een gesprek met de patiënt hebt gestart, krijg je automatisch de vraag om gespreksdeelnemers toe te voegen. Hier kies je de zorgprofessionals binnen het netwerk van de patiënt die je wil laten deelnemen aan dit gesprek. </a:t>
            </a:r>
            <a:r>
              <a:rPr lang="nl-NL" sz="1600" kern="100" dirty="0">
                <a:solidFill>
                  <a:srgbClr val="7030A0"/>
                </a:solidFill>
                <a:cs typeface="Times New Roman" panose="02020603050405020304" pitchFamily="18" charset="0"/>
              </a:rPr>
              <a:t>Volg de instructie </a:t>
            </a:r>
            <a:r>
              <a:rPr lang="nl-NL" sz="1600" kern="100" dirty="0">
                <a:solidFill>
                  <a:srgbClr val="7030A0"/>
                </a:solidFill>
                <a:cs typeface="Times New Roman" panose="02020603050405020304" pitchFamily="18" charset="0"/>
                <a:hlinkClick r:id="rId5">
                  <a:extLst>
                    <a:ext uri="{A12FA001-AC4F-418D-AE19-62706E023703}">
                      <ahyp:hlinkClr xmlns:ahyp="http://schemas.microsoft.com/office/drawing/2018/hyperlinkcolor" val="tx"/>
                    </a:ext>
                  </a:extLst>
                </a:hlinkClick>
              </a:rPr>
              <a:t>“Voeg gespreksdeelnemers toe”.</a:t>
            </a:r>
            <a:endParaRPr lang="nl-NL" sz="1600" kern="100" dirty="0">
              <a:solidFill>
                <a:srgbClr val="7030A0"/>
              </a:solidFill>
              <a:cs typeface="Times New Roman" panose="02020603050405020304" pitchFamily="18" charset="0"/>
            </a:endParaRPr>
          </a:p>
          <a:p>
            <a:pPr marL="0" indent="0">
              <a:buNone/>
            </a:pPr>
            <a:endParaRPr lang="nl-NL" sz="1600" kern="100" dirty="0">
              <a:solidFill>
                <a:srgbClr val="7030A0"/>
              </a:solidFill>
              <a:cs typeface="Times New Roman" panose="02020603050405020304" pitchFamily="18" charset="0"/>
            </a:endParaRPr>
          </a:p>
          <a:p>
            <a:pPr marL="0" indent="0">
              <a:buNone/>
            </a:pPr>
            <a:r>
              <a:rPr lang="nl-NL" sz="1600" b="1" kern="100" dirty="0">
                <a:solidFill>
                  <a:srgbClr val="DA8792"/>
                </a:solidFill>
                <a:cs typeface="Times New Roman" panose="02020603050405020304" pitchFamily="18" charset="0"/>
              </a:rPr>
              <a:t>3) </a:t>
            </a:r>
            <a:r>
              <a:rPr lang="nl-NL" sz="1600" kern="100" dirty="0">
                <a:cs typeface="Times New Roman" panose="02020603050405020304" pitchFamily="18" charset="0"/>
              </a:rPr>
              <a:t>Ja, iedere professional binnen het netwerk van de patiënt kan een gesprek starten. Wat niet voor iedere zorgverlener mogelijk is, is om een nieuw netwerk te initiëren. Dit kan alleen door de huisartsenpraktijk en wijkverpleging.</a:t>
            </a:r>
          </a:p>
          <a:p>
            <a:pPr marL="0" indent="0">
              <a:buNone/>
            </a:pPr>
            <a:endParaRPr lang="nl-NL" sz="1600" kern="100" dirty="0">
              <a:solidFill>
                <a:srgbClr val="7030A0"/>
              </a:solidFill>
              <a:cs typeface="Times New Roman" panose="02020603050405020304" pitchFamily="18" charset="0"/>
            </a:endParaRPr>
          </a:p>
        </p:txBody>
      </p:sp>
      <p:pic>
        <p:nvPicPr>
          <p:cNvPr id="3" name="Afbeelding 2" descr="Afbeelding met persoon, kleding, buitenshuis, Menselijk gezicht&#10;&#10;Door AI gegenereerde inhoud is mogelijk onjuist.">
            <a:extLst>
              <a:ext uri="{FF2B5EF4-FFF2-40B4-BE49-F238E27FC236}">
                <a16:creationId xmlns:a16="http://schemas.microsoft.com/office/drawing/2014/main" id="{51858D5F-FCA3-4665-8A17-74F791175D5B}"/>
              </a:ext>
            </a:extLst>
          </p:cNvPr>
          <p:cNvPicPr>
            <a:picLocks noChangeAspect="1"/>
          </p:cNvPicPr>
          <p:nvPr/>
        </p:nvPicPr>
        <p:blipFill>
          <a:blip r:embed="rId6">
            <a:extLst>
              <a:ext uri="{28A0092B-C50C-407E-A947-70E740481C1C}">
                <a14:useLocalDpi xmlns:a14="http://schemas.microsoft.com/office/drawing/2010/main" val="0"/>
              </a:ext>
            </a:extLst>
          </a:blip>
          <a:srcRect l="10865" r="23776"/>
          <a:stretch/>
        </p:blipFill>
        <p:spPr>
          <a:xfrm>
            <a:off x="11174930" y="0"/>
            <a:ext cx="1017069" cy="1122992"/>
          </a:xfrm>
          <a:prstGeom prst="rect">
            <a:avLst/>
          </a:prstGeom>
          <a:ln w="76200">
            <a:solidFill>
              <a:srgbClr val="7030A0"/>
            </a:solidFill>
          </a:ln>
        </p:spPr>
      </p:pic>
      <p:sp>
        <p:nvSpPr>
          <p:cNvPr id="5" name="Tekstvak 4">
            <a:extLst>
              <a:ext uri="{FF2B5EF4-FFF2-40B4-BE49-F238E27FC236}">
                <a16:creationId xmlns:a16="http://schemas.microsoft.com/office/drawing/2014/main" id="{BBFDCD46-6837-51A7-FDDA-BA59A8663687}"/>
              </a:ext>
            </a:extLst>
          </p:cNvPr>
          <p:cNvSpPr txBox="1"/>
          <p:nvPr/>
        </p:nvSpPr>
        <p:spPr>
          <a:xfrm>
            <a:off x="11353800" y="53664"/>
            <a:ext cx="651140" cy="1015663"/>
          </a:xfrm>
          <a:prstGeom prst="rect">
            <a:avLst/>
          </a:prstGeom>
          <a:noFill/>
        </p:spPr>
        <p:txBody>
          <a:bodyPr wrap="none" rtlCol="0">
            <a:spAutoFit/>
          </a:bodyPr>
          <a:lstStyle/>
          <a:p>
            <a:r>
              <a:rPr lang="nl-NL" sz="6000" b="1">
                <a:solidFill>
                  <a:schemeClr val="bg1"/>
                </a:solidFill>
              </a:rPr>
              <a:t>A</a:t>
            </a:r>
            <a:endParaRPr lang="nl-NL" sz="4800" b="1">
              <a:solidFill>
                <a:schemeClr val="bg1"/>
              </a:solidFill>
            </a:endParaRPr>
          </a:p>
        </p:txBody>
      </p:sp>
      <p:sp>
        <p:nvSpPr>
          <p:cNvPr id="8" name="Titel 1">
            <a:extLst>
              <a:ext uri="{FF2B5EF4-FFF2-40B4-BE49-F238E27FC236}">
                <a16:creationId xmlns:a16="http://schemas.microsoft.com/office/drawing/2014/main" id="{FBE9489D-C15C-E6CC-3C6F-9EDB9329C34F}"/>
              </a:ext>
            </a:extLst>
          </p:cNvPr>
          <p:cNvSpPr txBox="1">
            <a:spLocks/>
          </p:cNvSpPr>
          <p:nvPr/>
        </p:nvSpPr>
        <p:spPr>
          <a:xfrm>
            <a:off x="838195" y="2910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3262"/>
                </a:solidFill>
                <a:latin typeface="Verdana" panose="020B0604030504040204" pitchFamily="34" charset="0"/>
                <a:ea typeface="Verdana" panose="020B0604030504040204" pitchFamily="34" charset="0"/>
                <a:cs typeface="+mj-cs"/>
              </a:defRPr>
            </a:lvl1pPr>
          </a:lstStyle>
          <a:p>
            <a:r>
              <a:rPr lang="nl-NL" b="1" dirty="0">
                <a:solidFill>
                  <a:srgbClr val="42BDCF"/>
                </a:solidFill>
              </a:rPr>
              <a:t>Berichten</a:t>
            </a:r>
            <a:br>
              <a:rPr lang="nl-NL" b="1" dirty="0"/>
            </a:br>
            <a:r>
              <a:rPr lang="nl-NL" sz="3200" dirty="0">
                <a:solidFill>
                  <a:srgbClr val="421F5E"/>
                </a:solidFill>
              </a:rPr>
              <a:t>Antwoorden &amp; toelichting </a:t>
            </a:r>
            <a:endParaRPr lang="nl-NL" i="1" dirty="0">
              <a:solidFill>
                <a:srgbClr val="421F5E"/>
              </a:solidFill>
            </a:endParaRPr>
          </a:p>
        </p:txBody>
      </p:sp>
    </p:spTree>
    <p:extLst>
      <p:ext uri="{BB962C8B-B14F-4D97-AF65-F5344CB8AC3E}">
        <p14:creationId xmlns:p14="http://schemas.microsoft.com/office/powerpoint/2010/main" val="3507089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BC75217-0A7A-A2F6-021C-BE6879895DBA}"/>
              </a:ext>
            </a:extLst>
          </p:cNvPr>
          <p:cNvSpPr>
            <a:spLocks noGrp="1"/>
          </p:cNvSpPr>
          <p:nvPr>
            <p:ph type="title"/>
          </p:nvPr>
        </p:nvSpPr>
        <p:spPr/>
        <p:txBody>
          <a:bodyPr/>
          <a:lstStyle/>
          <a:p>
            <a:r>
              <a:rPr lang="nl-NL" dirty="0">
                <a:solidFill>
                  <a:srgbClr val="42BDCF"/>
                </a:solidFill>
              </a:rPr>
              <a:t>Leren door te doen</a:t>
            </a:r>
          </a:p>
        </p:txBody>
      </p:sp>
      <p:sp>
        <p:nvSpPr>
          <p:cNvPr id="4" name="Tijdelijke aanduiding voor inhoud 3">
            <a:extLst>
              <a:ext uri="{FF2B5EF4-FFF2-40B4-BE49-F238E27FC236}">
                <a16:creationId xmlns:a16="http://schemas.microsoft.com/office/drawing/2014/main" id="{7502E7F1-AAE4-1ADB-CA8E-A4483CAC1B1F}"/>
              </a:ext>
            </a:extLst>
          </p:cNvPr>
          <p:cNvSpPr>
            <a:spLocks noGrp="1"/>
          </p:cNvSpPr>
          <p:nvPr>
            <p:ph idx="1"/>
          </p:nvPr>
        </p:nvSpPr>
        <p:spPr/>
        <p:txBody>
          <a:bodyPr>
            <a:normAutofit/>
          </a:bodyPr>
          <a:lstStyle/>
          <a:p>
            <a:pPr marL="0" indent="0">
              <a:buNone/>
            </a:pPr>
            <a:r>
              <a:rPr lang="nl-NL" sz="2000" dirty="0"/>
              <a:t>Als zorgprofessional in Utrecht stad ga je binnenkort werken met </a:t>
            </a:r>
            <a:r>
              <a:rPr lang="nl-NL" sz="2000" dirty="0" err="1"/>
              <a:t>VIPLive</a:t>
            </a:r>
            <a:r>
              <a:rPr lang="nl-NL" sz="2000" dirty="0"/>
              <a:t> Samenwerken en ben je op zoek naar een leuke en praktijkgerichte manier om kennis te maken met het samenwerkingsplatform én dit direct in de praktijk te gaan toepassen. Zo leer je natuurlijk ook het beste: door te doen!</a:t>
            </a:r>
          </a:p>
          <a:p>
            <a:pPr marL="0" indent="0">
              <a:buNone/>
            </a:pPr>
            <a:endParaRPr lang="nl-NL" sz="2000" dirty="0"/>
          </a:p>
          <a:p>
            <a:pPr marL="0" indent="0">
              <a:buNone/>
            </a:pPr>
            <a:r>
              <a:rPr lang="nl-NL" sz="2000" dirty="0"/>
              <a:t>Ter ondersteuning kan je informatie vinden op </a:t>
            </a:r>
            <a:r>
              <a:rPr lang="nl-NL" sz="2000" dirty="0">
                <a:hlinkClick r:id="rId3"/>
              </a:rPr>
              <a:t>de website van Sterkz.org</a:t>
            </a:r>
            <a:r>
              <a:rPr lang="nl-NL" sz="2000" dirty="0"/>
              <a:t> en de </a:t>
            </a:r>
            <a:r>
              <a:rPr lang="nl-NL" sz="2000" dirty="0" err="1"/>
              <a:t>webinar</a:t>
            </a:r>
            <a:r>
              <a:rPr lang="nl-NL" sz="2000" dirty="0"/>
              <a:t> terugkijken.</a:t>
            </a:r>
          </a:p>
          <a:p>
            <a:pPr marL="0" indent="0">
              <a:buNone/>
            </a:pPr>
            <a:endParaRPr lang="nl-NL" sz="2000" dirty="0"/>
          </a:p>
          <a:p>
            <a:pPr marL="0" indent="0">
              <a:buNone/>
            </a:pPr>
            <a:r>
              <a:rPr lang="nl-NL" sz="2000" b="1" dirty="0">
                <a:solidFill>
                  <a:srgbClr val="DA8792"/>
                </a:solidFill>
              </a:rPr>
              <a:t>Over dit document</a:t>
            </a:r>
          </a:p>
          <a:p>
            <a:pPr marL="0" indent="0">
              <a:buNone/>
            </a:pPr>
            <a:r>
              <a:rPr lang="nl-NL" sz="2000" dirty="0"/>
              <a:t>Aan de hand van een aantal voorbeeldsituaties in dit document ga jij aan de slag met toepassingsopdrachten in jouw eigen </a:t>
            </a:r>
            <a:r>
              <a:rPr lang="nl-NL" sz="2000" dirty="0" err="1"/>
              <a:t>VIPLive</a:t>
            </a:r>
            <a:r>
              <a:rPr lang="nl-NL" sz="2000" dirty="0"/>
              <a:t> omgeving. Zo leer jij stap voor stap hoe je bijvoorbeeld je profiel instelt, berichten stuurt en thuismetingen verwerkt. </a:t>
            </a:r>
          </a:p>
          <a:p>
            <a:pPr marL="0" indent="0">
              <a:buNone/>
            </a:pPr>
            <a:endParaRPr lang="nl-NL" sz="2000" dirty="0"/>
          </a:p>
        </p:txBody>
      </p:sp>
    </p:spTree>
    <p:extLst>
      <p:ext uri="{BB962C8B-B14F-4D97-AF65-F5344CB8AC3E}">
        <p14:creationId xmlns:p14="http://schemas.microsoft.com/office/powerpoint/2010/main" val="1719524473"/>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6C4C9-FFF5-FF70-57E6-DF8565E0A27B}"/>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6EEE9271-155E-D0B4-BE06-CC90F3EF5F66}"/>
              </a:ext>
            </a:extLst>
          </p:cNvPr>
          <p:cNvSpPr>
            <a:spLocks noGrp="1"/>
          </p:cNvSpPr>
          <p:nvPr>
            <p:ph idx="1"/>
          </p:nvPr>
        </p:nvSpPr>
        <p:spPr/>
        <p:txBody>
          <a:bodyPr>
            <a:noAutofit/>
          </a:bodyPr>
          <a:lstStyle/>
          <a:p>
            <a:pPr marL="0" indent="0">
              <a:buNone/>
            </a:pPr>
            <a:endParaRPr lang="nl-NL" sz="1600" kern="100" dirty="0">
              <a:solidFill>
                <a:srgbClr val="7030A0"/>
              </a:solidFill>
              <a:effectLst/>
              <a:cs typeface="Times New Roman" panose="02020603050405020304" pitchFamily="18" charset="0"/>
            </a:endParaRPr>
          </a:p>
          <a:p>
            <a:pPr marL="0" indent="0">
              <a:buNone/>
            </a:pPr>
            <a:r>
              <a:rPr lang="nl-NL" sz="1600" b="1" kern="100" dirty="0">
                <a:solidFill>
                  <a:srgbClr val="DA8792"/>
                </a:solidFill>
                <a:effectLst/>
                <a:cs typeface="Times New Roman" panose="02020603050405020304" pitchFamily="18" charset="0"/>
              </a:rPr>
              <a:t>4) </a:t>
            </a:r>
            <a:r>
              <a:rPr lang="nl-NL" sz="1600" kern="100" dirty="0">
                <a:effectLst/>
                <a:cs typeface="Times New Roman" panose="02020603050405020304" pitchFamily="18" charset="0"/>
              </a:rPr>
              <a:t>Het is mogelijk om bijlagen, zoals foto’s, mee te sturen met berichten. </a:t>
            </a:r>
            <a:r>
              <a:rPr lang="nl-NL" sz="1600" kern="100" dirty="0">
                <a:solidFill>
                  <a:srgbClr val="7030A0"/>
                </a:solidFill>
                <a:effectLst/>
                <a:cs typeface="Times New Roman" panose="02020603050405020304" pitchFamily="18" charset="0"/>
              </a:rPr>
              <a:t>Volg de instructie </a:t>
            </a:r>
            <a:r>
              <a:rPr lang="nl-NL" sz="1600" kern="100" dirty="0">
                <a:solidFill>
                  <a:srgbClr val="7030A0"/>
                </a:solidFill>
                <a:effectLst/>
                <a:cs typeface="Times New Roman" panose="02020603050405020304" pitchFamily="18" charset="0"/>
                <a:hlinkClick r:id="rId2">
                  <a:extLst>
                    <a:ext uri="{A12FA001-AC4F-418D-AE19-62706E023703}">
                      <ahyp:hlinkClr xmlns:ahyp="http://schemas.microsoft.com/office/drawing/2018/hyperlinkcolor" val="tx"/>
                    </a:ext>
                  </a:extLst>
                </a:hlinkClick>
              </a:rPr>
              <a:t>“Versturen van een bijlage”.</a:t>
            </a:r>
            <a:endParaRPr lang="nl-NL" sz="1600" kern="100" dirty="0">
              <a:solidFill>
                <a:srgbClr val="7030A0"/>
              </a:solidFill>
              <a:effectLst/>
              <a:cs typeface="Times New Roman" panose="02020603050405020304" pitchFamily="18" charset="0"/>
            </a:endParaRPr>
          </a:p>
          <a:p>
            <a:pPr marL="0" indent="0">
              <a:buNone/>
            </a:pPr>
            <a:r>
              <a:rPr lang="nl-NL" sz="1600" i="1" kern="100" dirty="0">
                <a:cs typeface="Times New Roman" panose="02020603050405020304" pitchFamily="18" charset="0"/>
              </a:rPr>
              <a:t>Benieuwd welke andere mogelijkheden er binnen het voeren van gesprekken zijn (zoals een beeldbel-gesprek starten of gesprekken verwijderen en archiveren)? Volg dan de hele instructie </a:t>
            </a:r>
            <a:r>
              <a:rPr lang="nl-NL" sz="1600" i="1" kern="100" dirty="0">
                <a:cs typeface="Times New Roman" panose="02020603050405020304" pitchFamily="18" charset="0"/>
                <a:hlinkClick r:id="rId3"/>
              </a:rPr>
              <a:t>“Mogelijkheden binnen een gesprek”. </a:t>
            </a:r>
            <a:endParaRPr lang="nl-NL" sz="1600" i="1" kern="100" dirty="0">
              <a:effectLst/>
              <a:cs typeface="Times New Roman" panose="02020603050405020304" pitchFamily="18" charset="0"/>
            </a:endParaRPr>
          </a:p>
          <a:p>
            <a:pPr algn="l">
              <a:buNone/>
            </a:pPr>
            <a:r>
              <a:rPr lang="nl-NL" sz="1600" b="1" dirty="0"/>
              <a:t> </a:t>
            </a:r>
          </a:p>
        </p:txBody>
      </p:sp>
      <p:pic>
        <p:nvPicPr>
          <p:cNvPr id="3" name="Afbeelding 2" descr="Afbeelding met persoon, kleding, buitenshuis, Menselijk gezicht&#10;&#10;Door AI gegenereerde inhoud is mogelijk onjuist.">
            <a:extLst>
              <a:ext uri="{FF2B5EF4-FFF2-40B4-BE49-F238E27FC236}">
                <a16:creationId xmlns:a16="http://schemas.microsoft.com/office/drawing/2014/main" id="{DE5BF4DA-A2A8-BBA1-5117-01995A1BE3D4}"/>
              </a:ext>
            </a:extLst>
          </p:cNvPr>
          <p:cNvPicPr>
            <a:picLocks noChangeAspect="1"/>
          </p:cNvPicPr>
          <p:nvPr/>
        </p:nvPicPr>
        <p:blipFill>
          <a:blip r:embed="rId4">
            <a:extLst>
              <a:ext uri="{28A0092B-C50C-407E-A947-70E740481C1C}">
                <a14:useLocalDpi xmlns:a14="http://schemas.microsoft.com/office/drawing/2010/main" val="0"/>
              </a:ext>
            </a:extLst>
          </a:blip>
          <a:srcRect l="10865" r="23776"/>
          <a:stretch/>
        </p:blipFill>
        <p:spPr>
          <a:xfrm>
            <a:off x="11174930" y="0"/>
            <a:ext cx="1017069" cy="1122992"/>
          </a:xfrm>
          <a:prstGeom prst="rect">
            <a:avLst/>
          </a:prstGeom>
          <a:ln w="76200">
            <a:solidFill>
              <a:srgbClr val="7030A0"/>
            </a:solidFill>
          </a:ln>
        </p:spPr>
      </p:pic>
      <p:sp>
        <p:nvSpPr>
          <p:cNvPr id="5" name="Tekstvak 4">
            <a:extLst>
              <a:ext uri="{FF2B5EF4-FFF2-40B4-BE49-F238E27FC236}">
                <a16:creationId xmlns:a16="http://schemas.microsoft.com/office/drawing/2014/main" id="{128344BB-0236-C230-8AFA-FB80BFA34AD6}"/>
              </a:ext>
            </a:extLst>
          </p:cNvPr>
          <p:cNvSpPr txBox="1"/>
          <p:nvPr/>
        </p:nvSpPr>
        <p:spPr>
          <a:xfrm>
            <a:off x="11353800" y="53664"/>
            <a:ext cx="651140" cy="1015663"/>
          </a:xfrm>
          <a:prstGeom prst="rect">
            <a:avLst/>
          </a:prstGeom>
          <a:noFill/>
        </p:spPr>
        <p:txBody>
          <a:bodyPr wrap="none" rtlCol="0">
            <a:spAutoFit/>
          </a:bodyPr>
          <a:lstStyle/>
          <a:p>
            <a:r>
              <a:rPr lang="nl-NL" sz="6000" b="1">
                <a:solidFill>
                  <a:schemeClr val="bg1"/>
                </a:solidFill>
              </a:rPr>
              <a:t>A</a:t>
            </a:r>
            <a:endParaRPr lang="nl-NL" sz="4800" b="1">
              <a:solidFill>
                <a:schemeClr val="bg1"/>
              </a:solidFill>
            </a:endParaRPr>
          </a:p>
        </p:txBody>
      </p:sp>
      <p:sp>
        <p:nvSpPr>
          <p:cNvPr id="8" name="Titel 1">
            <a:extLst>
              <a:ext uri="{FF2B5EF4-FFF2-40B4-BE49-F238E27FC236}">
                <a16:creationId xmlns:a16="http://schemas.microsoft.com/office/drawing/2014/main" id="{883DBD49-95B9-1BAD-47B7-8FC3E8547F16}"/>
              </a:ext>
            </a:extLst>
          </p:cNvPr>
          <p:cNvSpPr txBox="1">
            <a:spLocks/>
          </p:cNvSpPr>
          <p:nvPr/>
        </p:nvSpPr>
        <p:spPr>
          <a:xfrm>
            <a:off x="838195" y="2910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3262"/>
                </a:solidFill>
                <a:latin typeface="Verdana" panose="020B0604030504040204" pitchFamily="34" charset="0"/>
                <a:ea typeface="Verdana" panose="020B0604030504040204" pitchFamily="34" charset="0"/>
                <a:cs typeface="+mj-cs"/>
              </a:defRPr>
            </a:lvl1pPr>
          </a:lstStyle>
          <a:p>
            <a:r>
              <a:rPr lang="nl-NL" b="1" dirty="0">
                <a:solidFill>
                  <a:srgbClr val="42BDCF"/>
                </a:solidFill>
              </a:rPr>
              <a:t>Berichten</a:t>
            </a:r>
            <a:br>
              <a:rPr lang="nl-NL" b="1" dirty="0"/>
            </a:br>
            <a:r>
              <a:rPr lang="nl-NL" sz="3200" dirty="0">
                <a:solidFill>
                  <a:srgbClr val="421F5E"/>
                </a:solidFill>
              </a:rPr>
              <a:t>Antwoorden &amp; toelichting </a:t>
            </a:r>
            <a:endParaRPr lang="nl-NL" i="1" dirty="0">
              <a:solidFill>
                <a:srgbClr val="421F5E"/>
              </a:solidFill>
            </a:endParaRPr>
          </a:p>
        </p:txBody>
      </p:sp>
    </p:spTree>
    <p:extLst>
      <p:ext uri="{BB962C8B-B14F-4D97-AF65-F5344CB8AC3E}">
        <p14:creationId xmlns:p14="http://schemas.microsoft.com/office/powerpoint/2010/main" val="871770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8EC4C-B875-F2D1-98C0-83FCFB369C0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69BDF5D-00B6-E1FD-7817-B417C12B8991}"/>
              </a:ext>
            </a:extLst>
          </p:cNvPr>
          <p:cNvSpPr>
            <a:spLocks noGrp="1"/>
          </p:cNvSpPr>
          <p:nvPr>
            <p:ph idx="1"/>
          </p:nvPr>
        </p:nvSpPr>
        <p:spPr>
          <a:xfrm>
            <a:off x="838200" y="1825625"/>
            <a:ext cx="8624777" cy="4351338"/>
          </a:xfrm>
        </p:spPr>
        <p:txBody>
          <a:bodyPr>
            <a:noAutofit/>
          </a:bodyPr>
          <a:lstStyle/>
          <a:p>
            <a:pPr marL="0">
              <a:spcBef>
                <a:spcPts val="0"/>
              </a:spcBef>
              <a:buNone/>
            </a:pPr>
            <a:r>
              <a:rPr lang="nl-NL" sz="1800" dirty="0"/>
              <a:t>Het netwerk rondom mevrouw Jansen herkent de observaties van Sanne. Samen met de huisarts besluiten zij om aanvullend onderzoek te doen naar mogelijke oorzaken, zoals een delier of infectie, en medicatiegebruik te evalueren.</a:t>
            </a:r>
          </a:p>
          <a:p>
            <a:pPr marL="0">
              <a:spcBef>
                <a:spcPts val="0"/>
              </a:spcBef>
              <a:buNone/>
            </a:pPr>
            <a:endParaRPr lang="nl-NL" sz="1800" dirty="0"/>
          </a:p>
          <a:p>
            <a:pPr marL="0">
              <a:spcBef>
                <a:spcPts val="0"/>
              </a:spcBef>
              <a:buNone/>
            </a:pPr>
            <a:r>
              <a:rPr lang="nl-NL" sz="1800" dirty="0"/>
              <a:t>Ook besluiten ze de casemanager dementie in te schakelen om het traject met de familie opnieuw te bekijken, waaronder de mogelijkheid van opname in een beschermde woonvorm.</a:t>
            </a:r>
          </a:p>
          <a:p>
            <a:pPr marL="0">
              <a:spcBef>
                <a:spcPts val="0"/>
              </a:spcBef>
              <a:buNone/>
            </a:pPr>
            <a:endParaRPr lang="nl-NL" sz="1800" dirty="0"/>
          </a:p>
          <a:p>
            <a:pPr marL="0">
              <a:spcBef>
                <a:spcPts val="0"/>
              </a:spcBef>
              <a:buNone/>
            </a:pPr>
            <a:r>
              <a:rPr lang="nl-NL" sz="1800" dirty="0"/>
              <a:t>Verder besluiten ze om tijdens een multidisciplinair overleg met de huisarts, wijkverpleging, casemanager en fysiotherapeut een plan op te stellen om mevrouw Jansen thuis te ondersteunen zolang dat nog verantwoord is.</a:t>
            </a:r>
          </a:p>
        </p:txBody>
      </p:sp>
      <p:pic>
        <p:nvPicPr>
          <p:cNvPr id="4" name="Afbeelding 3" descr="Afbeelding met persoon, kleding, buitenshuis, Menselijk gezicht&#10;&#10;Door AI gegenereerde inhoud is mogelijk onjuist.">
            <a:extLst>
              <a:ext uri="{FF2B5EF4-FFF2-40B4-BE49-F238E27FC236}">
                <a16:creationId xmlns:a16="http://schemas.microsoft.com/office/drawing/2014/main" id="{38129470-07AB-8B48-0C38-1D0155DF7ADB}"/>
              </a:ext>
            </a:extLst>
          </p:cNvPr>
          <p:cNvPicPr>
            <a:picLocks noChangeAspect="1"/>
          </p:cNvPicPr>
          <p:nvPr/>
        </p:nvPicPr>
        <p:blipFill>
          <a:blip r:embed="rId2">
            <a:extLst>
              <a:ext uri="{28A0092B-C50C-407E-A947-70E740481C1C}">
                <a14:useLocalDpi xmlns:a14="http://schemas.microsoft.com/office/drawing/2010/main" val="0"/>
              </a:ext>
            </a:extLst>
          </a:blip>
          <a:srcRect l="10865" r="23776"/>
          <a:stretch/>
        </p:blipFill>
        <p:spPr>
          <a:xfrm>
            <a:off x="11174930" y="0"/>
            <a:ext cx="1017069" cy="1122992"/>
          </a:xfrm>
          <a:prstGeom prst="rect">
            <a:avLst/>
          </a:prstGeom>
          <a:ln w="76200">
            <a:solidFill>
              <a:srgbClr val="7030A0"/>
            </a:solidFill>
          </a:ln>
        </p:spPr>
      </p:pic>
      <p:sp>
        <p:nvSpPr>
          <p:cNvPr id="6" name="Tekstvak 5">
            <a:extLst>
              <a:ext uri="{FF2B5EF4-FFF2-40B4-BE49-F238E27FC236}">
                <a16:creationId xmlns:a16="http://schemas.microsoft.com/office/drawing/2014/main" id="{9F79CAD2-BFFF-58B1-FEA3-D8FB00B1054B}"/>
              </a:ext>
            </a:extLst>
          </p:cNvPr>
          <p:cNvSpPr txBox="1"/>
          <p:nvPr/>
        </p:nvSpPr>
        <p:spPr>
          <a:xfrm>
            <a:off x="11353800" y="53664"/>
            <a:ext cx="615874" cy="1015663"/>
          </a:xfrm>
          <a:prstGeom prst="rect">
            <a:avLst/>
          </a:prstGeom>
          <a:noFill/>
        </p:spPr>
        <p:txBody>
          <a:bodyPr wrap="none" rtlCol="0">
            <a:spAutoFit/>
          </a:bodyPr>
          <a:lstStyle/>
          <a:p>
            <a:r>
              <a:rPr lang="nl-NL" sz="6000" b="1">
                <a:solidFill>
                  <a:schemeClr val="bg1"/>
                </a:solidFill>
              </a:rPr>
              <a:t>B</a:t>
            </a:r>
            <a:endParaRPr lang="nl-NL" sz="4800" b="1">
              <a:solidFill>
                <a:schemeClr val="bg1"/>
              </a:solidFill>
            </a:endParaRPr>
          </a:p>
        </p:txBody>
      </p:sp>
      <p:sp>
        <p:nvSpPr>
          <p:cNvPr id="8" name="Titel 1">
            <a:extLst>
              <a:ext uri="{FF2B5EF4-FFF2-40B4-BE49-F238E27FC236}">
                <a16:creationId xmlns:a16="http://schemas.microsoft.com/office/drawing/2014/main" id="{818B951F-DCD9-F555-5E28-E7D4B4452D9C}"/>
              </a:ext>
            </a:extLst>
          </p:cNvPr>
          <p:cNvSpPr txBox="1">
            <a:spLocks/>
          </p:cNvSpPr>
          <p:nvPr/>
        </p:nvSpPr>
        <p:spPr>
          <a:xfrm>
            <a:off x="838195" y="2910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3262"/>
                </a:solidFill>
                <a:latin typeface="Verdana" panose="020B0604030504040204" pitchFamily="34" charset="0"/>
                <a:ea typeface="Verdana" panose="020B0604030504040204" pitchFamily="34" charset="0"/>
                <a:cs typeface="+mj-cs"/>
              </a:defRPr>
            </a:lvl1pPr>
          </a:lstStyle>
          <a:p>
            <a:r>
              <a:rPr lang="nl-NL" b="1" dirty="0">
                <a:solidFill>
                  <a:srgbClr val="DA8792"/>
                </a:solidFill>
              </a:rPr>
              <a:t>Berichten</a:t>
            </a:r>
            <a:br>
              <a:rPr lang="nl-NL" b="1" dirty="0"/>
            </a:br>
            <a:r>
              <a:rPr lang="nl-NL" sz="3200" dirty="0">
                <a:solidFill>
                  <a:srgbClr val="421F5E"/>
                </a:solidFill>
              </a:rPr>
              <a:t>Situatieschets deel B</a:t>
            </a:r>
            <a:endParaRPr lang="nl-NL" i="1" dirty="0">
              <a:solidFill>
                <a:srgbClr val="421F5E"/>
              </a:solidFill>
            </a:endParaRPr>
          </a:p>
        </p:txBody>
      </p:sp>
    </p:spTree>
    <p:extLst>
      <p:ext uri="{BB962C8B-B14F-4D97-AF65-F5344CB8AC3E}">
        <p14:creationId xmlns:p14="http://schemas.microsoft.com/office/powerpoint/2010/main" val="1141900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2388C-F3F2-45F3-59E1-5846D8DFA203}"/>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5900383-6FF7-A4AE-2B9A-0132D07AE3EC}"/>
              </a:ext>
            </a:extLst>
          </p:cNvPr>
          <p:cNvSpPr>
            <a:spLocks noGrp="1"/>
          </p:cNvSpPr>
          <p:nvPr>
            <p:ph idx="1"/>
          </p:nvPr>
        </p:nvSpPr>
        <p:spPr/>
        <p:txBody>
          <a:bodyPr>
            <a:normAutofit fontScale="92500" lnSpcReduction="10000"/>
          </a:bodyPr>
          <a:lstStyle/>
          <a:p>
            <a:pPr marL="514350" indent="-514350">
              <a:buClr>
                <a:srgbClr val="42BDCF"/>
              </a:buClr>
              <a:buFont typeface="+mj-lt"/>
              <a:buAutoNum type="arabicPeriod"/>
            </a:pPr>
            <a:r>
              <a:rPr lang="nl-NL" sz="2000" dirty="0"/>
              <a:t>Kijk bij de beschikbare vragenlijsten. Is er een relevante vragenlijst die je in dit geval zou inzetten? Zo ja, hoe zou je het versturen van die vragenlijst dan aanpakken via </a:t>
            </a:r>
            <a:r>
              <a:rPr lang="nl-NL" sz="2000" dirty="0" err="1"/>
              <a:t>VIPLive</a:t>
            </a:r>
            <a:r>
              <a:rPr lang="nl-NL" sz="2000" dirty="0"/>
              <a:t>?</a:t>
            </a:r>
          </a:p>
          <a:p>
            <a:pPr marL="514350" indent="-514350">
              <a:buClr>
                <a:srgbClr val="42BDCF"/>
              </a:buClr>
              <a:buFont typeface="+mj-lt"/>
              <a:buAutoNum type="arabicPeriod"/>
            </a:pPr>
            <a:endParaRPr lang="nl-NL" sz="2000" dirty="0"/>
          </a:p>
          <a:p>
            <a:pPr marL="514350" indent="-514350">
              <a:buClr>
                <a:srgbClr val="42BDCF"/>
              </a:buClr>
              <a:buFont typeface="+mj-lt"/>
              <a:buAutoNum type="arabicPeriod"/>
            </a:pPr>
            <a:r>
              <a:rPr lang="nl-NL" sz="2000" dirty="0"/>
              <a:t>Ga na of de casemanager dementie al deelneemt aan het gesprek.</a:t>
            </a:r>
          </a:p>
          <a:p>
            <a:pPr marL="514350" indent="-514350">
              <a:buClr>
                <a:srgbClr val="42BDCF"/>
              </a:buClr>
              <a:buFont typeface="+mj-lt"/>
              <a:buAutoNum type="arabicPeriod"/>
            </a:pPr>
            <a:endParaRPr lang="nl-NL" sz="2000" dirty="0"/>
          </a:p>
          <a:p>
            <a:pPr marL="514350" indent="-514350">
              <a:buClr>
                <a:srgbClr val="42BDCF"/>
              </a:buClr>
              <a:buFont typeface="+mj-lt"/>
              <a:buAutoNum type="arabicPeriod"/>
            </a:pPr>
            <a:r>
              <a:rPr lang="nl-NL" sz="2000" dirty="0"/>
              <a:t>Hoe voeg je de casemanager dementie toe aan het lopende gesprek?</a:t>
            </a:r>
          </a:p>
          <a:p>
            <a:pPr marL="514350" indent="-514350">
              <a:buClr>
                <a:srgbClr val="42BDCF"/>
              </a:buClr>
              <a:buFont typeface="+mj-lt"/>
              <a:buAutoNum type="arabicPeriod"/>
            </a:pPr>
            <a:endParaRPr lang="nl-NL" sz="2000" dirty="0"/>
          </a:p>
          <a:p>
            <a:pPr marL="514350" indent="-514350">
              <a:buClr>
                <a:srgbClr val="42BDCF"/>
              </a:buClr>
              <a:buFont typeface="+mj-lt"/>
              <a:buAutoNum type="arabicPeriod"/>
            </a:pPr>
            <a:r>
              <a:rPr lang="nl-NL" sz="2000" dirty="0"/>
              <a:t>Moet je de informatie die eerder is gedeeld in het gesprek nogmaals delen met de casemanager dementie of heeft hij/zij inzage in de gespreksgeschiedenis?</a:t>
            </a:r>
          </a:p>
          <a:p>
            <a:pPr marL="514350" indent="-514350">
              <a:buClr>
                <a:srgbClr val="42BDCF"/>
              </a:buClr>
              <a:buFont typeface="+mj-lt"/>
              <a:buAutoNum type="arabicPeriod"/>
            </a:pPr>
            <a:endParaRPr lang="nl-NL" sz="2000" dirty="0"/>
          </a:p>
          <a:p>
            <a:pPr marL="514350" indent="-514350">
              <a:buClr>
                <a:srgbClr val="42BDCF"/>
              </a:buClr>
              <a:buFont typeface="+mj-lt"/>
              <a:buAutoNum type="arabicPeriod"/>
            </a:pPr>
            <a:r>
              <a:rPr lang="nl-NL" sz="2000" dirty="0"/>
              <a:t>Welke stappen neem je om een MDO in te plannen met huisarts, wijkverpleging, casemanager en fysiotherapeut?</a:t>
            </a:r>
          </a:p>
        </p:txBody>
      </p:sp>
      <p:pic>
        <p:nvPicPr>
          <p:cNvPr id="7" name="Afbeelding 6" descr="Afbeelding met persoon, kleding, buitenshuis, Menselijk gezicht&#10;&#10;Door AI gegenereerde inhoud is mogelijk onjuist.">
            <a:extLst>
              <a:ext uri="{FF2B5EF4-FFF2-40B4-BE49-F238E27FC236}">
                <a16:creationId xmlns:a16="http://schemas.microsoft.com/office/drawing/2014/main" id="{9161C3D8-CB64-F7E1-BA3E-123D1E6A0BCD}"/>
              </a:ext>
            </a:extLst>
          </p:cNvPr>
          <p:cNvPicPr>
            <a:picLocks noChangeAspect="1"/>
          </p:cNvPicPr>
          <p:nvPr/>
        </p:nvPicPr>
        <p:blipFill>
          <a:blip r:embed="rId3">
            <a:extLst>
              <a:ext uri="{28A0092B-C50C-407E-A947-70E740481C1C}">
                <a14:useLocalDpi xmlns:a14="http://schemas.microsoft.com/office/drawing/2010/main" val="0"/>
              </a:ext>
            </a:extLst>
          </a:blip>
          <a:srcRect l="10865" r="23776"/>
          <a:stretch/>
        </p:blipFill>
        <p:spPr>
          <a:xfrm>
            <a:off x="11174930" y="0"/>
            <a:ext cx="1017069" cy="1122992"/>
          </a:xfrm>
          <a:prstGeom prst="rect">
            <a:avLst/>
          </a:prstGeom>
          <a:ln w="76200">
            <a:solidFill>
              <a:srgbClr val="7030A0"/>
            </a:solidFill>
          </a:ln>
        </p:spPr>
      </p:pic>
      <p:sp>
        <p:nvSpPr>
          <p:cNvPr id="9" name="Tekstvak 8">
            <a:extLst>
              <a:ext uri="{FF2B5EF4-FFF2-40B4-BE49-F238E27FC236}">
                <a16:creationId xmlns:a16="http://schemas.microsoft.com/office/drawing/2014/main" id="{161D7B2B-2F8B-3141-5F20-75DFE9DFE101}"/>
              </a:ext>
            </a:extLst>
          </p:cNvPr>
          <p:cNvSpPr txBox="1"/>
          <p:nvPr/>
        </p:nvSpPr>
        <p:spPr>
          <a:xfrm>
            <a:off x="11353800" y="53664"/>
            <a:ext cx="615874" cy="1015663"/>
          </a:xfrm>
          <a:prstGeom prst="rect">
            <a:avLst/>
          </a:prstGeom>
          <a:noFill/>
        </p:spPr>
        <p:txBody>
          <a:bodyPr wrap="none" rtlCol="0">
            <a:spAutoFit/>
          </a:bodyPr>
          <a:lstStyle/>
          <a:p>
            <a:r>
              <a:rPr lang="nl-NL" sz="6000" b="1">
                <a:solidFill>
                  <a:schemeClr val="bg1"/>
                </a:solidFill>
              </a:rPr>
              <a:t>B</a:t>
            </a:r>
            <a:endParaRPr lang="nl-NL" sz="4800" b="1">
              <a:solidFill>
                <a:schemeClr val="bg1"/>
              </a:solidFill>
            </a:endParaRPr>
          </a:p>
        </p:txBody>
      </p:sp>
      <p:sp>
        <p:nvSpPr>
          <p:cNvPr id="6" name="Titel 1">
            <a:extLst>
              <a:ext uri="{FF2B5EF4-FFF2-40B4-BE49-F238E27FC236}">
                <a16:creationId xmlns:a16="http://schemas.microsoft.com/office/drawing/2014/main" id="{E1A73E7C-549C-238A-7F5F-754EC1C5FDBA}"/>
              </a:ext>
            </a:extLst>
          </p:cNvPr>
          <p:cNvSpPr txBox="1">
            <a:spLocks/>
          </p:cNvSpPr>
          <p:nvPr/>
        </p:nvSpPr>
        <p:spPr>
          <a:xfrm>
            <a:off x="838195" y="2910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3262"/>
                </a:solidFill>
                <a:latin typeface="Verdana" panose="020B0604030504040204" pitchFamily="34" charset="0"/>
                <a:ea typeface="Verdana" panose="020B0604030504040204" pitchFamily="34" charset="0"/>
                <a:cs typeface="+mj-cs"/>
              </a:defRPr>
            </a:lvl1pPr>
          </a:lstStyle>
          <a:p>
            <a:r>
              <a:rPr lang="nl-NL" b="1" dirty="0">
                <a:solidFill>
                  <a:srgbClr val="DA8792"/>
                </a:solidFill>
              </a:rPr>
              <a:t>Berichten</a:t>
            </a:r>
            <a:br>
              <a:rPr lang="nl-NL" b="1" dirty="0"/>
            </a:br>
            <a:r>
              <a:rPr lang="nl-NL" sz="3200" dirty="0">
                <a:solidFill>
                  <a:srgbClr val="421F5E"/>
                </a:solidFill>
              </a:rPr>
              <a:t>Opdracht </a:t>
            </a:r>
            <a:endParaRPr lang="nl-NL" i="1" dirty="0">
              <a:solidFill>
                <a:srgbClr val="421F5E"/>
              </a:solidFill>
            </a:endParaRPr>
          </a:p>
        </p:txBody>
      </p:sp>
    </p:spTree>
    <p:extLst>
      <p:ext uri="{BB962C8B-B14F-4D97-AF65-F5344CB8AC3E}">
        <p14:creationId xmlns:p14="http://schemas.microsoft.com/office/powerpoint/2010/main" val="942705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15A35-6C98-C9E1-6E52-126027872E6F}"/>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98974865-F92E-8436-142D-0F7B5573A38A}"/>
              </a:ext>
            </a:extLst>
          </p:cNvPr>
          <p:cNvSpPr>
            <a:spLocks noGrp="1"/>
          </p:cNvSpPr>
          <p:nvPr>
            <p:ph idx="1"/>
          </p:nvPr>
        </p:nvSpPr>
        <p:spPr>
          <a:xfrm>
            <a:off x="838200" y="1825625"/>
            <a:ext cx="10596613" cy="4334543"/>
          </a:xfrm>
        </p:spPr>
        <p:txBody>
          <a:bodyPr>
            <a:noAutofit/>
          </a:bodyPr>
          <a:lstStyle/>
          <a:p>
            <a:pPr marL="0" indent="0">
              <a:buNone/>
            </a:pPr>
            <a:r>
              <a:rPr lang="nl-NL" sz="1600" b="1" dirty="0">
                <a:solidFill>
                  <a:srgbClr val="42BDCF"/>
                </a:solidFill>
              </a:rPr>
              <a:t>1) </a:t>
            </a:r>
            <a:r>
              <a:rPr lang="nl-NL" sz="1600" dirty="0"/>
              <a:t>Hier vind je het </a:t>
            </a:r>
            <a:r>
              <a:rPr lang="nl-NL" sz="1600" dirty="0">
                <a:hlinkClick r:id="rId2"/>
              </a:rPr>
              <a:t>volledige overzicht van beschikbare vragenlijsten</a:t>
            </a:r>
            <a:r>
              <a:rPr lang="nl-NL" sz="1600" dirty="0"/>
              <a:t>. Om een vragenlijst naar de patiënt te versturen, </a:t>
            </a:r>
            <a:r>
              <a:rPr lang="nl-NL" sz="1600" dirty="0">
                <a:solidFill>
                  <a:srgbClr val="7030A0"/>
                </a:solidFill>
              </a:rPr>
              <a:t>volg je de instructie “</a:t>
            </a:r>
            <a:r>
              <a:rPr lang="nl-NL" sz="1600" dirty="0">
                <a:solidFill>
                  <a:srgbClr val="7030A0"/>
                </a:solidFill>
                <a:hlinkClick r:id="rId3">
                  <a:extLst>
                    <a:ext uri="{A12FA001-AC4F-418D-AE19-62706E023703}">
                      <ahyp:hlinkClr xmlns:ahyp="http://schemas.microsoft.com/office/drawing/2018/hyperlinkcolor" val="tx"/>
                    </a:ext>
                  </a:extLst>
                </a:hlinkClick>
              </a:rPr>
              <a:t>Vragenlijsten versturen naar patiënt</a:t>
            </a:r>
            <a:r>
              <a:rPr lang="nl-NL" sz="1600" dirty="0">
                <a:solidFill>
                  <a:srgbClr val="7030A0"/>
                </a:solidFill>
              </a:rPr>
              <a:t>”. </a:t>
            </a:r>
            <a:r>
              <a:rPr lang="nl-NL" sz="1600" dirty="0"/>
              <a:t>Om de reacties van de patiënt op de vragenlijst te kunnen inzien, volg je de instructie</a:t>
            </a:r>
            <a:r>
              <a:rPr lang="nl-NL" sz="1600" dirty="0">
                <a:solidFill>
                  <a:srgbClr val="7030A0"/>
                </a:solidFill>
              </a:rPr>
              <a:t> “</a:t>
            </a:r>
            <a:r>
              <a:rPr lang="nl-NL" sz="1600" dirty="0">
                <a:solidFill>
                  <a:srgbClr val="7030A0"/>
                </a:solidFill>
                <a:hlinkClick r:id="rId4">
                  <a:extLst>
                    <a:ext uri="{A12FA001-AC4F-418D-AE19-62706E023703}">
                      <ahyp:hlinkClr xmlns:ahyp="http://schemas.microsoft.com/office/drawing/2018/hyperlinkcolor" val="tx"/>
                    </a:ext>
                  </a:extLst>
                </a:hlinkClick>
              </a:rPr>
              <a:t>Uitgezette vragenlijsten volgen via werklijst</a:t>
            </a:r>
            <a:r>
              <a:rPr lang="nl-NL" sz="1600" dirty="0">
                <a:solidFill>
                  <a:srgbClr val="7030A0"/>
                </a:solidFill>
              </a:rPr>
              <a:t>”. </a:t>
            </a:r>
          </a:p>
          <a:p>
            <a:pPr marL="0" indent="0">
              <a:buNone/>
            </a:pPr>
            <a:endParaRPr lang="nl-NL" sz="100" b="1" dirty="0"/>
          </a:p>
          <a:p>
            <a:pPr marL="0" indent="0">
              <a:buNone/>
            </a:pPr>
            <a:r>
              <a:rPr lang="nl-NL" sz="1600" b="1" dirty="0">
                <a:solidFill>
                  <a:srgbClr val="42BDCF"/>
                </a:solidFill>
              </a:rPr>
              <a:t>2) </a:t>
            </a:r>
            <a:r>
              <a:rPr lang="nl-NL" sz="1600" dirty="0"/>
              <a:t>Vanuit het gesprek is het mogelijk om de gesprekkendeelnemers in te zien en te beheren. Klik op het poppetje met het tellertje om te zien wie er al deelneemt aan het gesprek. </a:t>
            </a:r>
          </a:p>
          <a:p>
            <a:pPr marL="0" indent="0">
              <a:buNone/>
            </a:pPr>
            <a:endParaRPr lang="nl-NL" sz="1600" dirty="0"/>
          </a:p>
          <a:p>
            <a:pPr marL="0" indent="0">
              <a:buNone/>
            </a:pPr>
            <a:endParaRPr lang="nl-NL" sz="700" dirty="0"/>
          </a:p>
          <a:p>
            <a:pPr marL="0" indent="0">
              <a:buNone/>
            </a:pPr>
            <a:r>
              <a:rPr lang="nl-NL" sz="1600" dirty="0"/>
              <a:t>Hier zie je dat de casemanager nog niet deelneemt, omdat de casemanager tot op heden nog geen onderdeel van het netwerk van deze patiënt was.</a:t>
            </a:r>
          </a:p>
          <a:p>
            <a:pPr marL="0" indent="0">
              <a:buNone/>
            </a:pPr>
            <a:endParaRPr lang="nl-NL" sz="100" dirty="0"/>
          </a:p>
          <a:p>
            <a:pPr marL="0" indent="0">
              <a:buNone/>
            </a:pPr>
            <a:r>
              <a:rPr lang="nl-NL" sz="1600" b="1" dirty="0">
                <a:solidFill>
                  <a:srgbClr val="42BDCF"/>
                </a:solidFill>
              </a:rPr>
              <a:t>2) </a:t>
            </a:r>
            <a:r>
              <a:rPr lang="nl-NL" sz="1600" dirty="0"/>
              <a:t>De casemanager is nog geen onderdeel van het netwerk van deze patiënt. Je moet hem/haar dus toevoegen aan het netwerk. Dit kan op twee manieren. Je kan dit direct in het gesprek doen op dezelfde plek waar je net hebt bekeken wie er al aan het gesprek deelneemt. Je klikt dan op 'Deelnemers toevoegen’. </a:t>
            </a:r>
            <a:r>
              <a:rPr lang="nl-NL" sz="1600" dirty="0">
                <a:solidFill>
                  <a:srgbClr val="7030A0"/>
                </a:solidFill>
              </a:rPr>
              <a:t>Volg de instructie </a:t>
            </a:r>
            <a:r>
              <a:rPr lang="nl-NL" sz="1600" dirty="0">
                <a:solidFill>
                  <a:srgbClr val="42BDCF"/>
                </a:solidFill>
                <a:hlinkClick r:id="rId5">
                  <a:extLst>
                    <a:ext uri="{A12FA001-AC4F-418D-AE19-62706E023703}">
                      <ahyp:hlinkClr xmlns:ahyp="http://schemas.microsoft.com/office/drawing/2018/hyperlinkcolor" val="tx"/>
                    </a:ext>
                  </a:extLst>
                </a:hlinkClick>
              </a:rPr>
              <a:t>“Deelnemers beheren”. </a:t>
            </a:r>
            <a:endParaRPr lang="nl-NL" sz="1600" dirty="0">
              <a:solidFill>
                <a:srgbClr val="42BDCF"/>
              </a:solidFill>
            </a:endParaRPr>
          </a:p>
          <a:p>
            <a:pPr marL="0" indent="0">
              <a:buNone/>
            </a:pPr>
            <a:endParaRPr lang="nl-NL" sz="100" dirty="0">
              <a:solidFill>
                <a:srgbClr val="7030A0"/>
              </a:solidFill>
            </a:endParaRPr>
          </a:p>
          <a:p>
            <a:pPr marL="0" indent="0">
              <a:buNone/>
            </a:pPr>
            <a:r>
              <a:rPr lang="nl-NL" sz="1600" dirty="0"/>
              <a:t>Een andere mogelijkheid is om de casemanager toe te voegen vanuit de patiëntenkaart. </a:t>
            </a:r>
            <a:r>
              <a:rPr lang="nl-NL" sz="1600" dirty="0">
                <a:solidFill>
                  <a:srgbClr val="7030A0"/>
                </a:solidFill>
              </a:rPr>
              <a:t>Volg hiervoor de instructie </a:t>
            </a:r>
            <a:r>
              <a:rPr lang="nl-NL" sz="1600" dirty="0">
                <a:solidFill>
                  <a:srgbClr val="42BDCF"/>
                </a:solidFill>
                <a:hlinkClick r:id="rId6">
                  <a:extLst>
                    <a:ext uri="{A12FA001-AC4F-418D-AE19-62706E023703}">
                      <ahyp:hlinkClr xmlns:ahyp="http://schemas.microsoft.com/office/drawing/2018/hyperlinkcolor" val="tx"/>
                    </a:ext>
                  </a:extLst>
                </a:hlinkClick>
              </a:rPr>
              <a:t>“Toevoegen aan zorgnetwerk”.</a:t>
            </a:r>
            <a:endParaRPr lang="nl-NL" sz="1600" dirty="0">
              <a:solidFill>
                <a:srgbClr val="42BDCF"/>
              </a:solidFill>
            </a:endParaRPr>
          </a:p>
        </p:txBody>
      </p:sp>
      <p:pic>
        <p:nvPicPr>
          <p:cNvPr id="4100" name="Picture 4">
            <a:extLst>
              <a:ext uri="{FF2B5EF4-FFF2-40B4-BE49-F238E27FC236}">
                <a16:creationId xmlns:a16="http://schemas.microsoft.com/office/drawing/2014/main" id="{614D20EC-E284-93B7-C9D3-B971E442BA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1127" y="3482403"/>
            <a:ext cx="4142673" cy="68604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persoon, kleding, buitenshuis, Menselijk gezicht&#10;&#10;Door AI gegenereerde inhoud is mogelijk onjuist.">
            <a:extLst>
              <a:ext uri="{FF2B5EF4-FFF2-40B4-BE49-F238E27FC236}">
                <a16:creationId xmlns:a16="http://schemas.microsoft.com/office/drawing/2014/main" id="{349F4A42-9ADB-9BED-3A62-AB7BAA563E32}"/>
              </a:ext>
            </a:extLst>
          </p:cNvPr>
          <p:cNvPicPr>
            <a:picLocks noChangeAspect="1"/>
          </p:cNvPicPr>
          <p:nvPr/>
        </p:nvPicPr>
        <p:blipFill>
          <a:blip r:embed="rId8">
            <a:extLst>
              <a:ext uri="{28A0092B-C50C-407E-A947-70E740481C1C}">
                <a14:useLocalDpi xmlns:a14="http://schemas.microsoft.com/office/drawing/2010/main" val="0"/>
              </a:ext>
            </a:extLst>
          </a:blip>
          <a:srcRect l="10865" r="23776"/>
          <a:stretch/>
        </p:blipFill>
        <p:spPr>
          <a:xfrm>
            <a:off x="11174930" y="0"/>
            <a:ext cx="1017069" cy="1122992"/>
          </a:xfrm>
          <a:prstGeom prst="rect">
            <a:avLst/>
          </a:prstGeom>
          <a:ln w="76200">
            <a:solidFill>
              <a:srgbClr val="7030A0"/>
            </a:solidFill>
          </a:ln>
        </p:spPr>
      </p:pic>
      <p:sp>
        <p:nvSpPr>
          <p:cNvPr id="6" name="Tekstvak 5">
            <a:extLst>
              <a:ext uri="{FF2B5EF4-FFF2-40B4-BE49-F238E27FC236}">
                <a16:creationId xmlns:a16="http://schemas.microsoft.com/office/drawing/2014/main" id="{7B0B2C27-CF90-22AB-43AB-713164FB40E0}"/>
              </a:ext>
            </a:extLst>
          </p:cNvPr>
          <p:cNvSpPr txBox="1"/>
          <p:nvPr/>
        </p:nvSpPr>
        <p:spPr>
          <a:xfrm>
            <a:off x="11353800" y="53664"/>
            <a:ext cx="615874" cy="1015663"/>
          </a:xfrm>
          <a:prstGeom prst="rect">
            <a:avLst/>
          </a:prstGeom>
          <a:noFill/>
        </p:spPr>
        <p:txBody>
          <a:bodyPr wrap="none" rtlCol="0">
            <a:spAutoFit/>
          </a:bodyPr>
          <a:lstStyle/>
          <a:p>
            <a:r>
              <a:rPr lang="nl-NL" sz="6000" b="1">
                <a:solidFill>
                  <a:schemeClr val="bg1"/>
                </a:solidFill>
              </a:rPr>
              <a:t>B</a:t>
            </a:r>
            <a:endParaRPr lang="nl-NL" sz="4800" b="1">
              <a:solidFill>
                <a:schemeClr val="bg1"/>
              </a:solidFill>
            </a:endParaRPr>
          </a:p>
        </p:txBody>
      </p:sp>
      <p:sp>
        <p:nvSpPr>
          <p:cNvPr id="8" name="Titel 1">
            <a:extLst>
              <a:ext uri="{FF2B5EF4-FFF2-40B4-BE49-F238E27FC236}">
                <a16:creationId xmlns:a16="http://schemas.microsoft.com/office/drawing/2014/main" id="{288DA0F0-9FA3-2BF6-E0C8-A25F58CE965D}"/>
              </a:ext>
            </a:extLst>
          </p:cNvPr>
          <p:cNvSpPr txBox="1">
            <a:spLocks/>
          </p:cNvSpPr>
          <p:nvPr/>
        </p:nvSpPr>
        <p:spPr>
          <a:xfrm>
            <a:off x="838195" y="2910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3262"/>
                </a:solidFill>
                <a:latin typeface="Verdana" panose="020B0604030504040204" pitchFamily="34" charset="0"/>
                <a:ea typeface="Verdana" panose="020B0604030504040204" pitchFamily="34" charset="0"/>
                <a:cs typeface="+mj-cs"/>
              </a:defRPr>
            </a:lvl1pPr>
          </a:lstStyle>
          <a:p>
            <a:r>
              <a:rPr lang="nl-NL" b="1" dirty="0">
                <a:solidFill>
                  <a:srgbClr val="DA8792"/>
                </a:solidFill>
              </a:rPr>
              <a:t>Berichten</a:t>
            </a:r>
            <a:br>
              <a:rPr lang="nl-NL" b="1" dirty="0"/>
            </a:br>
            <a:r>
              <a:rPr lang="nl-NL" sz="3200" dirty="0">
                <a:solidFill>
                  <a:srgbClr val="421F5E"/>
                </a:solidFill>
              </a:rPr>
              <a:t>Antwoorden &amp; toelichting </a:t>
            </a:r>
            <a:endParaRPr lang="nl-NL" i="1" dirty="0">
              <a:solidFill>
                <a:srgbClr val="421F5E"/>
              </a:solidFill>
            </a:endParaRPr>
          </a:p>
        </p:txBody>
      </p:sp>
    </p:spTree>
    <p:extLst>
      <p:ext uri="{BB962C8B-B14F-4D97-AF65-F5344CB8AC3E}">
        <p14:creationId xmlns:p14="http://schemas.microsoft.com/office/powerpoint/2010/main" val="1831118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C5BF5-F6FE-7217-D5E4-7266681FC2FD}"/>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6901413B-B0CD-6A5F-9C55-182B37DA696A}"/>
              </a:ext>
            </a:extLst>
          </p:cNvPr>
          <p:cNvSpPr>
            <a:spLocks noGrp="1"/>
          </p:cNvSpPr>
          <p:nvPr>
            <p:ph idx="1"/>
          </p:nvPr>
        </p:nvSpPr>
        <p:spPr>
          <a:xfrm>
            <a:off x="838200" y="1825625"/>
            <a:ext cx="10596613" cy="4334543"/>
          </a:xfrm>
        </p:spPr>
        <p:txBody>
          <a:bodyPr>
            <a:noAutofit/>
          </a:bodyPr>
          <a:lstStyle/>
          <a:p>
            <a:pPr marL="0" indent="0">
              <a:buNone/>
            </a:pPr>
            <a:endParaRPr lang="nl-NL" sz="1600" b="1" dirty="0"/>
          </a:p>
          <a:p>
            <a:pPr marL="0" indent="0">
              <a:buNone/>
            </a:pPr>
            <a:r>
              <a:rPr lang="nl-NL" sz="1600" b="1" dirty="0">
                <a:solidFill>
                  <a:srgbClr val="42BDCF"/>
                </a:solidFill>
              </a:rPr>
              <a:t>3) </a:t>
            </a:r>
            <a:r>
              <a:rPr lang="nl-NL" sz="1600" dirty="0"/>
              <a:t>Het is niet nodig om de gespreksgeschiedenis nogmaals te delen met nieuw toegevoegde deelnemers. Nieuw toegevoegde deelnemers kunnen de hele gespreksgeschiedenis van voordat zij deelnamen inzien.</a:t>
            </a:r>
          </a:p>
          <a:p>
            <a:pPr marL="0" indent="0">
              <a:buNone/>
            </a:pPr>
            <a:endParaRPr lang="nl-NL" sz="1600" b="1" dirty="0"/>
          </a:p>
          <a:p>
            <a:pPr marL="0" indent="0">
              <a:buNone/>
            </a:pPr>
            <a:r>
              <a:rPr lang="nl-NL" sz="1600" b="1" dirty="0">
                <a:solidFill>
                  <a:srgbClr val="42BDCF"/>
                </a:solidFill>
              </a:rPr>
              <a:t>4) </a:t>
            </a:r>
            <a:r>
              <a:rPr lang="nl-NL" sz="1600" dirty="0"/>
              <a:t>Om een MDO in </a:t>
            </a:r>
            <a:r>
              <a:rPr lang="nl-NL" sz="1600" dirty="0" err="1"/>
              <a:t>VIPLive</a:t>
            </a:r>
            <a:r>
              <a:rPr lang="nl-NL" sz="1600" dirty="0"/>
              <a:t> te organiseren moeten eerst voorbereidende stappen worden genomen, daarna nodig je zorgverleners uit voor het MDO. </a:t>
            </a:r>
            <a:r>
              <a:rPr lang="nl-NL" sz="1600" dirty="0">
                <a:solidFill>
                  <a:srgbClr val="7030A0"/>
                </a:solidFill>
              </a:rPr>
              <a:t>Volg hiervoor de instructie </a:t>
            </a:r>
            <a:r>
              <a:rPr lang="nl-NL" sz="1600" dirty="0">
                <a:solidFill>
                  <a:srgbClr val="7030A0"/>
                </a:solidFill>
                <a:hlinkClick r:id="rId2">
                  <a:extLst>
                    <a:ext uri="{A12FA001-AC4F-418D-AE19-62706E023703}">
                      <ahyp:hlinkClr xmlns:ahyp="http://schemas.microsoft.com/office/drawing/2018/hyperlinkcolor" val="tx"/>
                    </a:ext>
                  </a:extLst>
                </a:hlinkClick>
              </a:rPr>
              <a:t>“MDO organiseren in </a:t>
            </a:r>
            <a:r>
              <a:rPr lang="nl-NL" sz="1600" dirty="0" err="1">
                <a:solidFill>
                  <a:srgbClr val="7030A0"/>
                </a:solidFill>
                <a:hlinkClick r:id="rId2">
                  <a:extLst>
                    <a:ext uri="{A12FA001-AC4F-418D-AE19-62706E023703}">
                      <ahyp:hlinkClr xmlns:ahyp="http://schemas.microsoft.com/office/drawing/2018/hyperlinkcolor" val="tx"/>
                    </a:ext>
                  </a:extLst>
                </a:hlinkClick>
              </a:rPr>
              <a:t>VIPLive</a:t>
            </a:r>
            <a:r>
              <a:rPr lang="nl-NL" sz="1600" dirty="0">
                <a:solidFill>
                  <a:srgbClr val="7030A0"/>
                </a:solidFill>
                <a:hlinkClick r:id="rId2">
                  <a:extLst>
                    <a:ext uri="{A12FA001-AC4F-418D-AE19-62706E023703}">
                      <ahyp:hlinkClr xmlns:ahyp="http://schemas.microsoft.com/office/drawing/2018/hyperlinkcolor" val="tx"/>
                    </a:ext>
                  </a:extLst>
                </a:hlinkClick>
              </a:rPr>
              <a:t>”.</a:t>
            </a:r>
            <a:endParaRPr lang="nl-NL" sz="1600" dirty="0">
              <a:solidFill>
                <a:srgbClr val="7030A0"/>
              </a:solidFill>
            </a:endParaRPr>
          </a:p>
          <a:p>
            <a:pPr marL="0" indent="0">
              <a:buNone/>
            </a:pPr>
            <a:endParaRPr lang="nl-NL" sz="1600" dirty="0"/>
          </a:p>
          <a:p>
            <a:pPr marL="0" indent="0">
              <a:buNone/>
            </a:pPr>
            <a:r>
              <a:rPr lang="nl-NL" sz="1600" dirty="0"/>
              <a:t>Wanneer er gekozen wordt om notulen te maken tijdens een MDO, kunnen deze notulen veilig worden gedeeld via het groepsgesprek. Dit kan door middel van de bijlage knop in het gesprek.</a:t>
            </a:r>
          </a:p>
          <a:p>
            <a:pPr marL="0" indent="0">
              <a:buNone/>
            </a:pPr>
            <a:endParaRPr lang="nl-NL" sz="1600" b="1" dirty="0"/>
          </a:p>
          <a:p>
            <a:pPr marL="0" indent="0">
              <a:buNone/>
            </a:pPr>
            <a:r>
              <a:rPr lang="nl-NL" sz="1600" b="1" dirty="0"/>
              <a:t> </a:t>
            </a:r>
            <a:endParaRPr lang="nl-NL" sz="1600" dirty="0">
              <a:solidFill>
                <a:srgbClr val="7030A0"/>
              </a:solidFill>
            </a:endParaRPr>
          </a:p>
        </p:txBody>
      </p:sp>
      <p:pic>
        <p:nvPicPr>
          <p:cNvPr id="5" name="Afbeelding 4" descr="Afbeelding met persoon, kleding, buitenshuis, Menselijk gezicht&#10;&#10;Door AI gegenereerde inhoud is mogelijk onjuist.">
            <a:extLst>
              <a:ext uri="{FF2B5EF4-FFF2-40B4-BE49-F238E27FC236}">
                <a16:creationId xmlns:a16="http://schemas.microsoft.com/office/drawing/2014/main" id="{3F3DC2B3-8980-758F-100B-A8E3DE40DE1C}"/>
              </a:ext>
            </a:extLst>
          </p:cNvPr>
          <p:cNvPicPr>
            <a:picLocks noChangeAspect="1"/>
          </p:cNvPicPr>
          <p:nvPr/>
        </p:nvPicPr>
        <p:blipFill>
          <a:blip r:embed="rId3">
            <a:extLst>
              <a:ext uri="{28A0092B-C50C-407E-A947-70E740481C1C}">
                <a14:useLocalDpi xmlns:a14="http://schemas.microsoft.com/office/drawing/2010/main" val="0"/>
              </a:ext>
            </a:extLst>
          </a:blip>
          <a:srcRect l="10865" r="23776"/>
          <a:stretch/>
        </p:blipFill>
        <p:spPr>
          <a:xfrm>
            <a:off x="11174930" y="0"/>
            <a:ext cx="1017069" cy="1122992"/>
          </a:xfrm>
          <a:prstGeom prst="rect">
            <a:avLst/>
          </a:prstGeom>
          <a:ln w="76200">
            <a:solidFill>
              <a:srgbClr val="7030A0"/>
            </a:solidFill>
          </a:ln>
        </p:spPr>
      </p:pic>
      <p:sp>
        <p:nvSpPr>
          <p:cNvPr id="6" name="Tekstvak 5">
            <a:extLst>
              <a:ext uri="{FF2B5EF4-FFF2-40B4-BE49-F238E27FC236}">
                <a16:creationId xmlns:a16="http://schemas.microsoft.com/office/drawing/2014/main" id="{8439FE30-019C-FE2A-EBEE-94E140437807}"/>
              </a:ext>
            </a:extLst>
          </p:cNvPr>
          <p:cNvSpPr txBox="1"/>
          <p:nvPr/>
        </p:nvSpPr>
        <p:spPr>
          <a:xfrm>
            <a:off x="11353800" y="53664"/>
            <a:ext cx="615874" cy="1015663"/>
          </a:xfrm>
          <a:prstGeom prst="rect">
            <a:avLst/>
          </a:prstGeom>
          <a:noFill/>
        </p:spPr>
        <p:txBody>
          <a:bodyPr wrap="none" rtlCol="0">
            <a:spAutoFit/>
          </a:bodyPr>
          <a:lstStyle/>
          <a:p>
            <a:r>
              <a:rPr lang="nl-NL" sz="6000" b="1">
                <a:solidFill>
                  <a:schemeClr val="bg1"/>
                </a:solidFill>
              </a:rPr>
              <a:t>B</a:t>
            </a:r>
            <a:endParaRPr lang="nl-NL" sz="4800" b="1">
              <a:solidFill>
                <a:schemeClr val="bg1"/>
              </a:solidFill>
            </a:endParaRPr>
          </a:p>
        </p:txBody>
      </p:sp>
      <p:sp>
        <p:nvSpPr>
          <p:cNvPr id="8" name="Titel 1">
            <a:extLst>
              <a:ext uri="{FF2B5EF4-FFF2-40B4-BE49-F238E27FC236}">
                <a16:creationId xmlns:a16="http://schemas.microsoft.com/office/drawing/2014/main" id="{579F44D8-1628-2E8E-9720-4E883BD98BA9}"/>
              </a:ext>
            </a:extLst>
          </p:cNvPr>
          <p:cNvSpPr txBox="1">
            <a:spLocks/>
          </p:cNvSpPr>
          <p:nvPr/>
        </p:nvSpPr>
        <p:spPr>
          <a:xfrm>
            <a:off x="838195" y="2910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93262"/>
                </a:solidFill>
                <a:latin typeface="Verdana" panose="020B0604030504040204" pitchFamily="34" charset="0"/>
                <a:ea typeface="Verdana" panose="020B0604030504040204" pitchFamily="34" charset="0"/>
                <a:cs typeface="+mj-cs"/>
              </a:defRPr>
            </a:lvl1pPr>
          </a:lstStyle>
          <a:p>
            <a:r>
              <a:rPr lang="nl-NL" b="1" dirty="0">
                <a:solidFill>
                  <a:srgbClr val="DA8792"/>
                </a:solidFill>
              </a:rPr>
              <a:t>Berichten</a:t>
            </a:r>
            <a:br>
              <a:rPr lang="nl-NL" b="1" dirty="0"/>
            </a:br>
            <a:r>
              <a:rPr lang="nl-NL" sz="3200" dirty="0">
                <a:solidFill>
                  <a:srgbClr val="421F5E"/>
                </a:solidFill>
              </a:rPr>
              <a:t>Antwoorden &amp; toelichting </a:t>
            </a:r>
            <a:endParaRPr lang="nl-NL" i="1" dirty="0">
              <a:solidFill>
                <a:srgbClr val="421F5E"/>
              </a:solidFill>
            </a:endParaRPr>
          </a:p>
        </p:txBody>
      </p:sp>
    </p:spTree>
    <p:extLst>
      <p:ext uri="{BB962C8B-B14F-4D97-AF65-F5344CB8AC3E}">
        <p14:creationId xmlns:p14="http://schemas.microsoft.com/office/powerpoint/2010/main" val="1013963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CA519-705C-6786-0ACC-8001A4E12C5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4C78ADF-0DA6-0798-28D1-DC649FEDC8FE}"/>
              </a:ext>
            </a:extLst>
          </p:cNvPr>
          <p:cNvSpPr>
            <a:spLocks noGrp="1"/>
          </p:cNvSpPr>
          <p:nvPr>
            <p:ph type="title"/>
          </p:nvPr>
        </p:nvSpPr>
        <p:spPr>
          <a:xfrm>
            <a:off x="294640" y="1698944"/>
            <a:ext cx="5547360" cy="2532814"/>
          </a:xfrm>
        </p:spPr>
        <p:txBody>
          <a:bodyPr>
            <a:normAutofit/>
          </a:bodyPr>
          <a:lstStyle/>
          <a:p>
            <a:r>
              <a:rPr lang="nl-NL" sz="5400" b="1" dirty="0" err="1"/>
              <a:t>Gezamenljke</a:t>
            </a:r>
            <a:r>
              <a:rPr lang="nl-NL" sz="5400" b="1" dirty="0"/>
              <a:t> </a:t>
            </a:r>
            <a:r>
              <a:rPr lang="nl-NL" sz="5400" b="1" dirty="0" err="1"/>
              <a:t>inbox</a:t>
            </a:r>
            <a:endParaRPr lang="nl-NL" sz="5400" b="1" dirty="0"/>
          </a:p>
        </p:txBody>
      </p:sp>
      <p:pic>
        <p:nvPicPr>
          <p:cNvPr id="3" name="Afbeelding 2" descr="Afbeelding met kleding, persoon, Menselijk gezicht, muur&#10;&#10;Door AI gegenereerde inhoud is mogelijk onjuist.">
            <a:extLst>
              <a:ext uri="{FF2B5EF4-FFF2-40B4-BE49-F238E27FC236}">
                <a16:creationId xmlns:a16="http://schemas.microsoft.com/office/drawing/2014/main" id="{7B62836C-EFA6-97F4-D97A-547E38B6F8F3}"/>
              </a:ext>
            </a:extLst>
          </p:cNvPr>
          <p:cNvPicPr>
            <a:picLocks noChangeAspect="1"/>
          </p:cNvPicPr>
          <p:nvPr/>
        </p:nvPicPr>
        <p:blipFill>
          <a:blip r:embed="rId3">
            <a:extLst>
              <a:ext uri="{28A0092B-C50C-407E-A947-70E740481C1C}">
                <a14:useLocalDpi xmlns:a14="http://schemas.microsoft.com/office/drawing/2010/main" val="0"/>
              </a:ext>
            </a:extLst>
          </a:blip>
          <a:srcRect l="30498" r="5766"/>
          <a:stretch/>
        </p:blipFill>
        <p:spPr>
          <a:xfrm>
            <a:off x="5956301" y="0"/>
            <a:ext cx="6235699" cy="6858000"/>
          </a:xfrm>
          <a:prstGeom prst="rect">
            <a:avLst/>
          </a:prstGeom>
        </p:spPr>
      </p:pic>
    </p:spTree>
    <p:extLst>
      <p:ext uri="{BB962C8B-B14F-4D97-AF65-F5344CB8AC3E}">
        <p14:creationId xmlns:p14="http://schemas.microsoft.com/office/powerpoint/2010/main" val="742292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6521B-44CB-5545-986F-F4D69A5E33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9E037B-0C8E-AE3B-2EFD-EFAB9B367389}"/>
              </a:ext>
            </a:extLst>
          </p:cNvPr>
          <p:cNvSpPr>
            <a:spLocks noGrp="1"/>
          </p:cNvSpPr>
          <p:nvPr>
            <p:ph type="title"/>
          </p:nvPr>
        </p:nvSpPr>
        <p:spPr/>
        <p:txBody>
          <a:bodyPr>
            <a:normAutofit/>
          </a:bodyPr>
          <a:lstStyle/>
          <a:p>
            <a:r>
              <a:rPr lang="nl-NL" b="1" dirty="0"/>
              <a:t>Toepassing 4</a:t>
            </a:r>
            <a:br>
              <a:rPr lang="nl-NL" b="1" dirty="0"/>
            </a:br>
            <a:r>
              <a:rPr lang="nl-NL" sz="3200" dirty="0">
                <a:solidFill>
                  <a:srgbClr val="42BDCF"/>
                </a:solidFill>
              </a:rPr>
              <a:t>Casusomschrijving</a:t>
            </a:r>
            <a:endParaRPr lang="nl-NL" i="1" dirty="0">
              <a:solidFill>
                <a:srgbClr val="42BDCF"/>
              </a:solidFill>
            </a:endParaRPr>
          </a:p>
        </p:txBody>
      </p:sp>
      <p:sp>
        <p:nvSpPr>
          <p:cNvPr id="3" name="Tijdelijke aanduiding voor inhoud 2">
            <a:extLst>
              <a:ext uri="{FF2B5EF4-FFF2-40B4-BE49-F238E27FC236}">
                <a16:creationId xmlns:a16="http://schemas.microsoft.com/office/drawing/2014/main" id="{3037D2E0-939C-0726-7DF9-30E9D81CBCEB}"/>
              </a:ext>
            </a:extLst>
          </p:cNvPr>
          <p:cNvSpPr>
            <a:spLocks noGrp="1"/>
          </p:cNvSpPr>
          <p:nvPr>
            <p:ph idx="1"/>
          </p:nvPr>
        </p:nvSpPr>
        <p:spPr>
          <a:xfrm>
            <a:off x="838200" y="1825624"/>
            <a:ext cx="11023600" cy="5032375"/>
          </a:xfrm>
        </p:spPr>
        <p:txBody>
          <a:bodyPr>
            <a:noAutofit/>
          </a:bodyPr>
          <a:lstStyle/>
          <a:p>
            <a:pPr marL="0">
              <a:spcBef>
                <a:spcPts val="0"/>
              </a:spcBef>
              <a:buNone/>
            </a:pPr>
            <a:endParaRPr lang="nl-NL" sz="1800"/>
          </a:p>
          <a:p>
            <a:pPr marL="0">
              <a:spcBef>
                <a:spcPts val="0"/>
              </a:spcBef>
              <a:buNone/>
            </a:pPr>
            <a:r>
              <a:rPr lang="nl-NL" sz="1800"/>
              <a:t>Binnen jouw organisatie werk jij in een team van collega’s van dezelfde functie samen. Dit is ook handig op het moment van langere afwezigheid van collega’s, omdat je elkaars werk dan tijdelijk kan waarnemen. Het is vakantieperiode en jij en je collega’s hebben jullie vakanties op elkaar afgestemd zodat er altijd iemand aanwezig is om vragen vanuit het netwerk van de verschillende patiënten te kunnen beantwoorden en acties uit te kunnen zetten. </a:t>
            </a:r>
          </a:p>
          <a:p>
            <a:pPr marL="0">
              <a:spcBef>
                <a:spcPts val="0"/>
              </a:spcBef>
              <a:buNone/>
            </a:pPr>
            <a:endParaRPr lang="nl-NL" sz="1800"/>
          </a:p>
          <a:p>
            <a:pPr marL="0">
              <a:spcBef>
                <a:spcPts val="0"/>
              </a:spcBef>
              <a:buNone/>
            </a:pPr>
            <a:r>
              <a:rPr lang="nl-NL" sz="1800"/>
              <a:t>Jullie agenda’s zijn dus op elkaar afgestemd en in jullie profiel hebben jullie je afwezigheid ingevoerd, zodat het netwerk op de hoogte is van jullie aan- en afwezigheid. Jullie willen voorkomen dat je toch berichten misloopt wanneer alleen een afwezige collega in gesprekken wordt meegenomen. Jullie besluiten met een gezamenlijke </a:t>
            </a:r>
            <a:r>
              <a:rPr lang="nl-NL" sz="1800" err="1"/>
              <a:t>inbox</a:t>
            </a:r>
            <a:r>
              <a:rPr lang="nl-NL" sz="1800"/>
              <a:t> te gaan werken.</a:t>
            </a:r>
          </a:p>
          <a:p>
            <a:pPr marL="0">
              <a:spcBef>
                <a:spcPts val="0"/>
              </a:spcBef>
              <a:buNone/>
            </a:pPr>
            <a:endParaRPr lang="nl-NL" sz="1800"/>
          </a:p>
          <a:p>
            <a:pPr marL="0">
              <a:spcBef>
                <a:spcPts val="0"/>
              </a:spcBef>
              <a:buNone/>
            </a:pPr>
            <a:r>
              <a:rPr lang="nl-NL" sz="1800"/>
              <a:t>De gezamenlijke </a:t>
            </a:r>
            <a:r>
              <a:rPr lang="nl-NL" sz="1800" err="1"/>
              <a:t>inbox</a:t>
            </a:r>
            <a:r>
              <a:rPr lang="nl-NL" sz="1800"/>
              <a:t> in </a:t>
            </a:r>
            <a:r>
              <a:rPr lang="nl-NL" sz="1800" err="1"/>
              <a:t>VIPLive</a:t>
            </a:r>
            <a:r>
              <a:rPr lang="nl-NL" sz="1800"/>
              <a:t> is bedoeld voor het voeren van gesprekken, waarbij meerdere mensen in een (zelf bepaalde) groep dezelfde berichten krijgen, in plaats van dat individuele ontvangers geselecteerd moeten worden. </a:t>
            </a:r>
          </a:p>
        </p:txBody>
      </p:sp>
      <p:pic>
        <p:nvPicPr>
          <p:cNvPr id="4" name="Afbeelding 3" descr="Afbeelding met kleding, persoon, Menselijk gezicht, muur&#10;&#10;Door AI gegenereerde inhoud is mogelijk onjuist.">
            <a:extLst>
              <a:ext uri="{FF2B5EF4-FFF2-40B4-BE49-F238E27FC236}">
                <a16:creationId xmlns:a16="http://schemas.microsoft.com/office/drawing/2014/main" id="{3DB879B0-003F-48CE-5FF7-0EDDEED87C2F}"/>
              </a:ext>
            </a:extLst>
          </p:cNvPr>
          <p:cNvPicPr>
            <a:picLocks noChangeAspect="1"/>
          </p:cNvPicPr>
          <p:nvPr/>
        </p:nvPicPr>
        <p:blipFill>
          <a:blip r:embed="rId3">
            <a:extLst>
              <a:ext uri="{28A0092B-C50C-407E-A947-70E740481C1C}">
                <a14:useLocalDpi xmlns:a14="http://schemas.microsoft.com/office/drawing/2010/main" val="0"/>
              </a:ext>
            </a:extLst>
          </a:blip>
          <a:srcRect l="30498" r="5766"/>
          <a:stretch/>
        </p:blipFill>
        <p:spPr>
          <a:xfrm>
            <a:off x="11170720" y="0"/>
            <a:ext cx="1021280" cy="1123200"/>
          </a:xfrm>
          <a:prstGeom prst="rect">
            <a:avLst/>
          </a:prstGeom>
          <a:ln w="76200">
            <a:solidFill>
              <a:srgbClr val="7030A0"/>
            </a:solidFill>
          </a:ln>
        </p:spPr>
      </p:pic>
    </p:spTree>
    <p:extLst>
      <p:ext uri="{BB962C8B-B14F-4D97-AF65-F5344CB8AC3E}">
        <p14:creationId xmlns:p14="http://schemas.microsoft.com/office/powerpoint/2010/main" val="4257068481"/>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85C1A-00A0-A51C-7F7A-BEEE38C77D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210EC2-5EEF-95A8-5F86-1A82DF2FCD50}"/>
              </a:ext>
            </a:extLst>
          </p:cNvPr>
          <p:cNvSpPr>
            <a:spLocks noGrp="1"/>
          </p:cNvSpPr>
          <p:nvPr>
            <p:ph type="title"/>
          </p:nvPr>
        </p:nvSpPr>
        <p:spPr/>
        <p:txBody>
          <a:bodyPr/>
          <a:lstStyle/>
          <a:p>
            <a:r>
              <a:rPr lang="nl-NL" b="1" dirty="0"/>
              <a:t>Toepassing 4</a:t>
            </a:r>
            <a:br>
              <a:rPr lang="nl-NL" dirty="0"/>
            </a:br>
            <a:r>
              <a:rPr lang="nl-NL" sz="3200" dirty="0">
                <a:solidFill>
                  <a:srgbClr val="42BDCF"/>
                </a:solidFill>
              </a:rPr>
              <a:t>Opdrachten</a:t>
            </a:r>
            <a:endParaRPr lang="nl-NL" i="1" dirty="0">
              <a:solidFill>
                <a:srgbClr val="42BDCF"/>
              </a:solidFill>
            </a:endParaRPr>
          </a:p>
        </p:txBody>
      </p:sp>
      <p:sp>
        <p:nvSpPr>
          <p:cNvPr id="3" name="Tijdelijke aanduiding voor inhoud 2">
            <a:extLst>
              <a:ext uri="{FF2B5EF4-FFF2-40B4-BE49-F238E27FC236}">
                <a16:creationId xmlns:a16="http://schemas.microsoft.com/office/drawing/2014/main" id="{7020DFAA-52C1-DD6E-DE27-629C5D823B2B}"/>
              </a:ext>
            </a:extLst>
          </p:cNvPr>
          <p:cNvSpPr>
            <a:spLocks noGrp="1"/>
          </p:cNvSpPr>
          <p:nvPr>
            <p:ph idx="1"/>
          </p:nvPr>
        </p:nvSpPr>
        <p:spPr/>
        <p:txBody>
          <a:bodyPr>
            <a:noAutofit/>
          </a:bodyPr>
          <a:lstStyle/>
          <a:p>
            <a:pPr marL="457200" indent="-457200">
              <a:buClr>
                <a:srgbClr val="DA8792"/>
              </a:buClr>
              <a:buFont typeface="+mj-lt"/>
              <a:buAutoNum type="arabicParenR"/>
            </a:pPr>
            <a:r>
              <a:rPr lang="nl-NL" sz="1600" dirty="0"/>
              <a:t>In deze casus wordt een gezamenlijke mailbox aangemaakt in </a:t>
            </a:r>
            <a:r>
              <a:rPr lang="nl-NL" sz="1600" dirty="0" err="1"/>
              <a:t>VIPLive</a:t>
            </a:r>
            <a:r>
              <a:rPr lang="nl-NL" sz="1600" dirty="0"/>
              <a:t> vanwege vakantie. In welke situaties kan de gezamenlijke mailbox nog meer handig zijn? </a:t>
            </a:r>
          </a:p>
          <a:p>
            <a:pPr marL="0" indent="0">
              <a:buNone/>
            </a:pPr>
            <a:endParaRPr lang="nl-NL" sz="1600" dirty="0"/>
          </a:p>
          <a:p>
            <a:pPr marL="457200" indent="-457200">
              <a:buClr>
                <a:srgbClr val="DA8792"/>
              </a:buClr>
              <a:buFont typeface="+mj-lt"/>
              <a:buAutoNum type="arabicParenR" startAt="2"/>
            </a:pPr>
            <a:r>
              <a:rPr lang="nl-NL" sz="1600" dirty="0"/>
              <a:t>Stel bij de notificaties in dat je een mail wil ontvangen wanneer er een bericht in de gezamenlijke </a:t>
            </a:r>
            <a:r>
              <a:rPr lang="nl-NL" sz="1600" dirty="0" err="1"/>
              <a:t>inbox</a:t>
            </a:r>
            <a:r>
              <a:rPr lang="nl-NL" sz="1600" dirty="0"/>
              <a:t> binnenkomt.</a:t>
            </a:r>
          </a:p>
          <a:p>
            <a:pPr marL="457200" indent="-457200">
              <a:buFont typeface="+mj-lt"/>
              <a:buAutoNum type="arabicParenR" startAt="2"/>
            </a:pPr>
            <a:endParaRPr lang="nl-NL" sz="1600" dirty="0"/>
          </a:p>
          <a:p>
            <a:pPr marL="457200" indent="-457200">
              <a:buClr>
                <a:srgbClr val="DA8792"/>
              </a:buClr>
              <a:buFont typeface="+mj-lt"/>
              <a:buAutoNum type="arabicParenR" startAt="2"/>
            </a:pPr>
            <a:r>
              <a:rPr lang="nl-NL" sz="1600" dirty="0"/>
              <a:t>Stel afspraken op over: </a:t>
            </a:r>
          </a:p>
          <a:p>
            <a:pPr lvl="1"/>
            <a:r>
              <a:rPr lang="nl-NL" sz="1600" dirty="0"/>
              <a:t>Wie beheert binnen jouw organisatie de gezamenlijke </a:t>
            </a:r>
            <a:r>
              <a:rPr lang="nl-NL" sz="1600" dirty="0" err="1"/>
              <a:t>inbox</a:t>
            </a:r>
            <a:r>
              <a:rPr lang="nl-NL" sz="1600" dirty="0"/>
              <a:t>?</a:t>
            </a:r>
          </a:p>
          <a:p>
            <a:pPr lvl="1"/>
            <a:r>
              <a:rPr lang="nl-NL" sz="1600" dirty="0"/>
              <a:t>In welke gevallen wil je dat netwerkpartners naar de gezamenlijke </a:t>
            </a:r>
            <a:r>
              <a:rPr lang="nl-NL" sz="1600" dirty="0" err="1"/>
              <a:t>inbox</a:t>
            </a:r>
            <a:r>
              <a:rPr lang="nl-NL" sz="1600" dirty="0"/>
              <a:t> berichten sturen en wanneer wil je dat zij individuele zorgverleners berichten?</a:t>
            </a:r>
          </a:p>
          <a:p>
            <a:pPr lvl="1"/>
            <a:r>
              <a:rPr lang="nl-NL" sz="1600" dirty="0"/>
              <a:t>Hoe ga je de netwerkpartners op de hoogte stellen van deze afspraken?</a:t>
            </a:r>
          </a:p>
          <a:p>
            <a:pPr marL="457200" lvl="1" indent="0">
              <a:buNone/>
            </a:pPr>
            <a:endParaRPr lang="nl-NL" sz="1600" dirty="0"/>
          </a:p>
          <a:p>
            <a:pPr marL="457200" indent="-457200">
              <a:buClr>
                <a:srgbClr val="DA8792"/>
              </a:buClr>
              <a:buFont typeface="+mj-lt"/>
              <a:buAutoNum type="arabicParenR" startAt="2"/>
            </a:pPr>
            <a:r>
              <a:rPr lang="nl-NL" sz="1600" dirty="0"/>
              <a:t>Start een gesprek vanuit de gezamenlijke </a:t>
            </a:r>
            <a:r>
              <a:rPr lang="nl-NL" sz="1600" dirty="0" err="1"/>
              <a:t>inbox</a:t>
            </a:r>
            <a:r>
              <a:rPr lang="nl-NL" sz="1600" dirty="0"/>
              <a:t>.</a:t>
            </a:r>
          </a:p>
        </p:txBody>
      </p:sp>
      <p:pic>
        <p:nvPicPr>
          <p:cNvPr id="4" name="Afbeelding 3" descr="Afbeelding met kleding, persoon, Menselijk gezicht, muur&#10;&#10;Door AI gegenereerde inhoud is mogelijk onjuist.">
            <a:extLst>
              <a:ext uri="{FF2B5EF4-FFF2-40B4-BE49-F238E27FC236}">
                <a16:creationId xmlns:a16="http://schemas.microsoft.com/office/drawing/2014/main" id="{E3E49AA4-2860-F015-0AF5-CE49E1A5CDEC}"/>
              </a:ext>
            </a:extLst>
          </p:cNvPr>
          <p:cNvPicPr>
            <a:picLocks noChangeAspect="1"/>
          </p:cNvPicPr>
          <p:nvPr/>
        </p:nvPicPr>
        <p:blipFill>
          <a:blip r:embed="rId4">
            <a:extLst>
              <a:ext uri="{28A0092B-C50C-407E-A947-70E740481C1C}">
                <a14:useLocalDpi xmlns:a14="http://schemas.microsoft.com/office/drawing/2010/main" val="0"/>
              </a:ext>
            </a:extLst>
          </a:blip>
          <a:srcRect l="30498" r="5766"/>
          <a:stretch/>
        </p:blipFill>
        <p:spPr>
          <a:xfrm>
            <a:off x="11170720" y="0"/>
            <a:ext cx="1021280" cy="1123200"/>
          </a:xfrm>
          <a:prstGeom prst="rect">
            <a:avLst/>
          </a:prstGeom>
          <a:ln w="76200">
            <a:solidFill>
              <a:srgbClr val="7030A0"/>
            </a:solidFill>
          </a:ln>
        </p:spPr>
      </p:pic>
    </p:spTree>
    <p:extLst>
      <p:ext uri="{BB962C8B-B14F-4D97-AF65-F5344CB8AC3E}">
        <p14:creationId xmlns:p14="http://schemas.microsoft.com/office/powerpoint/2010/main" val="2135348370"/>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6F1B5-369B-A182-A4A1-DBB05B198C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852876-4856-2E72-3538-ECFDE8B6FAD3}"/>
              </a:ext>
            </a:extLst>
          </p:cNvPr>
          <p:cNvSpPr>
            <a:spLocks noGrp="1"/>
          </p:cNvSpPr>
          <p:nvPr>
            <p:ph type="title"/>
          </p:nvPr>
        </p:nvSpPr>
        <p:spPr/>
        <p:txBody>
          <a:bodyPr/>
          <a:lstStyle/>
          <a:p>
            <a:r>
              <a:rPr lang="nl-NL" b="1" dirty="0"/>
              <a:t>Toepassing 4</a:t>
            </a:r>
            <a:br>
              <a:rPr lang="nl-NL" dirty="0"/>
            </a:br>
            <a:r>
              <a:rPr lang="nl-NL" sz="3200" dirty="0">
                <a:solidFill>
                  <a:srgbClr val="42BDCF"/>
                </a:solidFill>
              </a:rPr>
              <a:t>Antwoorden &amp; Toelichting</a:t>
            </a:r>
            <a:endParaRPr lang="nl-NL" i="1" dirty="0">
              <a:solidFill>
                <a:srgbClr val="42BDCF"/>
              </a:solidFill>
            </a:endParaRPr>
          </a:p>
        </p:txBody>
      </p:sp>
      <p:sp>
        <p:nvSpPr>
          <p:cNvPr id="3" name="Tijdelijke aanduiding voor inhoud 2">
            <a:extLst>
              <a:ext uri="{FF2B5EF4-FFF2-40B4-BE49-F238E27FC236}">
                <a16:creationId xmlns:a16="http://schemas.microsoft.com/office/drawing/2014/main" id="{BCFDE24A-1270-EA83-C360-5EFDE9A92ABA}"/>
              </a:ext>
            </a:extLst>
          </p:cNvPr>
          <p:cNvSpPr>
            <a:spLocks noGrp="1"/>
          </p:cNvSpPr>
          <p:nvPr>
            <p:ph idx="1"/>
          </p:nvPr>
        </p:nvSpPr>
        <p:spPr/>
        <p:txBody>
          <a:bodyPr>
            <a:normAutofit/>
          </a:bodyPr>
          <a:lstStyle/>
          <a:p>
            <a:pPr marL="0">
              <a:spcBef>
                <a:spcPts val="0"/>
              </a:spcBef>
              <a:buNone/>
            </a:pPr>
            <a:r>
              <a:rPr lang="nl-NL" sz="1600" b="1" dirty="0">
                <a:solidFill>
                  <a:srgbClr val="DA8792"/>
                </a:solidFill>
              </a:rPr>
              <a:t>1) </a:t>
            </a:r>
            <a:r>
              <a:rPr lang="nl-NL" sz="1600" dirty="0"/>
              <a:t>Een gezamenlijke mailbox kan handig zijn in een of meer van de volgende gevallen: </a:t>
            </a:r>
            <a:r>
              <a:rPr lang="en-US" sz="1600" b="0" i="0" dirty="0">
                <a:solidFill>
                  <a:srgbClr val="000000"/>
                </a:solidFill>
                <a:effectLst/>
              </a:rPr>
              <a:t>​</a:t>
            </a:r>
            <a:endParaRPr lang="en-US" sz="1600" dirty="0">
              <a:solidFill>
                <a:srgbClr val="000000"/>
              </a:solidFill>
            </a:endParaRPr>
          </a:p>
          <a:p>
            <a:pPr>
              <a:spcBef>
                <a:spcPts val="0"/>
              </a:spcBef>
            </a:pPr>
            <a:r>
              <a:rPr lang="nl-NL" sz="1600" b="0" i="0" u="none" strike="noStrike" dirty="0">
                <a:solidFill>
                  <a:srgbClr val="000000"/>
                </a:solidFill>
                <a:effectLst/>
              </a:rPr>
              <a:t>wanneer het niet duidelijk is wie je van de ontvangende partij nodig hebt</a:t>
            </a:r>
            <a:r>
              <a:rPr lang="en-US" sz="1600" b="0" i="0" dirty="0">
                <a:solidFill>
                  <a:srgbClr val="000000"/>
                </a:solidFill>
                <a:effectLst/>
              </a:rPr>
              <a:t>​</a:t>
            </a:r>
            <a:endParaRPr lang="en-US" sz="1600" dirty="0">
              <a:solidFill>
                <a:srgbClr val="000000"/>
              </a:solidFill>
            </a:endParaRPr>
          </a:p>
          <a:p>
            <a:pPr>
              <a:spcBef>
                <a:spcPts val="0"/>
              </a:spcBef>
            </a:pPr>
            <a:r>
              <a:rPr lang="en-US" sz="1600" dirty="0" err="1">
                <a:solidFill>
                  <a:srgbClr val="000000"/>
                </a:solidFill>
              </a:rPr>
              <a:t>Wanneer</a:t>
            </a:r>
            <a:r>
              <a:rPr lang="en-US" sz="1600" dirty="0">
                <a:solidFill>
                  <a:srgbClr val="000000"/>
                </a:solidFill>
              </a:rPr>
              <a:t> j</a:t>
            </a:r>
            <a:r>
              <a:rPr lang="nl-NL" sz="1600" b="0" i="0" u="none" strike="noStrike" dirty="0">
                <a:solidFill>
                  <a:srgbClr val="000000"/>
                </a:solidFill>
                <a:effectLst/>
              </a:rPr>
              <a:t>e vanwege langere afwezigheid of ziekte te allen tijde wil dat een bericht wordt opgepakt. </a:t>
            </a:r>
            <a:r>
              <a:rPr lang="en-US" sz="1600" b="0" i="0" dirty="0">
                <a:solidFill>
                  <a:srgbClr val="000000"/>
                </a:solidFill>
                <a:effectLst/>
              </a:rPr>
              <a:t>​</a:t>
            </a:r>
            <a:endParaRPr lang="en-US" sz="1600" dirty="0">
              <a:solidFill>
                <a:srgbClr val="000000"/>
              </a:solidFill>
            </a:endParaRPr>
          </a:p>
          <a:p>
            <a:pPr>
              <a:spcBef>
                <a:spcPts val="0"/>
              </a:spcBef>
            </a:pPr>
            <a:r>
              <a:rPr lang="nl-NL" sz="1600" b="0" i="0" u="none" strike="noStrike" dirty="0">
                <a:solidFill>
                  <a:srgbClr val="000000"/>
                </a:solidFill>
                <a:effectLst/>
              </a:rPr>
              <a:t>Je een afspraak hebt gemaakt met de ontvangende partij dat alle berichten hiernaar worden gestuurd</a:t>
            </a:r>
            <a:r>
              <a:rPr lang="en-US" sz="1600" b="0" i="0" dirty="0">
                <a:solidFill>
                  <a:srgbClr val="000000"/>
                </a:solidFill>
                <a:effectLst/>
              </a:rPr>
              <a:t>​.</a:t>
            </a:r>
          </a:p>
          <a:p>
            <a:pPr marL="0" indent="0">
              <a:buNone/>
            </a:pPr>
            <a:endParaRPr lang="nl-NL" sz="1600" dirty="0"/>
          </a:p>
          <a:p>
            <a:pPr marL="0" indent="0">
              <a:buNone/>
            </a:pPr>
            <a:r>
              <a:rPr lang="nl-NL" sz="1600" b="1" dirty="0">
                <a:solidFill>
                  <a:srgbClr val="DA8792"/>
                </a:solidFill>
              </a:rPr>
              <a:t>2) </a:t>
            </a:r>
            <a:r>
              <a:rPr lang="nl-NL" sz="1600" dirty="0"/>
              <a:t>Bekijk hiervoor de </a:t>
            </a:r>
            <a:r>
              <a:rPr lang="nl-NL" sz="1600" dirty="0">
                <a:solidFill>
                  <a:srgbClr val="7030A0"/>
                </a:solidFill>
              </a:rPr>
              <a:t>kennisvideo </a:t>
            </a:r>
            <a:r>
              <a:rPr lang="nl-NL" sz="1600" dirty="0">
                <a:solidFill>
                  <a:srgbClr val="7030A0"/>
                </a:solidFill>
                <a:hlinkClick r:id="rId4">
                  <a:extLst>
                    <a:ext uri="{A12FA001-AC4F-418D-AE19-62706E023703}">
                      <ahyp:hlinkClr xmlns:ahyp="http://schemas.microsoft.com/office/drawing/2018/hyperlinkcolor" val="tx"/>
                    </a:ext>
                  </a:extLst>
                </a:hlinkClick>
              </a:rPr>
              <a:t>“Hoe gebruik ik de gezamenlijke mailbox”</a:t>
            </a:r>
            <a:r>
              <a:rPr lang="nl-NL" sz="1600" dirty="0">
                <a:solidFill>
                  <a:srgbClr val="7030A0"/>
                </a:solidFill>
              </a:rPr>
              <a:t>.</a:t>
            </a:r>
          </a:p>
          <a:p>
            <a:pPr marL="0" indent="0">
              <a:buNone/>
            </a:pPr>
            <a:r>
              <a:rPr lang="nl-NL" sz="1600" dirty="0"/>
              <a:t>en </a:t>
            </a:r>
            <a:r>
              <a:rPr lang="nl-NL" sz="1600" dirty="0">
                <a:solidFill>
                  <a:srgbClr val="7030A0"/>
                </a:solidFill>
              </a:rPr>
              <a:t>volg de instructie </a:t>
            </a:r>
            <a:r>
              <a:rPr lang="nl-NL" sz="1600" dirty="0">
                <a:solidFill>
                  <a:srgbClr val="7030A0"/>
                </a:solidFill>
                <a:hlinkClick r:id="rId5">
                  <a:extLst>
                    <a:ext uri="{A12FA001-AC4F-418D-AE19-62706E023703}">
                      <ahyp:hlinkClr xmlns:ahyp="http://schemas.microsoft.com/office/drawing/2018/hyperlinkcolor" val="tx"/>
                    </a:ext>
                  </a:extLst>
                </a:hlinkClick>
              </a:rPr>
              <a:t>“Gezamenlijke </a:t>
            </a:r>
            <a:r>
              <a:rPr lang="nl-NL" sz="1600" dirty="0" err="1">
                <a:solidFill>
                  <a:srgbClr val="7030A0"/>
                </a:solidFill>
                <a:hlinkClick r:id="rId5">
                  <a:extLst>
                    <a:ext uri="{A12FA001-AC4F-418D-AE19-62706E023703}">
                      <ahyp:hlinkClr xmlns:ahyp="http://schemas.microsoft.com/office/drawing/2018/hyperlinkcolor" val="tx"/>
                    </a:ext>
                  </a:extLst>
                </a:hlinkClick>
              </a:rPr>
              <a:t>inboxen</a:t>
            </a:r>
            <a:r>
              <a:rPr lang="nl-NL" sz="1600" dirty="0">
                <a:solidFill>
                  <a:srgbClr val="7030A0"/>
                </a:solidFill>
                <a:hlinkClick r:id="rId5">
                  <a:extLst>
                    <a:ext uri="{A12FA001-AC4F-418D-AE19-62706E023703}">
                      <ahyp:hlinkClr xmlns:ahyp="http://schemas.microsoft.com/office/drawing/2018/hyperlinkcolor" val="tx"/>
                    </a:ext>
                  </a:extLst>
                </a:hlinkClick>
              </a:rPr>
              <a:t> in </a:t>
            </a:r>
            <a:r>
              <a:rPr lang="nl-NL" sz="1600" dirty="0" err="1">
                <a:solidFill>
                  <a:srgbClr val="7030A0"/>
                </a:solidFill>
                <a:hlinkClick r:id="rId5">
                  <a:extLst>
                    <a:ext uri="{A12FA001-AC4F-418D-AE19-62706E023703}">
                      <ahyp:hlinkClr xmlns:ahyp="http://schemas.microsoft.com/office/drawing/2018/hyperlinkcolor" val="tx"/>
                    </a:ext>
                  </a:extLst>
                </a:hlinkClick>
              </a:rPr>
              <a:t>VIPLive</a:t>
            </a:r>
            <a:r>
              <a:rPr lang="nl-NL" sz="1600" dirty="0">
                <a:solidFill>
                  <a:srgbClr val="7030A0"/>
                </a:solidFill>
                <a:hlinkClick r:id="rId5">
                  <a:extLst>
                    <a:ext uri="{A12FA001-AC4F-418D-AE19-62706E023703}">
                      <ahyp:hlinkClr xmlns:ahyp="http://schemas.microsoft.com/office/drawing/2018/hyperlinkcolor" val="tx"/>
                    </a:ext>
                  </a:extLst>
                </a:hlinkClick>
              </a:rPr>
              <a:t> instellen en gebruiken”</a:t>
            </a:r>
            <a:r>
              <a:rPr lang="nl-NL" sz="1600" dirty="0">
                <a:solidFill>
                  <a:srgbClr val="7030A0"/>
                </a:solidFill>
              </a:rPr>
              <a:t>. </a:t>
            </a:r>
            <a:r>
              <a:rPr lang="nl-NL" sz="1600" dirty="0">
                <a:solidFill>
                  <a:srgbClr val="421F5E"/>
                </a:solidFill>
              </a:rPr>
              <a:t>Ga bij jezelf na of je weet hoe je een gezamenlijke </a:t>
            </a:r>
            <a:r>
              <a:rPr lang="nl-NL" sz="1600" dirty="0" err="1">
                <a:solidFill>
                  <a:srgbClr val="421F5E"/>
                </a:solidFill>
              </a:rPr>
              <a:t>inbox</a:t>
            </a:r>
            <a:r>
              <a:rPr lang="nl-NL" sz="1600" dirty="0">
                <a:solidFill>
                  <a:srgbClr val="421F5E"/>
                </a:solidFill>
              </a:rPr>
              <a:t> kunt aanmaken. </a:t>
            </a:r>
          </a:p>
          <a:p>
            <a:pPr marL="0" indent="0">
              <a:buNone/>
            </a:pPr>
            <a:r>
              <a:rPr lang="nl-NL" sz="1600" dirty="0">
                <a:solidFill>
                  <a:srgbClr val="7030A0"/>
                </a:solidFill>
              </a:rPr>
              <a:t> </a:t>
            </a:r>
          </a:p>
          <a:p>
            <a:pPr marL="0" fontAlgn="base">
              <a:spcBef>
                <a:spcPts val="0"/>
              </a:spcBef>
              <a:buFont typeface="Arial" panose="020B0604020202020204" pitchFamily="34" charset="0"/>
              <a:buNone/>
            </a:pPr>
            <a:r>
              <a:rPr lang="nl-NL" sz="1600" b="1" dirty="0">
                <a:solidFill>
                  <a:srgbClr val="DA8792"/>
                </a:solidFill>
              </a:rPr>
              <a:t>3) </a:t>
            </a:r>
            <a:r>
              <a:rPr lang="nl-NL" sz="1600" dirty="0"/>
              <a:t>Standaard ontvangt je geen notificatie </a:t>
            </a:r>
            <a:r>
              <a:rPr lang="nl-NL" sz="1600" dirty="0" err="1"/>
              <a:t>emails</a:t>
            </a:r>
            <a:r>
              <a:rPr lang="nl-NL" sz="1600" dirty="0"/>
              <a:t> wanneer je nieuwe berichten ontvangt binnen een gezamenlijke </a:t>
            </a:r>
            <a:r>
              <a:rPr lang="nl-NL" sz="1600" dirty="0" err="1"/>
              <a:t>inbox</a:t>
            </a:r>
            <a:r>
              <a:rPr lang="nl-NL" sz="1600" dirty="0"/>
              <a:t> waar je onderdeel van bent. Wanneer je wel een melding wil krijgen van nieuwe berichten is het daarom belangrijk dat je dit zo instelt. Dit doe je via het kopje ‘notificaties’ in de profielinstellingen.</a:t>
            </a:r>
          </a:p>
          <a:p>
            <a:pPr marL="0" fontAlgn="base">
              <a:spcBef>
                <a:spcPts val="0"/>
              </a:spcBef>
              <a:buFont typeface="Arial" panose="020B0604020202020204" pitchFamily="34" charset="0"/>
              <a:buNone/>
            </a:pPr>
            <a:endParaRPr lang="nl-NL" sz="1600" dirty="0">
              <a:solidFill>
                <a:srgbClr val="7030A0"/>
              </a:solidFill>
            </a:endParaRPr>
          </a:p>
          <a:p>
            <a:pPr marL="0" fontAlgn="base">
              <a:spcBef>
                <a:spcPts val="0"/>
              </a:spcBef>
              <a:buFont typeface="Arial" panose="020B0604020202020204" pitchFamily="34" charset="0"/>
              <a:buNone/>
            </a:pPr>
            <a:r>
              <a:rPr lang="nl-NL" sz="1600" dirty="0">
                <a:solidFill>
                  <a:srgbClr val="7030A0"/>
                </a:solidFill>
              </a:rPr>
              <a:t>Volg hiervoor de instructie </a:t>
            </a:r>
            <a:r>
              <a:rPr lang="nl-NL" sz="1600" dirty="0">
                <a:solidFill>
                  <a:srgbClr val="7030A0"/>
                </a:solidFill>
                <a:hlinkClick r:id="rId6">
                  <a:extLst>
                    <a:ext uri="{A12FA001-AC4F-418D-AE19-62706E023703}">
                      <ahyp:hlinkClr xmlns:ahyp="http://schemas.microsoft.com/office/drawing/2018/hyperlinkcolor" val="tx"/>
                    </a:ext>
                  </a:extLst>
                </a:hlinkClick>
              </a:rPr>
              <a:t>“Notificaties”. </a:t>
            </a:r>
            <a:endParaRPr lang="nl-NL" sz="1600" dirty="0">
              <a:solidFill>
                <a:srgbClr val="7030A0"/>
              </a:solidFill>
            </a:endParaRPr>
          </a:p>
        </p:txBody>
      </p:sp>
      <p:pic>
        <p:nvPicPr>
          <p:cNvPr id="4" name="Afbeelding 3" descr="Afbeelding met kleding, persoon, Menselijk gezicht, muur&#10;&#10;Door AI gegenereerde inhoud is mogelijk onjuist.">
            <a:extLst>
              <a:ext uri="{FF2B5EF4-FFF2-40B4-BE49-F238E27FC236}">
                <a16:creationId xmlns:a16="http://schemas.microsoft.com/office/drawing/2014/main" id="{D2685332-68AE-036C-1F60-3F1B5B65B7B1}"/>
              </a:ext>
            </a:extLst>
          </p:cNvPr>
          <p:cNvPicPr>
            <a:picLocks noChangeAspect="1"/>
          </p:cNvPicPr>
          <p:nvPr/>
        </p:nvPicPr>
        <p:blipFill>
          <a:blip r:embed="rId7">
            <a:extLst>
              <a:ext uri="{28A0092B-C50C-407E-A947-70E740481C1C}">
                <a14:useLocalDpi xmlns:a14="http://schemas.microsoft.com/office/drawing/2010/main" val="0"/>
              </a:ext>
            </a:extLst>
          </a:blip>
          <a:srcRect l="30498" r="5766"/>
          <a:stretch/>
        </p:blipFill>
        <p:spPr>
          <a:xfrm>
            <a:off x="11170720" y="0"/>
            <a:ext cx="1021280" cy="1123200"/>
          </a:xfrm>
          <a:prstGeom prst="rect">
            <a:avLst/>
          </a:prstGeom>
          <a:ln w="76200">
            <a:solidFill>
              <a:srgbClr val="7030A0"/>
            </a:solidFill>
          </a:ln>
        </p:spPr>
      </p:pic>
    </p:spTree>
    <p:extLst>
      <p:ext uri="{BB962C8B-B14F-4D97-AF65-F5344CB8AC3E}">
        <p14:creationId xmlns:p14="http://schemas.microsoft.com/office/powerpoint/2010/main" val="499456118"/>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31699-8B70-04CC-9A84-1C237BABC7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C430D3-2550-46DA-2617-A607B4A869D7}"/>
              </a:ext>
            </a:extLst>
          </p:cNvPr>
          <p:cNvSpPr>
            <a:spLocks noGrp="1"/>
          </p:cNvSpPr>
          <p:nvPr>
            <p:ph type="title"/>
          </p:nvPr>
        </p:nvSpPr>
        <p:spPr/>
        <p:txBody>
          <a:bodyPr/>
          <a:lstStyle/>
          <a:p>
            <a:r>
              <a:rPr lang="nl-NL" b="1" dirty="0"/>
              <a:t>Toepassing 4</a:t>
            </a:r>
            <a:br>
              <a:rPr lang="nl-NL" dirty="0"/>
            </a:br>
            <a:r>
              <a:rPr lang="nl-NL" sz="3200" dirty="0">
                <a:solidFill>
                  <a:srgbClr val="42BDCF"/>
                </a:solidFill>
              </a:rPr>
              <a:t>Antwoorden &amp; Toelichting</a:t>
            </a:r>
            <a:endParaRPr lang="nl-NL" i="1" dirty="0">
              <a:solidFill>
                <a:srgbClr val="42BDCF"/>
              </a:solidFill>
            </a:endParaRPr>
          </a:p>
        </p:txBody>
      </p:sp>
      <p:sp>
        <p:nvSpPr>
          <p:cNvPr id="3" name="Tijdelijke aanduiding voor inhoud 2">
            <a:extLst>
              <a:ext uri="{FF2B5EF4-FFF2-40B4-BE49-F238E27FC236}">
                <a16:creationId xmlns:a16="http://schemas.microsoft.com/office/drawing/2014/main" id="{3A5A27F2-7273-92E2-D509-B379310B6C58}"/>
              </a:ext>
            </a:extLst>
          </p:cNvPr>
          <p:cNvSpPr>
            <a:spLocks noGrp="1"/>
          </p:cNvSpPr>
          <p:nvPr>
            <p:ph idx="1"/>
          </p:nvPr>
        </p:nvSpPr>
        <p:spPr/>
        <p:txBody>
          <a:bodyPr vert="horz" lIns="91440" tIns="45720" rIns="91440" bIns="45720" rtlCol="0" anchor="t">
            <a:normAutofit/>
          </a:bodyPr>
          <a:lstStyle/>
          <a:p>
            <a:pPr marL="0" fontAlgn="base">
              <a:spcBef>
                <a:spcPts val="0"/>
              </a:spcBef>
              <a:buFont typeface="Arial" panose="020B0604020202020204" pitchFamily="34" charset="0"/>
              <a:buNone/>
            </a:pPr>
            <a:endParaRPr lang="nl-NL" sz="1600" dirty="0"/>
          </a:p>
          <a:p>
            <a:pPr marL="0" fontAlgn="base">
              <a:spcBef>
                <a:spcPts val="0"/>
              </a:spcBef>
              <a:buFont typeface="Arial" panose="020B0604020202020204" pitchFamily="34" charset="0"/>
              <a:buNone/>
            </a:pPr>
            <a:r>
              <a:rPr lang="nl-NL" sz="1600" b="1" dirty="0">
                <a:solidFill>
                  <a:srgbClr val="DA8792"/>
                </a:solidFill>
                <a:latin typeface="Verdana"/>
                <a:ea typeface="Verdana"/>
              </a:rPr>
              <a:t>4) </a:t>
            </a:r>
            <a:r>
              <a:rPr lang="nl-NL" sz="1600" dirty="0">
                <a:latin typeface="Verdana"/>
                <a:ea typeface="Verdana"/>
              </a:rPr>
              <a:t>Welke afspraken je hier precies over wil maken is natuurlijk aan jou en je collega’s. Wat je hierbij ter overweging kan meenemen is: </a:t>
            </a:r>
          </a:p>
          <a:p>
            <a:pPr marL="0" fontAlgn="base">
              <a:spcBef>
                <a:spcPts val="0"/>
              </a:spcBef>
              <a:buFont typeface="Arial" panose="020B0604020202020204" pitchFamily="34" charset="0"/>
              <a:buNone/>
            </a:pPr>
            <a:r>
              <a:rPr lang="nl-NL" sz="1600" dirty="0">
                <a:latin typeface="Verdana"/>
                <a:ea typeface="Verdana"/>
              </a:rPr>
              <a:t>Gezamenlijke </a:t>
            </a:r>
            <a:r>
              <a:rPr lang="nl-NL" sz="1600" dirty="0" err="1">
                <a:latin typeface="Verdana"/>
                <a:ea typeface="Verdana"/>
              </a:rPr>
              <a:t>inbox</a:t>
            </a:r>
            <a:r>
              <a:rPr lang="nl-NL" sz="1600" dirty="0">
                <a:latin typeface="Verdana"/>
                <a:ea typeface="Verdana"/>
              </a:rPr>
              <a:t> voor netwerkpartners om hun berichten naar te sturen</a:t>
            </a:r>
            <a:r>
              <a:rPr lang="en-US" sz="1600" dirty="0">
                <a:latin typeface="Verdana"/>
                <a:ea typeface="Verdana"/>
              </a:rPr>
              <a:t>​</a:t>
            </a:r>
          </a:p>
          <a:p>
            <a:pPr lvl="1"/>
            <a:r>
              <a:rPr lang="nl-NL" sz="1600" b="0" i="1" u="none" strike="noStrike" dirty="0">
                <a:solidFill>
                  <a:srgbClr val="000000"/>
                </a:solidFill>
                <a:effectLst/>
                <a:latin typeface="Verdana"/>
                <a:ea typeface="Verdana"/>
              </a:rPr>
              <a:t>Wie beheert binnen jouw organisatie de </a:t>
            </a:r>
            <a:r>
              <a:rPr lang="nl-NL" sz="1600" i="1" dirty="0">
                <a:solidFill>
                  <a:srgbClr val="000000"/>
                </a:solidFill>
                <a:latin typeface="Verdana"/>
                <a:ea typeface="Verdana"/>
              </a:rPr>
              <a:t>gezamenlijke </a:t>
            </a:r>
            <a:r>
              <a:rPr lang="nl-NL" sz="1600" i="1" dirty="0" err="1">
                <a:solidFill>
                  <a:srgbClr val="000000"/>
                </a:solidFill>
                <a:latin typeface="Verdana"/>
                <a:ea typeface="Verdana"/>
              </a:rPr>
              <a:t>inbox</a:t>
            </a:r>
            <a:r>
              <a:rPr lang="nl-NL" sz="1600" i="1" dirty="0">
                <a:solidFill>
                  <a:srgbClr val="000000"/>
                </a:solidFill>
                <a:latin typeface="Verdana"/>
                <a:ea typeface="Verdana"/>
              </a:rPr>
              <a:t>?</a:t>
            </a:r>
          </a:p>
          <a:p>
            <a:pPr marL="457200" lvl="1" indent="0">
              <a:buNone/>
            </a:pPr>
            <a:r>
              <a:rPr lang="nl-NL" sz="1600" dirty="0">
                <a:solidFill>
                  <a:srgbClr val="000000"/>
                </a:solidFill>
                <a:latin typeface="Verdana"/>
                <a:ea typeface="Verdana"/>
              </a:rPr>
              <a:t>Je kan ervoor kiezen dat dit één van de leden van de gezamenlijke </a:t>
            </a:r>
            <a:r>
              <a:rPr lang="nl-NL" sz="1600" dirty="0" err="1">
                <a:solidFill>
                  <a:srgbClr val="000000"/>
                </a:solidFill>
                <a:latin typeface="Verdana"/>
                <a:ea typeface="Verdana"/>
              </a:rPr>
              <a:t>inbox</a:t>
            </a:r>
            <a:r>
              <a:rPr lang="nl-NL" sz="1600" dirty="0">
                <a:solidFill>
                  <a:srgbClr val="000000"/>
                </a:solidFill>
                <a:latin typeface="Verdana"/>
                <a:ea typeface="Verdana"/>
              </a:rPr>
              <a:t> is. Op het moment dat die persoon afwezig is, zou daar een ander voor aangewezen moeten worden. Een andere mogelijkheid is dat doktersassistenten de taak krijgen om de gezamenlijke </a:t>
            </a:r>
            <a:r>
              <a:rPr lang="nl-NL" sz="1600" dirty="0" err="1">
                <a:solidFill>
                  <a:srgbClr val="000000"/>
                </a:solidFill>
                <a:latin typeface="Verdana"/>
                <a:ea typeface="Verdana"/>
              </a:rPr>
              <a:t>inboxen</a:t>
            </a:r>
            <a:r>
              <a:rPr lang="nl-NL" sz="1600" dirty="0">
                <a:solidFill>
                  <a:srgbClr val="000000"/>
                </a:solidFill>
                <a:latin typeface="Verdana"/>
                <a:ea typeface="Verdana"/>
              </a:rPr>
              <a:t> te beheren en dagelijks te bekijken. Zij geven dan een seintje aan een zorgverlener op het moment dat het bericht voor hen relevant is of sturen berichten (via </a:t>
            </a:r>
            <a:r>
              <a:rPr lang="nl-NL" sz="1600" dirty="0" err="1">
                <a:solidFill>
                  <a:srgbClr val="000000"/>
                </a:solidFill>
                <a:latin typeface="Verdana"/>
                <a:ea typeface="Verdana"/>
              </a:rPr>
              <a:t>VIPLive</a:t>
            </a:r>
            <a:r>
              <a:rPr lang="nl-NL" sz="1600" dirty="0">
                <a:solidFill>
                  <a:srgbClr val="000000"/>
                </a:solidFill>
                <a:latin typeface="Verdana"/>
                <a:ea typeface="Verdana"/>
              </a:rPr>
              <a:t>) door naar individuele professionals.</a:t>
            </a:r>
            <a:endParaRPr lang="nl-NL" sz="1600" dirty="0">
              <a:solidFill>
                <a:srgbClr val="000000"/>
              </a:solidFill>
            </a:endParaRPr>
          </a:p>
          <a:p>
            <a:pPr lvl="1"/>
            <a:r>
              <a:rPr lang="nl-NL" sz="1600" b="0" i="1" dirty="0">
                <a:solidFill>
                  <a:srgbClr val="000000"/>
                </a:solidFill>
                <a:effectLst/>
                <a:latin typeface="Verdana"/>
                <a:ea typeface="Verdana"/>
              </a:rPr>
              <a:t>In welke gevallen wil je dat netwerkpartners </a:t>
            </a:r>
            <a:r>
              <a:rPr lang="nl-NL" sz="1600" i="1" dirty="0">
                <a:solidFill>
                  <a:srgbClr val="000000"/>
                </a:solidFill>
                <a:latin typeface="Verdana"/>
                <a:ea typeface="Verdana"/>
              </a:rPr>
              <a:t>naar de gezamenlijke </a:t>
            </a:r>
            <a:r>
              <a:rPr lang="nl-NL" sz="1600" i="1" dirty="0" err="1">
                <a:solidFill>
                  <a:srgbClr val="000000"/>
                </a:solidFill>
                <a:latin typeface="Verdana"/>
                <a:ea typeface="Verdana"/>
              </a:rPr>
              <a:t>inbox</a:t>
            </a:r>
            <a:r>
              <a:rPr lang="nl-NL" sz="1600" i="1" dirty="0">
                <a:solidFill>
                  <a:srgbClr val="000000"/>
                </a:solidFill>
                <a:latin typeface="Verdana"/>
                <a:ea typeface="Verdana"/>
              </a:rPr>
              <a:t> berichten sturen en wanneer wil je dat zij individuele zorgverleners berichten?</a:t>
            </a:r>
          </a:p>
          <a:p>
            <a:pPr marL="457200" lvl="1" indent="0">
              <a:buNone/>
            </a:pPr>
            <a:r>
              <a:rPr lang="nl-NL" sz="1600" dirty="0">
                <a:solidFill>
                  <a:srgbClr val="000000"/>
                </a:solidFill>
                <a:latin typeface="Verdana"/>
                <a:ea typeface="Verdana"/>
              </a:rPr>
              <a:t>Werk je bijvoorbeeld altijd via de gezamenlijke </a:t>
            </a:r>
            <a:r>
              <a:rPr lang="nl-NL" sz="1600" dirty="0" err="1">
                <a:solidFill>
                  <a:srgbClr val="000000"/>
                </a:solidFill>
                <a:latin typeface="Verdana"/>
                <a:ea typeface="Verdana"/>
              </a:rPr>
              <a:t>inbox</a:t>
            </a:r>
            <a:r>
              <a:rPr lang="nl-NL" sz="1600" dirty="0">
                <a:solidFill>
                  <a:srgbClr val="000000"/>
                </a:solidFill>
                <a:latin typeface="Verdana"/>
                <a:ea typeface="Verdana"/>
              </a:rPr>
              <a:t> of alleen in het geval van vakantie en afwezigheid? Of werk je alleen bij specifieke patiënten met de gezamenlijke </a:t>
            </a:r>
            <a:r>
              <a:rPr lang="nl-NL" sz="1600" dirty="0" err="1">
                <a:solidFill>
                  <a:srgbClr val="000000"/>
                </a:solidFill>
                <a:latin typeface="Verdana"/>
                <a:ea typeface="Verdana"/>
              </a:rPr>
              <a:t>inbox</a:t>
            </a:r>
            <a:r>
              <a:rPr lang="nl-NL" sz="1600" dirty="0">
                <a:solidFill>
                  <a:srgbClr val="000000"/>
                </a:solidFill>
                <a:latin typeface="Verdana"/>
                <a:ea typeface="Verdana"/>
              </a:rPr>
              <a:t>?</a:t>
            </a:r>
          </a:p>
          <a:p>
            <a:pPr lvl="1"/>
            <a:r>
              <a:rPr lang="nl-NL" sz="1600" i="1" dirty="0">
                <a:solidFill>
                  <a:srgbClr val="000000"/>
                </a:solidFill>
                <a:latin typeface="Verdana"/>
                <a:ea typeface="Verdana"/>
              </a:rPr>
              <a:t>Hoe ga je de netwerkpartners op de hoogte stellen van deze afspraken?</a:t>
            </a:r>
          </a:p>
          <a:p>
            <a:pPr marL="457200" lvl="1" indent="0">
              <a:buNone/>
            </a:pPr>
            <a:r>
              <a:rPr lang="nl-NL" sz="1600" dirty="0">
                <a:solidFill>
                  <a:srgbClr val="000000"/>
                </a:solidFill>
                <a:latin typeface="Verdana"/>
                <a:ea typeface="Verdana"/>
              </a:rPr>
              <a:t>Zie daarvoor de centrale werkafspraken. </a:t>
            </a:r>
          </a:p>
          <a:p>
            <a:pPr marL="457200" indent="-457200">
              <a:buFont typeface="+mj-lt"/>
              <a:buAutoNum type="arabicParenR"/>
            </a:pPr>
            <a:endParaRPr lang="nl-NL" sz="2000" dirty="0"/>
          </a:p>
        </p:txBody>
      </p:sp>
      <p:pic>
        <p:nvPicPr>
          <p:cNvPr id="4" name="Afbeelding 3" descr="Afbeelding met kleding, persoon, Menselijk gezicht, muur&#10;&#10;Door AI gegenereerde inhoud is mogelijk onjuist.">
            <a:extLst>
              <a:ext uri="{FF2B5EF4-FFF2-40B4-BE49-F238E27FC236}">
                <a16:creationId xmlns:a16="http://schemas.microsoft.com/office/drawing/2014/main" id="{4975264B-6492-1F1F-7537-2996F19663D7}"/>
              </a:ext>
            </a:extLst>
          </p:cNvPr>
          <p:cNvPicPr>
            <a:picLocks noChangeAspect="1"/>
          </p:cNvPicPr>
          <p:nvPr/>
        </p:nvPicPr>
        <p:blipFill>
          <a:blip r:embed="rId3">
            <a:extLst>
              <a:ext uri="{28A0092B-C50C-407E-A947-70E740481C1C}">
                <a14:useLocalDpi xmlns:a14="http://schemas.microsoft.com/office/drawing/2010/main" val="0"/>
              </a:ext>
            </a:extLst>
          </a:blip>
          <a:srcRect l="30498" r="5766"/>
          <a:stretch/>
        </p:blipFill>
        <p:spPr>
          <a:xfrm>
            <a:off x="11170720" y="0"/>
            <a:ext cx="1021280" cy="1123200"/>
          </a:xfrm>
          <a:prstGeom prst="rect">
            <a:avLst/>
          </a:prstGeom>
          <a:ln w="76200">
            <a:solidFill>
              <a:srgbClr val="7030A0"/>
            </a:solidFill>
          </a:ln>
        </p:spPr>
      </p:pic>
    </p:spTree>
    <p:extLst>
      <p:ext uri="{BB962C8B-B14F-4D97-AF65-F5344CB8AC3E}">
        <p14:creationId xmlns:p14="http://schemas.microsoft.com/office/powerpoint/2010/main" val="978759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E3962-0857-C1D5-482B-91C4D9E6AEE2}"/>
              </a:ext>
            </a:extLst>
          </p:cNvPr>
          <p:cNvSpPr>
            <a:spLocks noGrp="1"/>
          </p:cNvSpPr>
          <p:nvPr>
            <p:ph type="title"/>
          </p:nvPr>
        </p:nvSpPr>
        <p:spPr/>
        <p:txBody>
          <a:bodyPr/>
          <a:lstStyle/>
          <a:p>
            <a:r>
              <a:rPr lang="nl-NL" dirty="0">
                <a:solidFill>
                  <a:srgbClr val="42BDCF"/>
                </a:solidFill>
              </a:rPr>
              <a:t>Legenda</a:t>
            </a:r>
          </a:p>
        </p:txBody>
      </p:sp>
      <p:sp>
        <p:nvSpPr>
          <p:cNvPr id="3" name="Tijdelijke aanduiding voor inhoud 2">
            <a:extLst>
              <a:ext uri="{FF2B5EF4-FFF2-40B4-BE49-F238E27FC236}">
                <a16:creationId xmlns:a16="http://schemas.microsoft.com/office/drawing/2014/main" id="{F1DC7FF3-AAA0-4E3E-3109-A1DDD61FA764}"/>
              </a:ext>
            </a:extLst>
          </p:cNvPr>
          <p:cNvSpPr>
            <a:spLocks noGrp="1"/>
          </p:cNvSpPr>
          <p:nvPr>
            <p:ph idx="1"/>
          </p:nvPr>
        </p:nvSpPr>
        <p:spPr>
          <a:xfrm>
            <a:off x="838200" y="1825625"/>
            <a:ext cx="10632542" cy="4351338"/>
          </a:xfrm>
        </p:spPr>
        <p:txBody>
          <a:bodyPr vert="horz" lIns="91440" tIns="45720" rIns="91440" bIns="45720" rtlCol="0" anchor="t">
            <a:normAutofit fontScale="92500"/>
          </a:bodyPr>
          <a:lstStyle/>
          <a:p>
            <a:pPr marL="0" indent="0">
              <a:buNone/>
            </a:pPr>
            <a:r>
              <a:rPr lang="nl-NL" sz="2000" dirty="0">
                <a:latin typeface="Verdana"/>
                <a:ea typeface="Verdana"/>
              </a:rPr>
              <a:t>In dit document vindt je een aantal praktijktoepassingen waarmee je met jouw eigen </a:t>
            </a:r>
            <a:r>
              <a:rPr lang="nl-NL" sz="2000" dirty="0" err="1">
                <a:latin typeface="Verdana"/>
                <a:ea typeface="Verdana"/>
              </a:rPr>
              <a:t>VIPLive</a:t>
            </a:r>
            <a:r>
              <a:rPr lang="nl-NL" sz="2000" dirty="0">
                <a:latin typeface="Verdana"/>
                <a:ea typeface="Verdana"/>
              </a:rPr>
              <a:t> omgeving kan gaan oefenen.</a:t>
            </a:r>
          </a:p>
          <a:p>
            <a:pPr marL="0" indent="0">
              <a:buNone/>
            </a:pPr>
            <a:endParaRPr lang="nl-NL" sz="2000" dirty="0"/>
          </a:p>
          <a:p>
            <a:pPr marL="0" indent="0">
              <a:buNone/>
            </a:pPr>
            <a:r>
              <a:rPr lang="nl-NL" sz="2000" dirty="0">
                <a:latin typeface="Verdana"/>
                <a:ea typeface="Verdana"/>
              </a:rPr>
              <a:t>Elke casus is als volgt opgebouwd: </a:t>
            </a:r>
          </a:p>
          <a:p>
            <a:pPr>
              <a:buFontTx/>
              <a:buChar char="-"/>
            </a:pPr>
            <a:r>
              <a:rPr lang="nl-NL" sz="2000" b="1" dirty="0">
                <a:solidFill>
                  <a:srgbClr val="DA8792"/>
                </a:solidFill>
                <a:latin typeface="Verdana"/>
                <a:ea typeface="Verdana"/>
              </a:rPr>
              <a:t>Situatieschets</a:t>
            </a:r>
            <a:r>
              <a:rPr lang="nl-NL" sz="2000" dirty="0">
                <a:latin typeface="Verdana"/>
                <a:ea typeface="Verdana"/>
              </a:rPr>
              <a:t>: op de eerste pagina van elke praktijktoepassing wordt de situatie beschreven waar de opdrachten aan gekoppeld zijn.</a:t>
            </a:r>
            <a:endParaRPr lang="nl-NL" sz="2000" dirty="0"/>
          </a:p>
          <a:p>
            <a:pPr>
              <a:buFontTx/>
              <a:buChar char="-"/>
            </a:pPr>
            <a:r>
              <a:rPr lang="nl-NL" sz="2000" b="1" dirty="0">
                <a:solidFill>
                  <a:srgbClr val="42BDCF"/>
                </a:solidFill>
                <a:latin typeface="Verdana"/>
                <a:ea typeface="Verdana"/>
              </a:rPr>
              <a:t>Opdrachten</a:t>
            </a:r>
            <a:r>
              <a:rPr lang="nl-NL" sz="2000" dirty="0">
                <a:latin typeface="Verdana"/>
                <a:ea typeface="Verdana"/>
              </a:rPr>
              <a:t>: de opdrachten en/of vragen behorende bij de situatiebeschrijving.</a:t>
            </a:r>
          </a:p>
          <a:p>
            <a:pPr>
              <a:buFontTx/>
              <a:buChar char="-"/>
            </a:pPr>
            <a:r>
              <a:rPr lang="nl-NL" sz="2000" b="1" dirty="0">
                <a:solidFill>
                  <a:srgbClr val="DA8792"/>
                </a:solidFill>
                <a:latin typeface="Verdana"/>
                <a:ea typeface="Verdana"/>
              </a:rPr>
              <a:t>Antwoorden &amp; Toelichting</a:t>
            </a:r>
            <a:r>
              <a:rPr lang="nl-NL" sz="2000" dirty="0">
                <a:latin typeface="Verdana"/>
                <a:ea typeface="Verdana"/>
              </a:rPr>
              <a:t>: aansluitend kom je op de pagina waarop de antwoorden (of de manier waarop je tot je antwoord kan komen) te vinden is. Deze pagina bekijk je natuurlijk pas wanneer je de opdracht eerst zelf doorlopen hebt.</a:t>
            </a:r>
          </a:p>
          <a:p>
            <a:endParaRPr lang="nl-NL" sz="2000" dirty="0"/>
          </a:p>
          <a:p>
            <a:pPr marL="0" indent="0">
              <a:buNone/>
            </a:pPr>
            <a:r>
              <a:rPr lang="nl-NL" sz="2000" i="1" dirty="0">
                <a:solidFill>
                  <a:srgbClr val="421F5E"/>
                </a:solidFill>
                <a:latin typeface="Verdana"/>
                <a:ea typeface="Verdana"/>
              </a:rPr>
              <a:t>Succes en veel (leer)plezier!</a:t>
            </a:r>
          </a:p>
          <a:p>
            <a:endParaRPr lang="nl-NL" sz="2000" dirty="0"/>
          </a:p>
        </p:txBody>
      </p:sp>
    </p:spTree>
    <p:extLst>
      <p:ext uri="{BB962C8B-B14F-4D97-AF65-F5344CB8AC3E}">
        <p14:creationId xmlns:p14="http://schemas.microsoft.com/office/powerpoint/2010/main" val="328604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8D839-F009-9A78-6096-D913FD45D3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9D896A-E799-04CC-3C1B-12620CF697F4}"/>
              </a:ext>
            </a:extLst>
          </p:cNvPr>
          <p:cNvSpPr>
            <a:spLocks noGrp="1"/>
          </p:cNvSpPr>
          <p:nvPr>
            <p:ph type="title"/>
          </p:nvPr>
        </p:nvSpPr>
        <p:spPr/>
        <p:txBody>
          <a:bodyPr/>
          <a:lstStyle/>
          <a:p>
            <a:r>
              <a:rPr lang="nl-NL" b="1" dirty="0"/>
              <a:t>Toepassing 4</a:t>
            </a:r>
            <a:br>
              <a:rPr lang="nl-NL" dirty="0"/>
            </a:br>
            <a:r>
              <a:rPr lang="nl-NL" sz="3200" dirty="0">
                <a:solidFill>
                  <a:srgbClr val="42BDCF"/>
                </a:solidFill>
              </a:rPr>
              <a:t>Antwoorden &amp; Toelichting</a:t>
            </a:r>
            <a:endParaRPr lang="nl-NL" i="1" dirty="0">
              <a:solidFill>
                <a:srgbClr val="42BDCF"/>
              </a:solidFill>
            </a:endParaRPr>
          </a:p>
        </p:txBody>
      </p:sp>
      <p:sp>
        <p:nvSpPr>
          <p:cNvPr id="3" name="Tijdelijke aanduiding voor inhoud 2">
            <a:extLst>
              <a:ext uri="{FF2B5EF4-FFF2-40B4-BE49-F238E27FC236}">
                <a16:creationId xmlns:a16="http://schemas.microsoft.com/office/drawing/2014/main" id="{62507F84-3A17-562A-BE38-39D2320BFDA5}"/>
              </a:ext>
            </a:extLst>
          </p:cNvPr>
          <p:cNvSpPr>
            <a:spLocks noGrp="1"/>
          </p:cNvSpPr>
          <p:nvPr>
            <p:ph idx="1"/>
          </p:nvPr>
        </p:nvSpPr>
        <p:spPr/>
        <p:txBody>
          <a:bodyPr>
            <a:normAutofit/>
          </a:bodyPr>
          <a:lstStyle/>
          <a:p>
            <a:pPr marL="0" fontAlgn="base">
              <a:spcBef>
                <a:spcPts val="0"/>
              </a:spcBef>
              <a:buFont typeface="Arial" panose="020B0604020202020204" pitchFamily="34" charset="0"/>
              <a:buNone/>
            </a:pPr>
            <a:endParaRPr lang="nl-NL" sz="1600" dirty="0"/>
          </a:p>
          <a:p>
            <a:pPr marL="0" fontAlgn="base">
              <a:spcBef>
                <a:spcPts val="0"/>
              </a:spcBef>
              <a:buNone/>
            </a:pPr>
            <a:r>
              <a:rPr lang="nl-NL" sz="1600" b="1" dirty="0"/>
              <a:t>5) </a:t>
            </a:r>
            <a:r>
              <a:rPr lang="nl-NL" sz="1600" dirty="0"/>
              <a:t>Je start met een gesprek op dezelfde manier zoals je altijd een gesprek start. Dus of via de patiëntenkaart of direct via de berichten </a:t>
            </a:r>
            <a:r>
              <a:rPr lang="nl-NL" sz="1600" dirty="0" err="1"/>
              <a:t>inbox</a:t>
            </a:r>
            <a:r>
              <a:rPr lang="nl-NL" sz="1600" dirty="0"/>
              <a:t>. Wat je daarna doet, zie je in de </a:t>
            </a:r>
            <a:r>
              <a:rPr lang="nl-NL" sz="1600" dirty="0">
                <a:solidFill>
                  <a:srgbClr val="7030A0"/>
                </a:solidFill>
              </a:rPr>
              <a:t>kennisvideo </a:t>
            </a:r>
            <a:r>
              <a:rPr lang="nl-NL" sz="1600" dirty="0">
                <a:solidFill>
                  <a:srgbClr val="7030A0"/>
                </a:solidFill>
                <a:hlinkClick r:id="rId3">
                  <a:extLst>
                    <a:ext uri="{A12FA001-AC4F-418D-AE19-62706E023703}">
                      <ahyp:hlinkClr xmlns:ahyp="http://schemas.microsoft.com/office/drawing/2018/hyperlinkcolor" val="tx"/>
                    </a:ext>
                  </a:extLst>
                </a:hlinkClick>
              </a:rPr>
              <a:t>“Hoe gebruik ik de gezamenlijke mailbox”</a:t>
            </a:r>
            <a:r>
              <a:rPr lang="nl-NL" sz="1600" dirty="0">
                <a:solidFill>
                  <a:srgbClr val="7030A0"/>
                </a:solidFill>
              </a:rPr>
              <a:t> </a:t>
            </a:r>
            <a:r>
              <a:rPr lang="nl-NL" sz="1600" dirty="0"/>
              <a:t>(vanaf 1 minuut 40).</a:t>
            </a:r>
          </a:p>
          <a:p>
            <a:pPr marL="0" fontAlgn="base">
              <a:spcBef>
                <a:spcPts val="0"/>
              </a:spcBef>
              <a:buNone/>
            </a:pPr>
            <a:endParaRPr lang="nl-NL" sz="1600" dirty="0"/>
          </a:p>
          <a:p>
            <a:pPr marL="0" fontAlgn="base">
              <a:spcBef>
                <a:spcPts val="0"/>
              </a:spcBef>
              <a:buNone/>
            </a:pPr>
            <a:r>
              <a:rPr lang="nl-NL" sz="1600" dirty="0"/>
              <a:t>of </a:t>
            </a:r>
            <a:r>
              <a:rPr lang="nl-NL" sz="1600" dirty="0">
                <a:solidFill>
                  <a:srgbClr val="7030A0"/>
                </a:solidFill>
              </a:rPr>
              <a:t>volg de instructie </a:t>
            </a:r>
            <a:r>
              <a:rPr lang="nl-NL" sz="1600" dirty="0">
                <a:solidFill>
                  <a:srgbClr val="7030A0"/>
                </a:solidFill>
                <a:hlinkClick r:id="rId4">
                  <a:extLst>
                    <a:ext uri="{A12FA001-AC4F-418D-AE19-62706E023703}">
                      <ahyp:hlinkClr xmlns:ahyp="http://schemas.microsoft.com/office/drawing/2018/hyperlinkcolor" val="tx"/>
                    </a:ext>
                  </a:extLst>
                </a:hlinkClick>
              </a:rPr>
              <a:t>“Hoe gebruik ik de gezamenlijke </a:t>
            </a:r>
            <a:r>
              <a:rPr lang="nl-NL" sz="1600" dirty="0" err="1">
                <a:solidFill>
                  <a:srgbClr val="7030A0"/>
                </a:solidFill>
                <a:hlinkClick r:id="rId4">
                  <a:extLst>
                    <a:ext uri="{A12FA001-AC4F-418D-AE19-62706E023703}">
                      <ahyp:hlinkClr xmlns:ahyp="http://schemas.microsoft.com/office/drawing/2018/hyperlinkcolor" val="tx"/>
                    </a:ext>
                  </a:extLst>
                </a:hlinkClick>
              </a:rPr>
              <a:t>inbox</a:t>
            </a:r>
            <a:r>
              <a:rPr lang="nl-NL" sz="1600" dirty="0">
                <a:solidFill>
                  <a:srgbClr val="7030A0"/>
                </a:solidFill>
                <a:hlinkClick r:id="rId4">
                  <a:extLst>
                    <a:ext uri="{A12FA001-AC4F-418D-AE19-62706E023703}">
                      <ahyp:hlinkClr xmlns:ahyp="http://schemas.microsoft.com/office/drawing/2018/hyperlinkcolor" val="tx"/>
                    </a:ext>
                  </a:extLst>
                </a:hlinkClick>
              </a:rPr>
              <a:t>?”. </a:t>
            </a:r>
            <a:endParaRPr lang="nl-NL" sz="2000" dirty="0">
              <a:solidFill>
                <a:srgbClr val="7030A0"/>
              </a:solidFill>
            </a:endParaRPr>
          </a:p>
        </p:txBody>
      </p:sp>
      <p:pic>
        <p:nvPicPr>
          <p:cNvPr id="4" name="Afbeelding 3" descr="Afbeelding met kleding, persoon, Menselijk gezicht, muur&#10;&#10;Door AI gegenereerde inhoud is mogelijk onjuist.">
            <a:extLst>
              <a:ext uri="{FF2B5EF4-FFF2-40B4-BE49-F238E27FC236}">
                <a16:creationId xmlns:a16="http://schemas.microsoft.com/office/drawing/2014/main" id="{A33126E7-8179-16D5-9F66-1EDD80160AC5}"/>
              </a:ext>
            </a:extLst>
          </p:cNvPr>
          <p:cNvPicPr>
            <a:picLocks noChangeAspect="1"/>
          </p:cNvPicPr>
          <p:nvPr/>
        </p:nvPicPr>
        <p:blipFill>
          <a:blip r:embed="rId5">
            <a:extLst>
              <a:ext uri="{28A0092B-C50C-407E-A947-70E740481C1C}">
                <a14:useLocalDpi xmlns:a14="http://schemas.microsoft.com/office/drawing/2010/main" val="0"/>
              </a:ext>
            </a:extLst>
          </a:blip>
          <a:srcRect l="30498" r="5766"/>
          <a:stretch/>
        </p:blipFill>
        <p:spPr>
          <a:xfrm>
            <a:off x="11170720" y="0"/>
            <a:ext cx="1021280" cy="1123200"/>
          </a:xfrm>
          <a:prstGeom prst="rect">
            <a:avLst/>
          </a:prstGeom>
          <a:ln w="76200">
            <a:solidFill>
              <a:srgbClr val="7030A0"/>
            </a:solidFill>
          </a:ln>
        </p:spPr>
      </p:pic>
    </p:spTree>
    <p:extLst>
      <p:ext uri="{BB962C8B-B14F-4D97-AF65-F5344CB8AC3E}">
        <p14:creationId xmlns:p14="http://schemas.microsoft.com/office/powerpoint/2010/main" val="2488302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5470-F2AF-B153-4B86-65AEC7EB67C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B76CD48-1113-7B25-5FB1-2232A3C96AC9}"/>
              </a:ext>
            </a:extLst>
          </p:cNvPr>
          <p:cNvSpPr>
            <a:spLocks noGrp="1"/>
          </p:cNvSpPr>
          <p:nvPr>
            <p:ph type="title"/>
          </p:nvPr>
        </p:nvSpPr>
        <p:spPr>
          <a:xfrm>
            <a:off x="294640" y="1698944"/>
            <a:ext cx="5547360" cy="3011279"/>
          </a:xfrm>
        </p:spPr>
        <p:txBody>
          <a:bodyPr>
            <a:normAutofit/>
          </a:bodyPr>
          <a:lstStyle/>
          <a:p>
            <a:r>
              <a:rPr lang="nl-NL" b="1" dirty="0" err="1"/>
              <a:t>Functionali-teiten</a:t>
            </a:r>
            <a:r>
              <a:rPr lang="nl-NL" b="1" dirty="0"/>
              <a:t> inzetten</a:t>
            </a:r>
            <a:endParaRPr lang="nl-NL" dirty="0"/>
          </a:p>
        </p:txBody>
      </p:sp>
      <p:pic>
        <p:nvPicPr>
          <p:cNvPr id="3" name="Afbeelding 2" descr="Afbeelding met wolk, hemel, verven, Kinderkunst&#10;&#10;Door AI gegenereerde inhoud is mogelijk onjuist.">
            <a:extLst>
              <a:ext uri="{FF2B5EF4-FFF2-40B4-BE49-F238E27FC236}">
                <a16:creationId xmlns:a16="http://schemas.microsoft.com/office/drawing/2014/main" id="{DA1BE0BA-AAF1-96C8-ED9E-C743537A2980}"/>
              </a:ext>
            </a:extLst>
          </p:cNvPr>
          <p:cNvPicPr>
            <a:picLocks noChangeAspect="1"/>
          </p:cNvPicPr>
          <p:nvPr/>
        </p:nvPicPr>
        <p:blipFill>
          <a:blip r:embed="rId3">
            <a:extLst>
              <a:ext uri="{28A0092B-C50C-407E-A947-70E740481C1C}">
                <a14:useLocalDpi xmlns:a14="http://schemas.microsoft.com/office/drawing/2010/main" val="0"/>
              </a:ext>
            </a:extLst>
          </a:blip>
          <a:srcRect l="852" r="30449"/>
          <a:stretch/>
        </p:blipFill>
        <p:spPr>
          <a:xfrm>
            <a:off x="5930900" y="0"/>
            <a:ext cx="7175684" cy="6858000"/>
          </a:xfrm>
          <a:prstGeom prst="rect">
            <a:avLst/>
          </a:prstGeom>
        </p:spPr>
      </p:pic>
    </p:spTree>
    <p:extLst>
      <p:ext uri="{BB962C8B-B14F-4D97-AF65-F5344CB8AC3E}">
        <p14:creationId xmlns:p14="http://schemas.microsoft.com/office/powerpoint/2010/main" val="2312000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F42D0-63B8-9A63-8E19-2BA5D5845A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8480547-7AE1-7F68-10C9-38B0FB1F21AD}"/>
              </a:ext>
            </a:extLst>
          </p:cNvPr>
          <p:cNvSpPr>
            <a:spLocks noGrp="1"/>
          </p:cNvSpPr>
          <p:nvPr>
            <p:ph type="title"/>
          </p:nvPr>
        </p:nvSpPr>
        <p:spPr/>
        <p:txBody>
          <a:bodyPr>
            <a:normAutofit/>
          </a:bodyPr>
          <a:lstStyle/>
          <a:p>
            <a:r>
              <a:rPr lang="nl-NL" b="1" dirty="0">
                <a:solidFill>
                  <a:srgbClr val="42BDCF"/>
                </a:solidFill>
              </a:rPr>
              <a:t>Functionaliteiten inzetten</a:t>
            </a:r>
            <a:br>
              <a:rPr lang="nl-NL" b="1" dirty="0"/>
            </a:br>
            <a:r>
              <a:rPr lang="nl-NL" sz="3200" dirty="0"/>
              <a:t>Situatieschets deel A</a:t>
            </a:r>
            <a:endParaRPr lang="nl-NL" i="1" dirty="0"/>
          </a:p>
        </p:txBody>
      </p:sp>
      <p:sp>
        <p:nvSpPr>
          <p:cNvPr id="3" name="Tijdelijke aanduiding voor inhoud 2">
            <a:extLst>
              <a:ext uri="{FF2B5EF4-FFF2-40B4-BE49-F238E27FC236}">
                <a16:creationId xmlns:a16="http://schemas.microsoft.com/office/drawing/2014/main" id="{CA4B9B97-76FF-A6E9-98CC-A1E5FD86DF11}"/>
              </a:ext>
            </a:extLst>
          </p:cNvPr>
          <p:cNvSpPr>
            <a:spLocks noGrp="1"/>
          </p:cNvSpPr>
          <p:nvPr>
            <p:ph idx="1"/>
          </p:nvPr>
        </p:nvSpPr>
        <p:spPr>
          <a:xfrm>
            <a:off x="838200" y="1825624"/>
            <a:ext cx="11023600" cy="5032375"/>
          </a:xfrm>
        </p:spPr>
        <p:txBody>
          <a:bodyPr>
            <a:noAutofit/>
          </a:bodyPr>
          <a:lstStyle/>
          <a:p>
            <a:pPr marL="0">
              <a:spcBef>
                <a:spcPts val="0"/>
              </a:spcBef>
              <a:buNone/>
            </a:pPr>
            <a:r>
              <a:rPr lang="nl-NL" sz="1800" dirty="0"/>
              <a:t>Meneer Van Dongen, 58 jaar, heeft meerdere problemen die zijn dagelijks functioneren beïnvloeden. Hij is onlangs gescheiden, heeft schulden, kampt met diabetes type 2 en heeft sinds kort psychische klachten zoals somberheid en motivatieverlies. De huisarts heeft hem aangemeld bij het Buurtteam voor ondersteuning op meerdere leefgebieden.</a:t>
            </a:r>
          </a:p>
          <a:p>
            <a:pPr marL="0">
              <a:spcBef>
                <a:spcPts val="0"/>
              </a:spcBef>
              <a:buNone/>
            </a:pPr>
            <a:endParaRPr lang="nl-NL" sz="1800" dirty="0"/>
          </a:p>
          <a:p>
            <a:pPr marL="0">
              <a:spcBef>
                <a:spcPts val="0"/>
              </a:spcBef>
              <a:buNone/>
            </a:pPr>
            <a:r>
              <a:rPr lang="nl-NL" sz="1800" dirty="0"/>
              <a:t>Buurtteammedewerker Fatima voert een aantal gesprekken met meneer Van Dongen. Ze merkt dat hij veel afspraken mist en het lastig vindt om overzicht te houden over wie wat doet. Zijn diabetesverpleegkundige en schuldhulpverlener werken afzonderlijk van elkaar, en er is ook contact geweest met een maatschappelijk werker via de gemeente. Meneer Van Dongen voelt zich vaak overvallen door telefoontjes of papieren post en raakt hierdoor nog verder in de war.</a:t>
            </a:r>
          </a:p>
        </p:txBody>
      </p:sp>
      <p:pic>
        <p:nvPicPr>
          <p:cNvPr id="4" name="Afbeelding 3" descr="Afbeelding met wolk, hemel, verven, Kinderkunst&#10;&#10;Door AI gegenereerde inhoud is mogelijk onjuist.">
            <a:extLst>
              <a:ext uri="{FF2B5EF4-FFF2-40B4-BE49-F238E27FC236}">
                <a16:creationId xmlns:a16="http://schemas.microsoft.com/office/drawing/2014/main" id="{F973DE55-3F3E-B55B-2D05-19CBBBD7CC19}"/>
              </a:ext>
            </a:extLst>
          </p:cNvPr>
          <p:cNvPicPr>
            <a:picLocks noChangeAspect="1"/>
          </p:cNvPicPr>
          <p:nvPr/>
        </p:nvPicPr>
        <p:blipFill>
          <a:blip r:embed="rId2">
            <a:extLst>
              <a:ext uri="{28A0092B-C50C-407E-A947-70E740481C1C}">
                <a14:useLocalDpi xmlns:a14="http://schemas.microsoft.com/office/drawing/2010/main" val="0"/>
              </a:ext>
            </a:extLst>
          </a:blip>
          <a:srcRect l="852" r="30449"/>
          <a:stretch/>
        </p:blipFill>
        <p:spPr>
          <a:xfrm>
            <a:off x="11016770" y="0"/>
            <a:ext cx="1175230" cy="1123200"/>
          </a:xfrm>
          <a:prstGeom prst="rect">
            <a:avLst/>
          </a:prstGeom>
          <a:ln w="76200">
            <a:solidFill>
              <a:srgbClr val="7030A0"/>
            </a:solidFill>
          </a:ln>
        </p:spPr>
      </p:pic>
      <p:sp>
        <p:nvSpPr>
          <p:cNvPr id="5" name="Tekstvak 4">
            <a:extLst>
              <a:ext uri="{FF2B5EF4-FFF2-40B4-BE49-F238E27FC236}">
                <a16:creationId xmlns:a16="http://schemas.microsoft.com/office/drawing/2014/main" id="{F0E7EA62-429C-32A4-38FB-49CD65E7F26B}"/>
              </a:ext>
            </a:extLst>
          </p:cNvPr>
          <p:cNvSpPr txBox="1"/>
          <p:nvPr/>
        </p:nvSpPr>
        <p:spPr>
          <a:xfrm>
            <a:off x="11353800" y="53664"/>
            <a:ext cx="651140" cy="1015663"/>
          </a:xfrm>
          <a:prstGeom prst="rect">
            <a:avLst/>
          </a:prstGeom>
          <a:noFill/>
        </p:spPr>
        <p:txBody>
          <a:bodyPr wrap="none" rtlCol="0">
            <a:spAutoFit/>
          </a:bodyPr>
          <a:lstStyle/>
          <a:p>
            <a:r>
              <a:rPr lang="nl-NL" sz="6000" b="1">
                <a:solidFill>
                  <a:schemeClr val="bg1"/>
                </a:solidFill>
              </a:rPr>
              <a:t>A</a:t>
            </a:r>
            <a:endParaRPr lang="nl-NL" sz="4800" b="1">
              <a:solidFill>
                <a:schemeClr val="bg1"/>
              </a:solidFill>
            </a:endParaRPr>
          </a:p>
        </p:txBody>
      </p:sp>
    </p:spTree>
    <p:extLst>
      <p:ext uri="{BB962C8B-B14F-4D97-AF65-F5344CB8AC3E}">
        <p14:creationId xmlns:p14="http://schemas.microsoft.com/office/powerpoint/2010/main" val="1684084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28518-CA35-1FD6-1F0F-4D33E9065C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A0EB61-0275-252A-D7BD-2451EAA4592F}"/>
              </a:ext>
            </a:extLst>
          </p:cNvPr>
          <p:cNvSpPr>
            <a:spLocks noGrp="1"/>
          </p:cNvSpPr>
          <p:nvPr>
            <p:ph type="title"/>
          </p:nvPr>
        </p:nvSpPr>
        <p:spPr/>
        <p:txBody>
          <a:bodyPr>
            <a:normAutofit/>
          </a:bodyPr>
          <a:lstStyle/>
          <a:p>
            <a:r>
              <a:rPr lang="nl-NL" b="1" dirty="0">
                <a:solidFill>
                  <a:srgbClr val="42BDCF"/>
                </a:solidFill>
              </a:rPr>
              <a:t>Functionaliteiten inzetten</a:t>
            </a:r>
            <a:br>
              <a:rPr lang="nl-NL" b="1" dirty="0"/>
            </a:br>
            <a:r>
              <a:rPr lang="nl-NL" sz="3200" dirty="0"/>
              <a:t>Opdrachten</a:t>
            </a:r>
            <a:endParaRPr lang="nl-NL" i="1" dirty="0"/>
          </a:p>
        </p:txBody>
      </p:sp>
      <p:sp>
        <p:nvSpPr>
          <p:cNvPr id="3" name="Tijdelijke aanduiding voor inhoud 2">
            <a:extLst>
              <a:ext uri="{FF2B5EF4-FFF2-40B4-BE49-F238E27FC236}">
                <a16:creationId xmlns:a16="http://schemas.microsoft.com/office/drawing/2014/main" id="{FFB6848E-94D7-F695-FC84-40B113078291}"/>
              </a:ext>
            </a:extLst>
          </p:cNvPr>
          <p:cNvSpPr>
            <a:spLocks noGrp="1"/>
          </p:cNvSpPr>
          <p:nvPr>
            <p:ph idx="1"/>
          </p:nvPr>
        </p:nvSpPr>
        <p:spPr>
          <a:xfrm>
            <a:off x="838200" y="1825624"/>
            <a:ext cx="11023600" cy="5032375"/>
          </a:xfrm>
        </p:spPr>
        <p:txBody>
          <a:bodyPr>
            <a:noAutofit/>
          </a:bodyPr>
          <a:lstStyle/>
          <a:p>
            <a:pPr marL="342900" indent="-342900">
              <a:spcBef>
                <a:spcPts val="0"/>
              </a:spcBef>
              <a:buFont typeface="+mj-lt"/>
              <a:buAutoNum type="arabicParenR"/>
            </a:pPr>
            <a:endParaRPr lang="nl-NL" sz="1800" dirty="0"/>
          </a:p>
          <a:p>
            <a:pPr marL="342900" indent="-342900">
              <a:spcBef>
                <a:spcPts val="0"/>
              </a:spcBef>
              <a:buClr>
                <a:srgbClr val="DA8792"/>
              </a:buClr>
              <a:buFont typeface="+mj-lt"/>
              <a:buAutoNum type="arabicParenR"/>
            </a:pPr>
            <a:r>
              <a:rPr lang="nl-NL" sz="1800" dirty="0"/>
              <a:t>Welke functionaliteiten uit </a:t>
            </a:r>
            <a:r>
              <a:rPr lang="nl-NL" sz="1800" dirty="0" err="1"/>
              <a:t>VIPLive</a:t>
            </a:r>
            <a:r>
              <a:rPr lang="nl-NL" sz="1800" dirty="0"/>
              <a:t> zou jij geschikt vinden in deze situatie?</a:t>
            </a:r>
          </a:p>
        </p:txBody>
      </p:sp>
      <p:pic>
        <p:nvPicPr>
          <p:cNvPr id="4" name="Afbeelding 3" descr="Afbeelding met wolk, hemel, verven, Kinderkunst&#10;&#10;Door AI gegenereerde inhoud is mogelijk onjuist.">
            <a:extLst>
              <a:ext uri="{FF2B5EF4-FFF2-40B4-BE49-F238E27FC236}">
                <a16:creationId xmlns:a16="http://schemas.microsoft.com/office/drawing/2014/main" id="{C77226FC-0542-0833-2B49-B86091A45B97}"/>
              </a:ext>
            </a:extLst>
          </p:cNvPr>
          <p:cNvPicPr>
            <a:picLocks noChangeAspect="1"/>
          </p:cNvPicPr>
          <p:nvPr/>
        </p:nvPicPr>
        <p:blipFill>
          <a:blip r:embed="rId2">
            <a:extLst>
              <a:ext uri="{28A0092B-C50C-407E-A947-70E740481C1C}">
                <a14:useLocalDpi xmlns:a14="http://schemas.microsoft.com/office/drawing/2010/main" val="0"/>
              </a:ext>
            </a:extLst>
          </a:blip>
          <a:srcRect l="852" r="30449"/>
          <a:stretch/>
        </p:blipFill>
        <p:spPr>
          <a:xfrm>
            <a:off x="11016770" y="0"/>
            <a:ext cx="1175230" cy="1123200"/>
          </a:xfrm>
          <a:prstGeom prst="rect">
            <a:avLst/>
          </a:prstGeom>
          <a:ln w="76200">
            <a:solidFill>
              <a:srgbClr val="7030A0"/>
            </a:solidFill>
          </a:ln>
        </p:spPr>
      </p:pic>
      <p:sp>
        <p:nvSpPr>
          <p:cNvPr id="5" name="Tekstvak 4">
            <a:extLst>
              <a:ext uri="{FF2B5EF4-FFF2-40B4-BE49-F238E27FC236}">
                <a16:creationId xmlns:a16="http://schemas.microsoft.com/office/drawing/2014/main" id="{81208A38-7D39-04B8-A5FD-B347E4EF7142}"/>
              </a:ext>
            </a:extLst>
          </p:cNvPr>
          <p:cNvSpPr txBox="1"/>
          <p:nvPr/>
        </p:nvSpPr>
        <p:spPr>
          <a:xfrm>
            <a:off x="11353800" y="53664"/>
            <a:ext cx="651140" cy="1015663"/>
          </a:xfrm>
          <a:prstGeom prst="rect">
            <a:avLst/>
          </a:prstGeom>
          <a:noFill/>
        </p:spPr>
        <p:txBody>
          <a:bodyPr wrap="none" rtlCol="0">
            <a:spAutoFit/>
          </a:bodyPr>
          <a:lstStyle/>
          <a:p>
            <a:r>
              <a:rPr lang="nl-NL" sz="6000" b="1">
                <a:solidFill>
                  <a:schemeClr val="bg1"/>
                </a:solidFill>
              </a:rPr>
              <a:t>A</a:t>
            </a:r>
            <a:endParaRPr lang="nl-NL" sz="4800" b="1">
              <a:solidFill>
                <a:schemeClr val="bg1"/>
              </a:solidFill>
            </a:endParaRPr>
          </a:p>
        </p:txBody>
      </p:sp>
    </p:spTree>
    <p:extLst>
      <p:ext uri="{BB962C8B-B14F-4D97-AF65-F5344CB8AC3E}">
        <p14:creationId xmlns:p14="http://schemas.microsoft.com/office/powerpoint/2010/main" val="3709073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CFEB0-E67C-12BB-B7C5-ECE2FB7CEC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9A1E9E-1FCE-F0F4-95B1-5B44AEB94109}"/>
              </a:ext>
            </a:extLst>
          </p:cNvPr>
          <p:cNvSpPr>
            <a:spLocks noGrp="1"/>
          </p:cNvSpPr>
          <p:nvPr>
            <p:ph type="title"/>
          </p:nvPr>
        </p:nvSpPr>
        <p:spPr/>
        <p:txBody>
          <a:bodyPr>
            <a:normAutofit/>
          </a:bodyPr>
          <a:lstStyle/>
          <a:p>
            <a:r>
              <a:rPr lang="nl-NL" b="1" dirty="0">
                <a:solidFill>
                  <a:srgbClr val="42BDCF"/>
                </a:solidFill>
              </a:rPr>
              <a:t>Functionaliteiten inzetten</a:t>
            </a:r>
            <a:br>
              <a:rPr lang="nl-NL" b="1" dirty="0"/>
            </a:br>
            <a:r>
              <a:rPr lang="nl-NL" sz="3200" dirty="0"/>
              <a:t>Antwoorden &amp; Toelichting</a:t>
            </a:r>
            <a:endParaRPr lang="nl-NL" i="1" dirty="0"/>
          </a:p>
        </p:txBody>
      </p:sp>
      <p:sp>
        <p:nvSpPr>
          <p:cNvPr id="3" name="Tijdelijke aanduiding voor inhoud 2">
            <a:extLst>
              <a:ext uri="{FF2B5EF4-FFF2-40B4-BE49-F238E27FC236}">
                <a16:creationId xmlns:a16="http://schemas.microsoft.com/office/drawing/2014/main" id="{3EFF65E5-383C-C062-4D54-F511BFC82B5E}"/>
              </a:ext>
            </a:extLst>
          </p:cNvPr>
          <p:cNvSpPr>
            <a:spLocks noGrp="1"/>
          </p:cNvSpPr>
          <p:nvPr>
            <p:ph idx="1"/>
          </p:nvPr>
        </p:nvSpPr>
        <p:spPr>
          <a:xfrm>
            <a:off x="838200" y="1825624"/>
            <a:ext cx="11023600" cy="5032375"/>
          </a:xfrm>
        </p:spPr>
        <p:txBody>
          <a:bodyPr>
            <a:noAutofit/>
          </a:bodyPr>
          <a:lstStyle/>
          <a:p>
            <a:pPr marL="0" indent="0">
              <a:spcBef>
                <a:spcPts val="0"/>
              </a:spcBef>
              <a:buNone/>
            </a:pPr>
            <a:endParaRPr lang="nl-NL" sz="1800" dirty="0"/>
          </a:p>
          <a:p>
            <a:pPr marL="0" indent="0">
              <a:spcBef>
                <a:spcPts val="0"/>
              </a:spcBef>
              <a:buNone/>
            </a:pPr>
            <a:r>
              <a:rPr lang="nl-NL" sz="1800" b="1" dirty="0">
                <a:solidFill>
                  <a:srgbClr val="DA8792"/>
                </a:solidFill>
              </a:rPr>
              <a:t>1) </a:t>
            </a:r>
            <a:r>
              <a:rPr lang="nl-NL" sz="1800" dirty="0"/>
              <a:t>De functie</a:t>
            </a:r>
            <a:r>
              <a:rPr lang="nl-NL" sz="1800" dirty="0">
                <a:solidFill>
                  <a:srgbClr val="DA8792"/>
                </a:solidFill>
              </a:rPr>
              <a:t> “Beeldbellen”. </a:t>
            </a:r>
            <a:br>
              <a:rPr lang="nl-NL" sz="1800" dirty="0"/>
            </a:br>
            <a:endParaRPr lang="nl-NL" sz="1800" dirty="0"/>
          </a:p>
          <a:p>
            <a:pPr marL="0" indent="0">
              <a:spcBef>
                <a:spcPts val="0"/>
              </a:spcBef>
              <a:buNone/>
            </a:pPr>
            <a:r>
              <a:rPr lang="nl-NL" sz="1800" dirty="0"/>
              <a:t>Tijdens een beeldbelgesprek ontstaat er duidelijkheid over ieders rol, worden afspraken concreet gemaakt en spreekt iedereen af wat er wanneer gebeurt. Op deze manier kan het zorgnetwerk gezamenlijk met meneer Van Dongen afstemmen, afspraken maken en hem betrekken bij zijn eigen traject – zonder dat hij telkens opnieuw zijn verhaal hoeft te doen of fysiek naar meerdere locaties hoeft te reizen.</a:t>
            </a:r>
          </a:p>
          <a:p>
            <a:pPr marL="0" indent="0">
              <a:spcBef>
                <a:spcPts val="0"/>
              </a:spcBef>
              <a:buNone/>
            </a:pPr>
            <a:endParaRPr lang="nl-NL" sz="1800" dirty="0"/>
          </a:p>
          <a:p>
            <a:pPr marL="0" indent="0">
              <a:spcBef>
                <a:spcPts val="0"/>
              </a:spcBef>
              <a:buNone/>
            </a:pPr>
            <a:r>
              <a:rPr lang="nl-NL" sz="1800" dirty="0"/>
              <a:t>En de functie </a:t>
            </a:r>
            <a:r>
              <a:rPr lang="nl-NL" sz="1800" dirty="0">
                <a:solidFill>
                  <a:srgbClr val="DA8792"/>
                </a:solidFill>
              </a:rPr>
              <a:t>“Thuismetingen”.</a:t>
            </a:r>
          </a:p>
          <a:p>
            <a:pPr marL="0" indent="0">
              <a:spcBef>
                <a:spcPts val="0"/>
              </a:spcBef>
              <a:buNone/>
            </a:pPr>
            <a:endParaRPr lang="nl-NL" sz="1800" dirty="0"/>
          </a:p>
          <a:p>
            <a:pPr marL="0" indent="0">
              <a:spcBef>
                <a:spcPts val="0"/>
              </a:spcBef>
              <a:buNone/>
            </a:pPr>
            <a:r>
              <a:rPr lang="nl-NL" sz="1800" dirty="0"/>
              <a:t>Via </a:t>
            </a:r>
            <a:r>
              <a:rPr lang="nl-NL" sz="1800" dirty="0" err="1"/>
              <a:t>VIPLive</a:t>
            </a:r>
            <a:r>
              <a:rPr lang="nl-NL" sz="1800" dirty="0"/>
              <a:t> is het mogelijk om een patiënt te vragen een thuismeting in te vullen. Dit kan bijvoorbeeld gedaan worden ter voorbereiding op een consult. Hierdoor hoeft de patiënt voor het uitvoeren van deze metingen niet meer altijd naar de huisartsenpraktijk toe. Het terugkoppelen ervan zorgt ervoor dat de metingen als NHG-bepaling worden opgeslagen in het huisartsinformatiesysteem. </a:t>
            </a:r>
          </a:p>
          <a:p>
            <a:pPr>
              <a:buNone/>
            </a:pPr>
            <a:br>
              <a:rPr lang="nl-NL" sz="1200" dirty="0"/>
            </a:br>
            <a:endParaRPr lang="nl-NL" sz="1800" dirty="0"/>
          </a:p>
          <a:p>
            <a:pPr marL="0" indent="0">
              <a:spcBef>
                <a:spcPts val="0"/>
              </a:spcBef>
              <a:buNone/>
            </a:pPr>
            <a:endParaRPr lang="nl-NL" sz="1800" dirty="0"/>
          </a:p>
          <a:p>
            <a:pPr marL="0" indent="0">
              <a:spcBef>
                <a:spcPts val="0"/>
              </a:spcBef>
              <a:buNone/>
            </a:pPr>
            <a:endParaRPr lang="nl-NL" sz="1800" dirty="0"/>
          </a:p>
        </p:txBody>
      </p:sp>
      <p:pic>
        <p:nvPicPr>
          <p:cNvPr id="4" name="Afbeelding 3" descr="Afbeelding met wolk, hemel, verven, Kinderkunst&#10;&#10;Door AI gegenereerde inhoud is mogelijk onjuist.">
            <a:extLst>
              <a:ext uri="{FF2B5EF4-FFF2-40B4-BE49-F238E27FC236}">
                <a16:creationId xmlns:a16="http://schemas.microsoft.com/office/drawing/2014/main" id="{D3FB082B-FA62-E201-8D5C-11D323036F83}"/>
              </a:ext>
            </a:extLst>
          </p:cNvPr>
          <p:cNvPicPr>
            <a:picLocks noChangeAspect="1"/>
          </p:cNvPicPr>
          <p:nvPr/>
        </p:nvPicPr>
        <p:blipFill>
          <a:blip r:embed="rId2">
            <a:extLst>
              <a:ext uri="{28A0092B-C50C-407E-A947-70E740481C1C}">
                <a14:useLocalDpi xmlns:a14="http://schemas.microsoft.com/office/drawing/2010/main" val="0"/>
              </a:ext>
            </a:extLst>
          </a:blip>
          <a:srcRect l="852" r="30449"/>
          <a:stretch/>
        </p:blipFill>
        <p:spPr>
          <a:xfrm>
            <a:off x="11016770" y="0"/>
            <a:ext cx="1175230" cy="1123200"/>
          </a:xfrm>
          <a:prstGeom prst="rect">
            <a:avLst/>
          </a:prstGeom>
          <a:ln w="76200">
            <a:solidFill>
              <a:srgbClr val="7030A0"/>
            </a:solidFill>
          </a:ln>
        </p:spPr>
      </p:pic>
      <p:sp>
        <p:nvSpPr>
          <p:cNvPr id="5" name="Tekstvak 4">
            <a:extLst>
              <a:ext uri="{FF2B5EF4-FFF2-40B4-BE49-F238E27FC236}">
                <a16:creationId xmlns:a16="http://schemas.microsoft.com/office/drawing/2014/main" id="{6AE2B1D6-5D86-3B9D-AFC4-3840CFFB8300}"/>
              </a:ext>
            </a:extLst>
          </p:cNvPr>
          <p:cNvSpPr txBox="1"/>
          <p:nvPr/>
        </p:nvSpPr>
        <p:spPr>
          <a:xfrm>
            <a:off x="11353800" y="53664"/>
            <a:ext cx="651140" cy="1015663"/>
          </a:xfrm>
          <a:prstGeom prst="rect">
            <a:avLst/>
          </a:prstGeom>
          <a:noFill/>
        </p:spPr>
        <p:txBody>
          <a:bodyPr wrap="none" rtlCol="0">
            <a:spAutoFit/>
          </a:bodyPr>
          <a:lstStyle/>
          <a:p>
            <a:r>
              <a:rPr lang="nl-NL" sz="6000" b="1">
                <a:solidFill>
                  <a:schemeClr val="bg1"/>
                </a:solidFill>
              </a:rPr>
              <a:t>A</a:t>
            </a:r>
            <a:endParaRPr lang="nl-NL" sz="4800" b="1">
              <a:solidFill>
                <a:schemeClr val="bg1"/>
              </a:solidFill>
            </a:endParaRPr>
          </a:p>
        </p:txBody>
      </p:sp>
    </p:spTree>
    <p:extLst>
      <p:ext uri="{BB962C8B-B14F-4D97-AF65-F5344CB8AC3E}">
        <p14:creationId xmlns:p14="http://schemas.microsoft.com/office/powerpoint/2010/main" val="460755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81D1A-CF1B-C520-FA62-3A5F50E8D7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C83325-B202-CB5C-3BA5-A3E013102F80}"/>
              </a:ext>
            </a:extLst>
          </p:cNvPr>
          <p:cNvSpPr>
            <a:spLocks noGrp="1"/>
          </p:cNvSpPr>
          <p:nvPr>
            <p:ph type="title"/>
          </p:nvPr>
        </p:nvSpPr>
        <p:spPr/>
        <p:txBody>
          <a:bodyPr>
            <a:normAutofit/>
          </a:bodyPr>
          <a:lstStyle/>
          <a:p>
            <a:r>
              <a:rPr lang="nl-NL" b="1" dirty="0">
                <a:solidFill>
                  <a:srgbClr val="42BDCF"/>
                </a:solidFill>
              </a:rPr>
              <a:t>Functionaliteiten inzetten</a:t>
            </a:r>
            <a:br>
              <a:rPr lang="nl-NL" b="1" dirty="0"/>
            </a:br>
            <a:r>
              <a:rPr lang="nl-NL" sz="3200" dirty="0"/>
              <a:t>Situatieschets deel B</a:t>
            </a:r>
            <a:endParaRPr lang="nl-NL" i="1" dirty="0"/>
          </a:p>
        </p:txBody>
      </p:sp>
      <p:sp>
        <p:nvSpPr>
          <p:cNvPr id="3" name="Tijdelijke aanduiding voor inhoud 2">
            <a:extLst>
              <a:ext uri="{FF2B5EF4-FFF2-40B4-BE49-F238E27FC236}">
                <a16:creationId xmlns:a16="http://schemas.microsoft.com/office/drawing/2014/main" id="{6890DD83-D074-9D9E-C998-7C3BBD257D68}"/>
              </a:ext>
            </a:extLst>
          </p:cNvPr>
          <p:cNvSpPr>
            <a:spLocks noGrp="1"/>
          </p:cNvSpPr>
          <p:nvPr>
            <p:ph idx="1"/>
          </p:nvPr>
        </p:nvSpPr>
        <p:spPr>
          <a:xfrm>
            <a:off x="838200" y="1825624"/>
            <a:ext cx="11023600" cy="5032375"/>
          </a:xfrm>
        </p:spPr>
        <p:txBody>
          <a:bodyPr>
            <a:noAutofit/>
          </a:bodyPr>
          <a:lstStyle/>
          <a:p>
            <a:pPr marL="0">
              <a:spcBef>
                <a:spcPts val="0"/>
              </a:spcBef>
              <a:buNone/>
            </a:pPr>
            <a:endParaRPr lang="nl-NL" sz="1800" dirty="0"/>
          </a:p>
          <a:p>
            <a:pPr marL="0">
              <a:spcBef>
                <a:spcPts val="0"/>
              </a:spcBef>
              <a:buNone/>
            </a:pPr>
            <a:r>
              <a:rPr lang="nl-NL" sz="1800" dirty="0"/>
              <a:t>Fatima bespreekt met meneer Van Dongen in een laagdrempelig gesprek de mogelijkheid om een beeldbelmoment te organiseren met de betrokken hulpverleners. Op deze manier kunnen zij gezamenlijk met meneer Van Dongen afstemmen, afspraken maken en hem betrekken bij zijn eigen traject – zonder dat hij telkens opnieuw zijn verhaal hoeft te doen of fysiek naar meerdere locaties hoeft te reizen.</a:t>
            </a:r>
          </a:p>
          <a:p>
            <a:pPr marL="0">
              <a:spcBef>
                <a:spcPts val="0"/>
              </a:spcBef>
              <a:buNone/>
            </a:pPr>
            <a:endParaRPr lang="nl-NL" sz="1800" dirty="0"/>
          </a:p>
          <a:p>
            <a:pPr marL="0">
              <a:spcBef>
                <a:spcPts val="0"/>
              </a:spcBef>
              <a:buNone/>
            </a:pPr>
            <a:r>
              <a:rPr lang="nl-NL" sz="1800" dirty="0"/>
              <a:t>Meneer Van Dongen stemt toe en een beeldbelmoment wordt in gang gezet.</a:t>
            </a:r>
          </a:p>
        </p:txBody>
      </p:sp>
      <p:pic>
        <p:nvPicPr>
          <p:cNvPr id="4" name="Afbeelding 3" descr="Afbeelding met wolk, hemel, verven, Kinderkunst&#10;&#10;Door AI gegenereerde inhoud is mogelijk onjuist.">
            <a:extLst>
              <a:ext uri="{FF2B5EF4-FFF2-40B4-BE49-F238E27FC236}">
                <a16:creationId xmlns:a16="http://schemas.microsoft.com/office/drawing/2014/main" id="{9B21BE77-1230-040F-66D0-E4241F8C8BB6}"/>
              </a:ext>
            </a:extLst>
          </p:cNvPr>
          <p:cNvPicPr>
            <a:picLocks noChangeAspect="1"/>
          </p:cNvPicPr>
          <p:nvPr/>
        </p:nvPicPr>
        <p:blipFill>
          <a:blip r:embed="rId2">
            <a:extLst>
              <a:ext uri="{28A0092B-C50C-407E-A947-70E740481C1C}">
                <a14:useLocalDpi xmlns:a14="http://schemas.microsoft.com/office/drawing/2010/main" val="0"/>
              </a:ext>
            </a:extLst>
          </a:blip>
          <a:srcRect l="852" r="30449"/>
          <a:stretch/>
        </p:blipFill>
        <p:spPr>
          <a:xfrm>
            <a:off x="11016770" y="0"/>
            <a:ext cx="1175230" cy="1123200"/>
          </a:xfrm>
          <a:prstGeom prst="rect">
            <a:avLst/>
          </a:prstGeom>
          <a:ln w="76200">
            <a:solidFill>
              <a:srgbClr val="7030A0"/>
            </a:solidFill>
          </a:ln>
        </p:spPr>
      </p:pic>
      <p:sp>
        <p:nvSpPr>
          <p:cNvPr id="5" name="Tekstvak 4">
            <a:extLst>
              <a:ext uri="{FF2B5EF4-FFF2-40B4-BE49-F238E27FC236}">
                <a16:creationId xmlns:a16="http://schemas.microsoft.com/office/drawing/2014/main" id="{32BB8424-6342-3B4A-32D1-CB7275D55064}"/>
              </a:ext>
            </a:extLst>
          </p:cNvPr>
          <p:cNvSpPr txBox="1"/>
          <p:nvPr/>
        </p:nvSpPr>
        <p:spPr>
          <a:xfrm>
            <a:off x="11353800" y="53664"/>
            <a:ext cx="615874" cy="1015663"/>
          </a:xfrm>
          <a:prstGeom prst="rect">
            <a:avLst/>
          </a:prstGeom>
          <a:noFill/>
        </p:spPr>
        <p:txBody>
          <a:bodyPr wrap="none" rtlCol="0">
            <a:spAutoFit/>
          </a:bodyPr>
          <a:lstStyle/>
          <a:p>
            <a:r>
              <a:rPr lang="nl-NL" sz="6000" b="1">
                <a:solidFill>
                  <a:schemeClr val="bg1"/>
                </a:solidFill>
              </a:rPr>
              <a:t>B</a:t>
            </a:r>
            <a:endParaRPr lang="nl-NL" sz="4800" b="1">
              <a:solidFill>
                <a:schemeClr val="bg1"/>
              </a:solidFill>
            </a:endParaRPr>
          </a:p>
        </p:txBody>
      </p:sp>
    </p:spTree>
    <p:extLst>
      <p:ext uri="{BB962C8B-B14F-4D97-AF65-F5344CB8AC3E}">
        <p14:creationId xmlns:p14="http://schemas.microsoft.com/office/powerpoint/2010/main" val="2840834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663B-6636-D091-66F3-9DCF2699A5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E8D251-EA58-639D-814E-0EE7A0D6FB52}"/>
              </a:ext>
            </a:extLst>
          </p:cNvPr>
          <p:cNvSpPr>
            <a:spLocks noGrp="1"/>
          </p:cNvSpPr>
          <p:nvPr>
            <p:ph type="title"/>
          </p:nvPr>
        </p:nvSpPr>
        <p:spPr/>
        <p:txBody>
          <a:bodyPr>
            <a:normAutofit/>
          </a:bodyPr>
          <a:lstStyle/>
          <a:p>
            <a:r>
              <a:rPr lang="nl-NL" b="1" dirty="0">
                <a:solidFill>
                  <a:srgbClr val="42BDCF"/>
                </a:solidFill>
              </a:rPr>
              <a:t>Functionaliteiten inzetten</a:t>
            </a:r>
            <a:br>
              <a:rPr lang="nl-NL" b="1" dirty="0"/>
            </a:br>
            <a:r>
              <a:rPr lang="nl-NL" sz="3200" dirty="0"/>
              <a:t>Opdrachten</a:t>
            </a:r>
            <a:endParaRPr lang="nl-NL" i="1" dirty="0"/>
          </a:p>
        </p:txBody>
      </p:sp>
      <p:sp>
        <p:nvSpPr>
          <p:cNvPr id="3" name="Tijdelijke aanduiding voor inhoud 2">
            <a:extLst>
              <a:ext uri="{FF2B5EF4-FFF2-40B4-BE49-F238E27FC236}">
                <a16:creationId xmlns:a16="http://schemas.microsoft.com/office/drawing/2014/main" id="{DFAF45A8-DE11-B719-579E-241AD31DE794}"/>
              </a:ext>
            </a:extLst>
          </p:cNvPr>
          <p:cNvSpPr>
            <a:spLocks noGrp="1"/>
          </p:cNvSpPr>
          <p:nvPr>
            <p:ph idx="1"/>
          </p:nvPr>
        </p:nvSpPr>
        <p:spPr>
          <a:xfrm>
            <a:off x="838200" y="1825624"/>
            <a:ext cx="11023600" cy="5032375"/>
          </a:xfrm>
        </p:spPr>
        <p:txBody>
          <a:bodyPr>
            <a:noAutofit/>
          </a:bodyPr>
          <a:lstStyle/>
          <a:p>
            <a:pPr marL="342900" indent="-342900">
              <a:spcBef>
                <a:spcPts val="0"/>
              </a:spcBef>
              <a:buFont typeface="+mj-lt"/>
              <a:buAutoNum type="arabicParenR"/>
            </a:pPr>
            <a:endParaRPr lang="nl-NL" sz="1800" dirty="0"/>
          </a:p>
          <a:p>
            <a:pPr marL="342900" indent="-342900">
              <a:spcBef>
                <a:spcPts val="0"/>
              </a:spcBef>
              <a:buClr>
                <a:srgbClr val="DA8792"/>
              </a:buClr>
              <a:buFont typeface="+mj-lt"/>
              <a:buAutoNum type="arabicParenR"/>
            </a:pPr>
            <a:r>
              <a:rPr lang="nl-NL" sz="1800" dirty="0"/>
              <a:t>Hoe start je een beeldbelgesprek met het zorgnetwerk?</a:t>
            </a:r>
          </a:p>
          <a:p>
            <a:pPr marL="342900" indent="-342900">
              <a:spcBef>
                <a:spcPts val="0"/>
              </a:spcBef>
              <a:buClr>
                <a:srgbClr val="DA8792"/>
              </a:buClr>
              <a:buFont typeface="+mj-lt"/>
              <a:buAutoNum type="arabicParenR"/>
            </a:pPr>
            <a:endParaRPr lang="nl-NL" sz="1800" dirty="0"/>
          </a:p>
          <a:p>
            <a:pPr marL="342900" indent="-342900">
              <a:spcBef>
                <a:spcPts val="0"/>
              </a:spcBef>
              <a:buClr>
                <a:srgbClr val="DA8792"/>
              </a:buClr>
              <a:buFont typeface="+mj-lt"/>
              <a:buAutoNum type="arabicParenR"/>
            </a:pPr>
            <a:r>
              <a:rPr lang="nl-NL" sz="1800" dirty="0"/>
              <a:t>Welke instructie kan je meneer Van Dongen geven bij het eerste beeldbelgesprek?</a:t>
            </a:r>
          </a:p>
          <a:p>
            <a:pPr marL="342900" indent="-342900">
              <a:spcBef>
                <a:spcPts val="0"/>
              </a:spcBef>
              <a:buClr>
                <a:srgbClr val="DA8792"/>
              </a:buClr>
              <a:buFont typeface="+mj-lt"/>
              <a:buAutoNum type="arabicParenR"/>
            </a:pPr>
            <a:endParaRPr lang="nl-NL" sz="1800" dirty="0"/>
          </a:p>
          <a:p>
            <a:pPr marL="342900" indent="-342900">
              <a:spcBef>
                <a:spcPts val="0"/>
              </a:spcBef>
              <a:buClr>
                <a:srgbClr val="DA8792"/>
              </a:buClr>
              <a:buFont typeface="+mj-lt"/>
              <a:buAutoNum type="arabicParenR"/>
            </a:pPr>
            <a:r>
              <a:rPr lang="nl-NL" sz="1800" dirty="0"/>
              <a:t>Welke thuismeting zou je bij meneer Van Dongen willen doen?</a:t>
            </a:r>
          </a:p>
          <a:p>
            <a:pPr marL="342900" indent="-342900">
              <a:spcBef>
                <a:spcPts val="0"/>
              </a:spcBef>
              <a:buClr>
                <a:srgbClr val="DA8792"/>
              </a:buClr>
              <a:buFont typeface="+mj-lt"/>
              <a:buAutoNum type="arabicParenR"/>
            </a:pPr>
            <a:endParaRPr lang="nl-NL" sz="1800" dirty="0"/>
          </a:p>
          <a:p>
            <a:pPr marL="342900" indent="-342900">
              <a:spcBef>
                <a:spcPts val="0"/>
              </a:spcBef>
              <a:buClr>
                <a:srgbClr val="DA8792"/>
              </a:buClr>
              <a:buFont typeface="+mj-lt"/>
              <a:buAutoNum type="arabicParenR"/>
            </a:pPr>
            <a:r>
              <a:rPr lang="nl-NL" sz="1800" dirty="0"/>
              <a:t>Hoe zet je de thuismeting in?</a:t>
            </a:r>
          </a:p>
          <a:p>
            <a:pPr marL="342900" indent="-342900">
              <a:spcBef>
                <a:spcPts val="0"/>
              </a:spcBef>
              <a:buFont typeface="+mj-lt"/>
              <a:buAutoNum type="arabicParenR"/>
            </a:pPr>
            <a:endParaRPr lang="nl-NL" sz="1800" dirty="0"/>
          </a:p>
          <a:p>
            <a:pPr marL="342900" indent="-342900">
              <a:spcBef>
                <a:spcPts val="0"/>
              </a:spcBef>
              <a:buFont typeface="+mj-lt"/>
              <a:buAutoNum type="arabicParenR"/>
            </a:pPr>
            <a:endParaRPr lang="nl-NL" sz="1800" dirty="0"/>
          </a:p>
          <a:p>
            <a:pPr marL="342900" indent="-342900">
              <a:spcBef>
                <a:spcPts val="0"/>
              </a:spcBef>
              <a:buFont typeface="+mj-lt"/>
              <a:buAutoNum type="arabicParenR"/>
            </a:pPr>
            <a:endParaRPr lang="nl-NL" sz="1800" dirty="0"/>
          </a:p>
          <a:p>
            <a:pPr marL="342900" indent="-342900">
              <a:spcBef>
                <a:spcPts val="0"/>
              </a:spcBef>
              <a:buFont typeface="+mj-lt"/>
              <a:buAutoNum type="arabicParenR"/>
            </a:pPr>
            <a:endParaRPr lang="nl-NL" sz="1800" dirty="0"/>
          </a:p>
        </p:txBody>
      </p:sp>
      <p:pic>
        <p:nvPicPr>
          <p:cNvPr id="4" name="Afbeelding 3" descr="Afbeelding met wolk, hemel, verven, Kinderkunst&#10;&#10;Door AI gegenereerde inhoud is mogelijk onjuist.">
            <a:extLst>
              <a:ext uri="{FF2B5EF4-FFF2-40B4-BE49-F238E27FC236}">
                <a16:creationId xmlns:a16="http://schemas.microsoft.com/office/drawing/2014/main" id="{EA561408-BB6E-E731-2837-A91F3106B026}"/>
              </a:ext>
            </a:extLst>
          </p:cNvPr>
          <p:cNvPicPr>
            <a:picLocks noChangeAspect="1"/>
          </p:cNvPicPr>
          <p:nvPr/>
        </p:nvPicPr>
        <p:blipFill>
          <a:blip r:embed="rId2">
            <a:extLst>
              <a:ext uri="{28A0092B-C50C-407E-A947-70E740481C1C}">
                <a14:useLocalDpi xmlns:a14="http://schemas.microsoft.com/office/drawing/2010/main" val="0"/>
              </a:ext>
            </a:extLst>
          </a:blip>
          <a:srcRect l="852" r="30449"/>
          <a:stretch/>
        </p:blipFill>
        <p:spPr>
          <a:xfrm>
            <a:off x="11016770" y="0"/>
            <a:ext cx="1175230" cy="1123200"/>
          </a:xfrm>
          <a:prstGeom prst="rect">
            <a:avLst/>
          </a:prstGeom>
          <a:ln w="76200">
            <a:solidFill>
              <a:srgbClr val="7030A0"/>
            </a:solidFill>
          </a:ln>
        </p:spPr>
      </p:pic>
      <p:sp>
        <p:nvSpPr>
          <p:cNvPr id="5" name="Tekstvak 4">
            <a:extLst>
              <a:ext uri="{FF2B5EF4-FFF2-40B4-BE49-F238E27FC236}">
                <a16:creationId xmlns:a16="http://schemas.microsoft.com/office/drawing/2014/main" id="{47FA2F13-CD08-4B8E-2395-2036E5CE97CB}"/>
              </a:ext>
            </a:extLst>
          </p:cNvPr>
          <p:cNvSpPr txBox="1"/>
          <p:nvPr/>
        </p:nvSpPr>
        <p:spPr>
          <a:xfrm>
            <a:off x="11353800" y="53664"/>
            <a:ext cx="615874" cy="1015663"/>
          </a:xfrm>
          <a:prstGeom prst="rect">
            <a:avLst/>
          </a:prstGeom>
          <a:noFill/>
        </p:spPr>
        <p:txBody>
          <a:bodyPr wrap="none" rtlCol="0">
            <a:spAutoFit/>
          </a:bodyPr>
          <a:lstStyle/>
          <a:p>
            <a:r>
              <a:rPr lang="nl-NL" sz="6000" b="1">
                <a:solidFill>
                  <a:schemeClr val="bg1"/>
                </a:solidFill>
              </a:rPr>
              <a:t>B</a:t>
            </a:r>
            <a:endParaRPr lang="nl-NL" sz="4800" b="1">
              <a:solidFill>
                <a:schemeClr val="bg1"/>
              </a:solidFill>
            </a:endParaRPr>
          </a:p>
        </p:txBody>
      </p:sp>
    </p:spTree>
    <p:extLst>
      <p:ext uri="{BB962C8B-B14F-4D97-AF65-F5344CB8AC3E}">
        <p14:creationId xmlns:p14="http://schemas.microsoft.com/office/powerpoint/2010/main" val="2067317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7B7F0-6C6D-38FC-F9B4-0DE46B057C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A40829-947E-D5F1-AA26-6527F31D5293}"/>
              </a:ext>
            </a:extLst>
          </p:cNvPr>
          <p:cNvSpPr>
            <a:spLocks noGrp="1"/>
          </p:cNvSpPr>
          <p:nvPr>
            <p:ph type="title"/>
          </p:nvPr>
        </p:nvSpPr>
        <p:spPr/>
        <p:txBody>
          <a:bodyPr>
            <a:normAutofit/>
          </a:bodyPr>
          <a:lstStyle/>
          <a:p>
            <a:r>
              <a:rPr lang="nl-NL" b="1" dirty="0">
                <a:solidFill>
                  <a:srgbClr val="42BDCF"/>
                </a:solidFill>
              </a:rPr>
              <a:t>Functionaliteiten inzetten</a:t>
            </a:r>
            <a:br>
              <a:rPr lang="nl-NL" b="1" dirty="0"/>
            </a:br>
            <a:r>
              <a:rPr lang="nl-NL" sz="3200" dirty="0"/>
              <a:t>Antwoorden &amp; Toelichting</a:t>
            </a:r>
            <a:endParaRPr lang="nl-NL" i="1" dirty="0"/>
          </a:p>
        </p:txBody>
      </p:sp>
      <p:sp>
        <p:nvSpPr>
          <p:cNvPr id="3" name="Tijdelijke aanduiding voor inhoud 2">
            <a:extLst>
              <a:ext uri="{FF2B5EF4-FFF2-40B4-BE49-F238E27FC236}">
                <a16:creationId xmlns:a16="http://schemas.microsoft.com/office/drawing/2014/main" id="{A1474898-79FF-4174-DBAF-1B8AD182C5A8}"/>
              </a:ext>
            </a:extLst>
          </p:cNvPr>
          <p:cNvSpPr>
            <a:spLocks noGrp="1"/>
          </p:cNvSpPr>
          <p:nvPr>
            <p:ph idx="1"/>
          </p:nvPr>
        </p:nvSpPr>
        <p:spPr>
          <a:xfrm>
            <a:off x="838200" y="1825624"/>
            <a:ext cx="11023600" cy="5032375"/>
          </a:xfrm>
        </p:spPr>
        <p:txBody>
          <a:bodyPr>
            <a:noAutofit/>
          </a:bodyPr>
          <a:lstStyle/>
          <a:p>
            <a:pPr marL="0" indent="0">
              <a:spcBef>
                <a:spcPts val="0"/>
              </a:spcBef>
              <a:buNone/>
            </a:pPr>
            <a:endParaRPr lang="nl-NL" sz="1800" dirty="0"/>
          </a:p>
          <a:p>
            <a:pPr marL="0" indent="0">
              <a:spcBef>
                <a:spcPts val="0"/>
              </a:spcBef>
              <a:buNone/>
            </a:pPr>
            <a:r>
              <a:rPr lang="nl-NL" sz="1800" b="1" dirty="0">
                <a:solidFill>
                  <a:srgbClr val="DA8792"/>
                </a:solidFill>
              </a:rPr>
              <a:t>1) </a:t>
            </a:r>
            <a:r>
              <a:rPr lang="nl-NL" sz="1800" dirty="0"/>
              <a:t>Een beeldbelgesprek kan vanuit twee plekken gestart worden: (1) Vanuit een gesprek &amp; (2) vanuit de patiëntenkaart. </a:t>
            </a:r>
          </a:p>
          <a:p>
            <a:pPr marL="0" indent="0">
              <a:spcBef>
                <a:spcPts val="0"/>
              </a:spcBef>
              <a:buNone/>
            </a:pPr>
            <a:endParaRPr lang="nl-NL" sz="1800" dirty="0"/>
          </a:p>
          <a:p>
            <a:pPr marL="0" indent="0">
              <a:spcBef>
                <a:spcPts val="0"/>
              </a:spcBef>
              <a:buNone/>
            </a:pPr>
            <a:r>
              <a:rPr lang="nl-NL" sz="1800" dirty="0"/>
              <a:t>Voor optie 1 </a:t>
            </a:r>
            <a:r>
              <a:rPr lang="nl-NL" sz="1800" dirty="0">
                <a:solidFill>
                  <a:srgbClr val="7030A0"/>
                </a:solidFill>
              </a:rPr>
              <a:t>volg je de instructie </a:t>
            </a:r>
            <a:r>
              <a:rPr lang="nl-NL" sz="1800" dirty="0">
                <a:solidFill>
                  <a:srgbClr val="42BDCF"/>
                </a:solidFill>
                <a:hlinkClick r:id="rId2">
                  <a:extLst>
                    <a:ext uri="{A12FA001-AC4F-418D-AE19-62706E023703}">
                      <ahyp:hlinkClr xmlns:ahyp="http://schemas.microsoft.com/office/drawing/2018/hyperlinkcolor" val="tx"/>
                    </a:ext>
                  </a:extLst>
                </a:hlinkClick>
              </a:rPr>
              <a:t>“Beeldbellen vanuit een gesprek”</a:t>
            </a:r>
            <a:r>
              <a:rPr lang="nl-NL" sz="1800" dirty="0">
                <a:solidFill>
                  <a:srgbClr val="42BDCF"/>
                </a:solidFill>
              </a:rPr>
              <a:t>.</a:t>
            </a:r>
          </a:p>
          <a:p>
            <a:pPr marL="0" indent="0">
              <a:spcBef>
                <a:spcPts val="0"/>
              </a:spcBef>
              <a:buNone/>
            </a:pPr>
            <a:endParaRPr lang="nl-NL" sz="1800" dirty="0"/>
          </a:p>
          <a:p>
            <a:pPr marL="0" indent="0">
              <a:spcBef>
                <a:spcPts val="0"/>
              </a:spcBef>
              <a:buNone/>
            </a:pPr>
            <a:r>
              <a:rPr lang="nl-NL" sz="1800" dirty="0"/>
              <a:t>Voor optie 2 </a:t>
            </a:r>
            <a:r>
              <a:rPr lang="nl-NL" sz="1800" dirty="0">
                <a:solidFill>
                  <a:srgbClr val="7030A0"/>
                </a:solidFill>
              </a:rPr>
              <a:t>volg je de instructie </a:t>
            </a:r>
            <a:r>
              <a:rPr lang="nl-NL" sz="1800" dirty="0">
                <a:solidFill>
                  <a:srgbClr val="42BDCF"/>
                </a:solidFill>
                <a:hlinkClick r:id="rId3">
                  <a:extLst>
                    <a:ext uri="{A12FA001-AC4F-418D-AE19-62706E023703}">
                      <ahyp:hlinkClr xmlns:ahyp="http://schemas.microsoft.com/office/drawing/2018/hyperlinkcolor" val="tx"/>
                    </a:ext>
                  </a:extLst>
                </a:hlinkClick>
              </a:rPr>
              <a:t>“Beeldbellen starten vanaf de patiëntenkaart”</a:t>
            </a:r>
            <a:r>
              <a:rPr lang="nl-NL" sz="1800" dirty="0">
                <a:solidFill>
                  <a:srgbClr val="42BDCF"/>
                </a:solidFill>
              </a:rPr>
              <a:t>.</a:t>
            </a:r>
          </a:p>
          <a:p>
            <a:pPr marL="0" indent="0">
              <a:spcBef>
                <a:spcPts val="0"/>
              </a:spcBef>
              <a:buNone/>
            </a:pPr>
            <a:endParaRPr lang="nl-NL" sz="1800" dirty="0">
              <a:solidFill>
                <a:srgbClr val="7030A0"/>
              </a:solidFill>
            </a:endParaRPr>
          </a:p>
          <a:p>
            <a:pPr marL="0" indent="0">
              <a:spcBef>
                <a:spcPts val="0"/>
              </a:spcBef>
              <a:buNone/>
            </a:pPr>
            <a:endParaRPr lang="nl-NL" sz="1800" b="1" dirty="0"/>
          </a:p>
          <a:p>
            <a:pPr marL="0" indent="0">
              <a:spcBef>
                <a:spcPts val="0"/>
              </a:spcBef>
              <a:buNone/>
            </a:pPr>
            <a:r>
              <a:rPr lang="nl-NL" sz="1800" b="1" dirty="0">
                <a:solidFill>
                  <a:srgbClr val="DA8792"/>
                </a:solidFill>
              </a:rPr>
              <a:t>2) </a:t>
            </a:r>
            <a:r>
              <a:rPr lang="nl-NL" sz="1800" dirty="0"/>
              <a:t>Meneer Van Dongen kan in de </a:t>
            </a:r>
            <a:r>
              <a:rPr lang="nl-NL" sz="1800" dirty="0">
                <a:solidFill>
                  <a:srgbClr val="7030A0"/>
                </a:solidFill>
                <a:hlinkClick r:id="rId4">
                  <a:extLst>
                    <a:ext uri="{A12FA001-AC4F-418D-AE19-62706E023703}">
                      <ahyp:hlinkClr xmlns:ahyp="http://schemas.microsoft.com/office/drawing/2018/hyperlinkcolor" val="tx"/>
                    </a:ext>
                  </a:extLst>
                </a:hlinkClick>
              </a:rPr>
              <a:t>kennisvideo </a:t>
            </a:r>
            <a:r>
              <a:rPr lang="nl-NL" sz="1800" dirty="0">
                <a:solidFill>
                  <a:srgbClr val="42BDCF"/>
                </a:solidFill>
                <a:hlinkClick r:id="rId4">
                  <a:extLst>
                    <a:ext uri="{A12FA001-AC4F-418D-AE19-62706E023703}">
                      <ahyp:hlinkClr xmlns:ahyp="http://schemas.microsoft.com/office/drawing/2018/hyperlinkcolor" val="tx"/>
                    </a:ext>
                  </a:extLst>
                </a:hlinkClick>
              </a:rPr>
              <a:t>“Beeldbelgesprek”</a:t>
            </a:r>
            <a:r>
              <a:rPr lang="nl-NL" sz="1800" dirty="0">
                <a:solidFill>
                  <a:srgbClr val="42BDCF"/>
                </a:solidFill>
              </a:rPr>
              <a:t> </a:t>
            </a:r>
            <a:r>
              <a:rPr lang="nl-NL" sz="1800" dirty="0"/>
              <a:t>zien hoe beeldbellen in zijn werk zal gaan.</a:t>
            </a:r>
          </a:p>
          <a:p>
            <a:pPr marL="0" indent="0">
              <a:spcBef>
                <a:spcPts val="0"/>
              </a:spcBef>
              <a:buNone/>
            </a:pPr>
            <a:endParaRPr lang="nl-NL" sz="1800" dirty="0"/>
          </a:p>
          <a:p>
            <a:pPr marL="0" indent="0">
              <a:spcBef>
                <a:spcPts val="0"/>
              </a:spcBef>
              <a:buNone/>
            </a:pPr>
            <a:r>
              <a:rPr lang="nl-NL" sz="1800" b="1" dirty="0">
                <a:solidFill>
                  <a:srgbClr val="DA8792"/>
                </a:solidFill>
              </a:rPr>
              <a:t>3) </a:t>
            </a:r>
            <a:r>
              <a:rPr lang="nl-NL" sz="1800" dirty="0"/>
              <a:t>Bijvoorbeeld de glucose </a:t>
            </a:r>
            <a:r>
              <a:rPr lang="nl-NL" sz="1800" dirty="0" err="1"/>
              <a:t>dagcurve</a:t>
            </a:r>
            <a:endParaRPr lang="nl-NL" sz="1800" dirty="0"/>
          </a:p>
          <a:p>
            <a:pPr marL="0" indent="0">
              <a:spcBef>
                <a:spcPts val="0"/>
              </a:spcBef>
              <a:buNone/>
            </a:pPr>
            <a:endParaRPr lang="nl-NL" sz="1800" dirty="0"/>
          </a:p>
          <a:p>
            <a:pPr marL="0" indent="0">
              <a:spcBef>
                <a:spcPts val="0"/>
              </a:spcBef>
              <a:buNone/>
            </a:pPr>
            <a:r>
              <a:rPr lang="nl-NL" sz="1800" b="1" dirty="0">
                <a:solidFill>
                  <a:srgbClr val="DA8792"/>
                </a:solidFill>
              </a:rPr>
              <a:t>4) </a:t>
            </a:r>
            <a:r>
              <a:rPr lang="nl-NL" sz="1800" dirty="0"/>
              <a:t>Eerst zorg je ervoor dat de patiënt is uitgenodigd voor het doen van thuismetingen via </a:t>
            </a:r>
            <a:r>
              <a:rPr lang="nl-NL" sz="1800" dirty="0" err="1"/>
              <a:t>VIPLive</a:t>
            </a:r>
            <a:r>
              <a:rPr lang="nl-NL" sz="1800" dirty="0"/>
              <a:t>. </a:t>
            </a:r>
            <a:r>
              <a:rPr lang="nl-NL" sz="1800" dirty="0">
                <a:solidFill>
                  <a:srgbClr val="7030A0"/>
                </a:solidFill>
                <a:hlinkClick r:id="rId5">
                  <a:extLst>
                    <a:ext uri="{A12FA001-AC4F-418D-AE19-62706E023703}">
                      <ahyp:hlinkClr xmlns:ahyp="http://schemas.microsoft.com/office/drawing/2018/hyperlinkcolor" val="tx"/>
                    </a:ext>
                  </a:extLst>
                </a:hlinkClick>
              </a:rPr>
              <a:t>Hiervoor volg je deze instructie.</a:t>
            </a:r>
            <a:endParaRPr lang="nl-NL" sz="1800" dirty="0">
              <a:solidFill>
                <a:srgbClr val="7030A0"/>
              </a:solidFill>
            </a:endParaRPr>
          </a:p>
          <a:p>
            <a:pPr marL="0" indent="0">
              <a:spcBef>
                <a:spcPts val="0"/>
              </a:spcBef>
              <a:buNone/>
            </a:pPr>
            <a:r>
              <a:rPr lang="nl-NL" sz="1800" dirty="0"/>
              <a:t>Om de ingevulde thuismetingen vervolgens te kunnen inzien en terugkoppelen, </a:t>
            </a:r>
            <a:r>
              <a:rPr lang="nl-NL" sz="1800" dirty="0">
                <a:solidFill>
                  <a:srgbClr val="7030A0"/>
                </a:solidFill>
                <a:hlinkClick r:id="rId6">
                  <a:extLst>
                    <a:ext uri="{A12FA001-AC4F-418D-AE19-62706E023703}">
                      <ahyp:hlinkClr xmlns:ahyp="http://schemas.microsoft.com/office/drawing/2018/hyperlinkcolor" val="tx"/>
                    </a:ext>
                  </a:extLst>
                </a:hlinkClick>
              </a:rPr>
              <a:t>volg je deze instructie.</a:t>
            </a:r>
            <a:endParaRPr lang="nl-NL" sz="1800" dirty="0">
              <a:solidFill>
                <a:srgbClr val="7030A0"/>
              </a:solidFill>
            </a:endParaRPr>
          </a:p>
        </p:txBody>
      </p:sp>
      <p:pic>
        <p:nvPicPr>
          <p:cNvPr id="4" name="Afbeelding 3" descr="Afbeelding met wolk, hemel, verven, Kinderkunst&#10;&#10;Door AI gegenereerde inhoud is mogelijk onjuist.">
            <a:extLst>
              <a:ext uri="{FF2B5EF4-FFF2-40B4-BE49-F238E27FC236}">
                <a16:creationId xmlns:a16="http://schemas.microsoft.com/office/drawing/2014/main" id="{EDE0A589-3FEE-A080-6D7F-63FC1A038A18}"/>
              </a:ext>
            </a:extLst>
          </p:cNvPr>
          <p:cNvPicPr>
            <a:picLocks noChangeAspect="1"/>
          </p:cNvPicPr>
          <p:nvPr/>
        </p:nvPicPr>
        <p:blipFill>
          <a:blip r:embed="rId7">
            <a:extLst>
              <a:ext uri="{28A0092B-C50C-407E-A947-70E740481C1C}">
                <a14:useLocalDpi xmlns:a14="http://schemas.microsoft.com/office/drawing/2010/main" val="0"/>
              </a:ext>
            </a:extLst>
          </a:blip>
          <a:srcRect l="852" r="30449"/>
          <a:stretch/>
        </p:blipFill>
        <p:spPr>
          <a:xfrm>
            <a:off x="11016770" y="0"/>
            <a:ext cx="1175230" cy="1123200"/>
          </a:xfrm>
          <a:prstGeom prst="rect">
            <a:avLst/>
          </a:prstGeom>
          <a:ln w="76200">
            <a:solidFill>
              <a:srgbClr val="7030A0"/>
            </a:solidFill>
          </a:ln>
        </p:spPr>
      </p:pic>
      <p:sp>
        <p:nvSpPr>
          <p:cNvPr id="5" name="Tekstvak 4">
            <a:extLst>
              <a:ext uri="{FF2B5EF4-FFF2-40B4-BE49-F238E27FC236}">
                <a16:creationId xmlns:a16="http://schemas.microsoft.com/office/drawing/2014/main" id="{99BE77BC-2610-8044-A620-FC5743D4B243}"/>
              </a:ext>
            </a:extLst>
          </p:cNvPr>
          <p:cNvSpPr txBox="1"/>
          <p:nvPr/>
        </p:nvSpPr>
        <p:spPr>
          <a:xfrm>
            <a:off x="11353800" y="53664"/>
            <a:ext cx="615874" cy="1015663"/>
          </a:xfrm>
          <a:prstGeom prst="rect">
            <a:avLst/>
          </a:prstGeom>
          <a:noFill/>
        </p:spPr>
        <p:txBody>
          <a:bodyPr wrap="none" rtlCol="0">
            <a:spAutoFit/>
          </a:bodyPr>
          <a:lstStyle/>
          <a:p>
            <a:r>
              <a:rPr lang="nl-NL" sz="6000" b="1">
                <a:solidFill>
                  <a:schemeClr val="bg1"/>
                </a:solidFill>
              </a:rPr>
              <a:t>B</a:t>
            </a:r>
            <a:endParaRPr lang="nl-NL" sz="4800" b="1">
              <a:solidFill>
                <a:schemeClr val="bg1"/>
              </a:solidFill>
            </a:endParaRPr>
          </a:p>
        </p:txBody>
      </p:sp>
    </p:spTree>
    <p:extLst>
      <p:ext uri="{BB962C8B-B14F-4D97-AF65-F5344CB8AC3E}">
        <p14:creationId xmlns:p14="http://schemas.microsoft.com/office/powerpoint/2010/main" val="2211669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14BFB-21E2-9A25-D021-17E6799F86EE}"/>
              </a:ext>
            </a:extLst>
          </p:cNvPr>
          <p:cNvSpPr>
            <a:spLocks noGrp="1"/>
          </p:cNvSpPr>
          <p:nvPr>
            <p:ph type="title"/>
          </p:nvPr>
        </p:nvSpPr>
        <p:spPr>
          <a:xfrm>
            <a:off x="838200" y="312382"/>
            <a:ext cx="9611833" cy="1686959"/>
          </a:xfrm>
        </p:spPr>
        <p:txBody>
          <a:bodyPr>
            <a:normAutofit/>
          </a:bodyPr>
          <a:lstStyle/>
          <a:p>
            <a:r>
              <a:rPr lang="nl-NL" b="1" dirty="0"/>
              <a:t>Overzicht</a:t>
            </a:r>
            <a:br>
              <a:rPr lang="nl-NL" dirty="0"/>
            </a:br>
            <a:r>
              <a:rPr lang="nl-NL" sz="2500" i="1" dirty="0">
                <a:solidFill>
                  <a:srgbClr val="42BDCF"/>
                </a:solidFill>
              </a:rPr>
              <a:t>Klik op onderstaande blokken om direct door te gaan naar een praktijktoepassing</a:t>
            </a:r>
          </a:p>
        </p:txBody>
      </p:sp>
      <mc:AlternateContent xmlns:mc="http://schemas.openxmlformats.org/markup-compatibility/2006">
        <mc:Choice xmlns:psuz="http://schemas.microsoft.com/office/powerpoint/2016/summaryzoom" Requires="psuz">
          <p:graphicFrame>
            <p:nvGraphicFramePr>
              <p:cNvPr id="5" name="Overzichtzoom 4">
                <a:extLst>
                  <a:ext uri="{FF2B5EF4-FFF2-40B4-BE49-F238E27FC236}">
                    <a16:creationId xmlns:a16="http://schemas.microsoft.com/office/drawing/2014/main" id="{082C4547-E39E-40C9-1D7B-AF0907253446}"/>
                  </a:ext>
                </a:extLst>
              </p:cNvPr>
              <p:cNvGraphicFramePr>
                <a:graphicFrameLocks noChangeAspect="1"/>
              </p:cNvGraphicFramePr>
              <p:nvPr>
                <p:extLst>
                  <p:ext uri="{D42A27DB-BD31-4B8C-83A1-F6EECF244321}">
                    <p14:modId xmlns:p14="http://schemas.microsoft.com/office/powerpoint/2010/main" val="1635620889"/>
                  </p:ext>
                </p:extLst>
              </p:nvPr>
            </p:nvGraphicFramePr>
            <p:xfrm>
              <a:off x="557547" y="1825625"/>
              <a:ext cx="10515600" cy="4351338"/>
            </p:xfrm>
            <a:graphic>
              <a:graphicData uri="http://schemas.microsoft.com/office/powerpoint/2016/summaryzoom">
                <psuz:summaryZm>
                  <psuz:summaryZmObj sectionId="{CAD533B5-ADA8-49FD-A662-03C0BA153400}" offsetFactorX="-574">
                    <psuz:zmPr id="{921FBB11-253D-4C7E-8E76-96B5CE4E5369}" transitionDur="1000">
                      <p166:blipFill xmlns:p166="http://schemas.microsoft.com/office/powerpoint/2016/6/main">
                        <a:blip r:embed="rId2"/>
                        <a:stretch>
                          <a:fillRect/>
                        </a:stretch>
                      </p166:blipFill>
                      <p166:spPr xmlns:p166="http://schemas.microsoft.com/office/powerpoint/2016/6/main">
                        <a:xfrm>
                          <a:off x="389373" y="342010"/>
                          <a:ext cx="3154680" cy="1774508"/>
                        </a:xfrm>
                        <a:prstGeom prst="rect">
                          <a:avLst/>
                        </a:prstGeom>
                        <a:ln w="3175">
                          <a:solidFill>
                            <a:prstClr val="ltGray"/>
                          </a:solidFill>
                        </a:ln>
                      </p166:spPr>
                    </psuz:zmPr>
                  </psuz:summaryZmObj>
                  <psuz:summaryZmObj sectionId="{D788321E-4B0F-45E7-A09B-BE3872C2C3A1}">
                    <psuz:zmPr id="{02EEC285-57A5-4433-A008-79E873B113D4}" transitionDur="1000">
                      <p166:blipFill xmlns:p166="http://schemas.microsoft.com/office/powerpoint/2016/6/main">
                        <a:blip r:embed="rId3"/>
                        <a:stretch>
                          <a:fillRect/>
                        </a:stretch>
                      </p166:blipFill>
                      <p166:spPr xmlns:p166="http://schemas.microsoft.com/office/powerpoint/2016/6/main">
                        <a:xfrm>
                          <a:off x="3680460" y="342010"/>
                          <a:ext cx="3154680" cy="1774508"/>
                        </a:xfrm>
                        <a:prstGeom prst="rect">
                          <a:avLst/>
                        </a:prstGeom>
                        <a:ln w="3175">
                          <a:solidFill>
                            <a:prstClr val="ltGray"/>
                          </a:solidFill>
                        </a:ln>
                      </p166:spPr>
                    </psuz:zmPr>
                  </psuz:summaryZmObj>
                  <psuz:summaryZmObj sectionId="{11784051-FA41-41DC-BA2F-EAFD655B773D}">
                    <psuz:zmPr id="{40F6D692-FAD3-4197-9992-98C6D655488F}" transitionDur="1000">
                      <p166:blipFill xmlns:p166="http://schemas.microsoft.com/office/powerpoint/2016/6/main">
                        <a:blip r:embed="rId4"/>
                        <a:stretch>
                          <a:fillRect/>
                        </a:stretch>
                      </p166:blipFill>
                      <p166:spPr xmlns:p166="http://schemas.microsoft.com/office/powerpoint/2016/6/main">
                        <a:xfrm>
                          <a:off x="6953441" y="342010"/>
                          <a:ext cx="3154680" cy="1774508"/>
                        </a:xfrm>
                        <a:prstGeom prst="rect">
                          <a:avLst/>
                        </a:prstGeom>
                        <a:ln w="3175">
                          <a:solidFill>
                            <a:prstClr val="ltGray"/>
                          </a:solidFill>
                        </a:ln>
                      </p166:spPr>
                    </psuz:zmPr>
                  </psuz:summaryZmObj>
                  <psuz:summaryZmObj sectionId="{6A470599-0F42-4630-95F1-BCB782E29B7C}">
                    <psuz:zmPr id="{8CBEF452-ABF3-45CC-9BE0-F86CC5D92186}" transitionDur="1000">
                      <p166:blipFill xmlns:p166="http://schemas.microsoft.com/office/powerpoint/2016/6/main">
                        <a:blip r:embed="rId5"/>
                        <a:stretch>
                          <a:fillRect/>
                        </a:stretch>
                      </p166:blipFill>
                      <p166:spPr xmlns:p166="http://schemas.microsoft.com/office/powerpoint/2016/6/main">
                        <a:xfrm>
                          <a:off x="407479" y="2234819"/>
                          <a:ext cx="3154680" cy="1774508"/>
                        </a:xfrm>
                        <a:prstGeom prst="rect">
                          <a:avLst/>
                        </a:prstGeom>
                        <a:ln w="3175">
                          <a:solidFill>
                            <a:prstClr val="ltGray"/>
                          </a:solidFill>
                        </a:ln>
                      </p166:spPr>
                    </psuz:zmPr>
                  </psuz:summaryZmObj>
                  <psuz:summaryZmObj sectionId="{C1644FB6-DD40-4B64-85BE-34EE17A304D0}">
                    <psuz:zmPr id="{F6A8F2AE-0946-4171-936C-4973E4499921}" transitionDur="1000">
                      <p166:blipFill xmlns:p166="http://schemas.microsoft.com/office/powerpoint/2016/6/main">
                        <a:blip r:embed="rId6"/>
                        <a:stretch>
                          <a:fillRect/>
                        </a:stretch>
                      </p166:blipFill>
                      <p166:spPr xmlns:p166="http://schemas.microsoft.com/office/powerpoint/2016/6/main">
                        <a:xfrm>
                          <a:off x="3680460" y="2234819"/>
                          <a:ext cx="3154680" cy="1774508"/>
                        </a:xfrm>
                        <a:prstGeom prst="rect">
                          <a:avLst/>
                        </a:prstGeom>
                        <a:ln w="3175">
                          <a:solidFill>
                            <a:prstClr val="ltGray"/>
                          </a:solidFill>
                        </a:ln>
                      </p166:spPr>
                    </psuz:zmPr>
                  </psuz:summaryZmObj>
                  <psuz:gridLayout/>
                </psuz:summaryZm>
              </a:graphicData>
            </a:graphic>
          </p:graphicFrame>
        </mc:Choice>
        <mc:Fallback>
          <p:grpSp>
            <p:nvGrpSpPr>
              <p:cNvPr id="5" name="Overzichtzoom 4">
                <a:extLst>
                  <a:ext uri="{FF2B5EF4-FFF2-40B4-BE49-F238E27FC236}">
                    <a16:creationId xmlns:a16="http://schemas.microsoft.com/office/drawing/2014/main" id="{082C4547-E39E-40C9-1D7B-AF0907253446}"/>
                  </a:ext>
                </a:extLst>
              </p:cNvPr>
              <p:cNvGrpSpPr>
                <a:grpSpLocks noGrp="1" noUngrp="1" noRot="1" noChangeAspect="1" noMove="1" noResize="1"/>
              </p:cNvGrpSpPr>
              <p:nvPr/>
            </p:nvGrpSpPr>
            <p:grpSpPr>
              <a:xfrm>
                <a:off x="557547" y="1825625"/>
                <a:ext cx="10515600" cy="4351338"/>
                <a:chOff x="557547" y="1825625"/>
                <a:chExt cx="10515600" cy="4351338"/>
              </a:xfrm>
            </p:grpSpPr>
            <p:pic>
              <p:nvPicPr>
                <p:cNvPr id="3" name="Afbeelding 3">
                  <a:hlinkClick r:id="rId7"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946920" y="2167635"/>
                  <a:ext cx="3154680" cy="1774508"/>
                </a:xfrm>
                <a:prstGeom prst="rect">
                  <a:avLst/>
                </a:prstGeom>
                <a:ln w="3175">
                  <a:solidFill>
                    <a:prstClr val="ltGray"/>
                  </a:solidFill>
                </a:ln>
              </p:spPr>
            </p:pic>
            <p:pic>
              <p:nvPicPr>
                <p:cNvPr id="4" name="Afbeelding 4">
                  <a:hlinkClick r:id="rId8"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238007" y="2167635"/>
                  <a:ext cx="3154680" cy="1774508"/>
                </a:xfrm>
                <a:prstGeom prst="rect">
                  <a:avLst/>
                </a:prstGeom>
                <a:ln w="3175">
                  <a:solidFill>
                    <a:prstClr val="ltGray"/>
                  </a:solidFill>
                </a:ln>
              </p:spPr>
            </p:pic>
            <p:pic>
              <p:nvPicPr>
                <p:cNvPr id="6" name="Afbeelding 6">
                  <a:hlinkClick r:id="rId9"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510988" y="2167635"/>
                  <a:ext cx="3154680" cy="1774508"/>
                </a:xfrm>
                <a:prstGeom prst="rect">
                  <a:avLst/>
                </a:prstGeom>
                <a:ln w="3175">
                  <a:solidFill>
                    <a:prstClr val="ltGray"/>
                  </a:solidFill>
                </a:ln>
              </p:spPr>
            </p:pic>
            <p:pic>
              <p:nvPicPr>
                <p:cNvPr id="7" name="Afbeelding 7">
                  <a:hlinkClick r:id="rId10"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965026" y="4060444"/>
                  <a:ext cx="3154680" cy="1774508"/>
                </a:xfrm>
                <a:prstGeom prst="rect">
                  <a:avLst/>
                </a:prstGeom>
                <a:ln w="3175">
                  <a:solidFill>
                    <a:prstClr val="ltGray"/>
                  </a:solidFill>
                </a:ln>
              </p:spPr>
            </p:pic>
            <p:pic>
              <p:nvPicPr>
                <p:cNvPr id="8" name="Afbeelding 8">
                  <a:hlinkClick r:id="rId11"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238007" y="4060444"/>
                  <a:ext cx="3154680" cy="1774508"/>
                </a:xfrm>
                <a:prstGeom prst="rect">
                  <a:avLst/>
                </a:prstGeom>
                <a:ln w="3175">
                  <a:solidFill>
                    <a:prstClr val="ltGray"/>
                  </a:solidFill>
                </a:ln>
              </p:spPr>
            </p:pic>
          </p:grpSp>
        </mc:Fallback>
      </mc:AlternateContent>
    </p:spTree>
    <p:extLst>
      <p:ext uri="{BB962C8B-B14F-4D97-AF65-F5344CB8AC3E}">
        <p14:creationId xmlns:p14="http://schemas.microsoft.com/office/powerpoint/2010/main" val="3184788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1F5E"/>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F62B0D0-BD6B-9016-DB2C-830BFF8594F2}"/>
              </a:ext>
            </a:extLst>
          </p:cNvPr>
          <p:cNvSpPr>
            <a:spLocks noGrp="1"/>
          </p:cNvSpPr>
          <p:nvPr>
            <p:ph type="title"/>
          </p:nvPr>
        </p:nvSpPr>
        <p:spPr>
          <a:xfrm>
            <a:off x="294640" y="1698944"/>
            <a:ext cx="5547360" cy="3670498"/>
          </a:xfrm>
        </p:spPr>
        <p:txBody>
          <a:bodyPr>
            <a:normAutofit fontScale="90000"/>
          </a:bodyPr>
          <a:lstStyle/>
          <a:p>
            <a:br>
              <a:rPr lang="nl-NL" b="1"/>
            </a:br>
            <a:r>
              <a:rPr lang="nl-NL" b="1"/>
              <a:t>Introductie</a:t>
            </a:r>
            <a:br>
              <a:rPr lang="nl-NL" b="1"/>
            </a:br>
            <a:r>
              <a:rPr lang="nl-NL" sz="5300"/>
              <a:t>Starten als nieuwe </a:t>
            </a:r>
            <a:r>
              <a:rPr lang="nl-NL" sz="5300" err="1"/>
              <a:t>VIPLive</a:t>
            </a:r>
            <a:r>
              <a:rPr lang="nl-NL" sz="5300"/>
              <a:t>-gebruiker</a:t>
            </a:r>
            <a:br>
              <a:rPr lang="nl-NL" sz="5300"/>
            </a:br>
            <a:endParaRPr lang="nl-NL" sz="2800"/>
          </a:p>
        </p:txBody>
      </p:sp>
      <p:pic>
        <p:nvPicPr>
          <p:cNvPr id="7" name="Picture 2">
            <a:extLst>
              <a:ext uri="{FF2B5EF4-FFF2-40B4-BE49-F238E27FC236}">
                <a16:creationId xmlns:a16="http://schemas.microsoft.com/office/drawing/2014/main" id="{0B8D7CF4-9896-620F-FD21-772B3E14E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3" r="55386" b="1223"/>
          <a:stretch/>
        </p:blipFill>
        <p:spPr bwMode="auto">
          <a:xfrm>
            <a:off x="5953401" y="0"/>
            <a:ext cx="62385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31316B-EBEC-8538-1D76-B78D8878E536}"/>
              </a:ext>
            </a:extLst>
          </p:cNvPr>
          <p:cNvSpPr>
            <a:spLocks noGrp="1"/>
          </p:cNvSpPr>
          <p:nvPr>
            <p:ph type="title"/>
          </p:nvPr>
        </p:nvSpPr>
        <p:spPr>
          <a:solidFill>
            <a:schemeClr val="bg1"/>
          </a:solidFill>
        </p:spPr>
        <p:txBody>
          <a:bodyPr>
            <a:normAutofit/>
          </a:bodyPr>
          <a:lstStyle/>
          <a:p>
            <a:r>
              <a:rPr lang="nl-NL" b="1" dirty="0">
                <a:solidFill>
                  <a:srgbClr val="DA8792"/>
                </a:solidFill>
              </a:rPr>
              <a:t>Introductie</a:t>
            </a:r>
            <a:br>
              <a:rPr lang="nl-NL" b="1" dirty="0"/>
            </a:br>
            <a:r>
              <a:rPr lang="nl-NL" sz="3200" dirty="0"/>
              <a:t>Situatieschets</a:t>
            </a:r>
            <a:endParaRPr lang="nl-NL" dirty="0"/>
          </a:p>
        </p:txBody>
      </p:sp>
      <p:sp>
        <p:nvSpPr>
          <p:cNvPr id="3" name="Tijdelijke aanduiding voor inhoud 2">
            <a:extLst>
              <a:ext uri="{FF2B5EF4-FFF2-40B4-BE49-F238E27FC236}">
                <a16:creationId xmlns:a16="http://schemas.microsoft.com/office/drawing/2014/main" id="{9433FBF5-C383-CCE4-1D45-AA6D91E47B27}"/>
              </a:ext>
            </a:extLst>
          </p:cNvPr>
          <p:cNvSpPr>
            <a:spLocks noGrp="1"/>
          </p:cNvSpPr>
          <p:nvPr>
            <p:ph idx="1"/>
          </p:nvPr>
        </p:nvSpPr>
        <p:spPr>
          <a:xfrm>
            <a:off x="838200" y="1825625"/>
            <a:ext cx="10400414" cy="4351338"/>
          </a:xfrm>
        </p:spPr>
        <p:txBody>
          <a:bodyPr>
            <a:normAutofit/>
          </a:bodyPr>
          <a:lstStyle/>
          <a:p>
            <a:pPr marL="0" indent="0">
              <a:buNone/>
            </a:pPr>
            <a:endParaRPr lang="nl-NL" sz="1800"/>
          </a:p>
          <a:p>
            <a:pPr marL="0" indent="0">
              <a:buNone/>
            </a:pPr>
            <a:r>
              <a:rPr lang="nl-NL" sz="1800"/>
              <a:t>Het is 1 juli en jullie organisatie is net officieel gestart met het in gebruik nemen van </a:t>
            </a:r>
            <a:r>
              <a:rPr lang="nl-NL" sz="1800" err="1"/>
              <a:t>VIPLive</a:t>
            </a:r>
            <a:r>
              <a:rPr lang="nl-NL" sz="1800"/>
              <a:t>. Je krijgt via de contactpersoon binnen jouw organisatie een </a:t>
            </a:r>
            <a:r>
              <a:rPr lang="nl-NL" sz="1800" err="1"/>
              <a:t>VIPLive</a:t>
            </a:r>
            <a:r>
              <a:rPr lang="nl-NL" sz="1800"/>
              <a:t>-uitnodiging binnen in de mail. </a:t>
            </a:r>
          </a:p>
          <a:p>
            <a:pPr marL="0" indent="0">
              <a:buNone/>
            </a:pPr>
            <a:endParaRPr lang="nl-NL" sz="1800"/>
          </a:p>
          <a:p>
            <a:pPr marL="0" indent="0">
              <a:buNone/>
            </a:pPr>
            <a:r>
              <a:rPr lang="nl-NL" sz="1800"/>
              <a:t>Je accepteert de uitnodiging in de mail en komt terecht op het inlogscherm.</a:t>
            </a:r>
          </a:p>
        </p:txBody>
      </p:sp>
      <p:pic>
        <p:nvPicPr>
          <p:cNvPr id="6" name="Picture 2">
            <a:extLst>
              <a:ext uri="{FF2B5EF4-FFF2-40B4-BE49-F238E27FC236}">
                <a16:creationId xmlns:a16="http://schemas.microsoft.com/office/drawing/2014/main" id="{0F02A854-D09F-D5AA-576F-6AF1A0D41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447" y="4118252"/>
            <a:ext cx="5214467" cy="2621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46D979E-5C9B-D322-C7ED-EE7D2B8A49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3" r="55386" b="1223"/>
          <a:stretch/>
        </p:blipFill>
        <p:spPr bwMode="auto">
          <a:xfrm>
            <a:off x="11238614" y="0"/>
            <a:ext cx="1021755" cy="1123200"/>
          </a:xfrm>
          <a:prstGeom prst="rect">
            <a:avLst/>
          </a:prstGeom>
          <a:noFill/>
          <a:ln w="76200">
            <a:solidFill>
              <a:srgbClr val="7030A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42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0BE66-829C-3BFD-2A9F-EA2723667F20}"/>
              </a:ext>
            </a:extLst>
          </p:cNvPr>
          <p:cNvSpPr>
            <a:spLocks noGrp="1"/>
          </p:cNvSpPr>
          <p:nvPr>
            <p:ph type="title"/>
          </p:nvPr>
        </p:nvSpPr>
        <p:spPr>
          <a:solidFill>
            <a:schemeClr val="bg1"/>
          </a:solidFill>
        </p:spPr>
        <p:txBody>
          <a:bodyPr/>
          <a:lstStyle/>
          <a:p>
            <a:r>
              <a:rPr lang="nl-NL" b="1" dirty="0">
                <a:solidFill>
                  <a:srgbClr val="DA8792"/>
                </a:solidFill>
              </a:rPr>
              <a:t>Introductie</a:t>
            </a:r>
            <a:br>
              <a:rPr lang="nl-NL" dirty="0"/>
            </a:br>
            <a:r>
              <a:rPr lang="nl-NL" sz="3200" dirty="0"/>
              <a:t>Opdrachten</a:t>
            </a:r>
            <a:endParaRPr lang="nl-NL" dirty="0"/>
          </a:p>
        </p:txBody>
      </p:sp>
      <p:sp>
        <p:nvSpPr>
          <p:cNvPr id="3" name="Tijdelijke aanduiding voor inhoud 2">
            <a:extLst>
              <a:ext uri="{FF2B5EF4-FFF2-40B4-BE49-F238E27FC236}">
                <a16:creationId xmlns:a16="http://schemas.microsoft.com/office/drawing/2014/main" id="{595CC70C-F897-BC3C-B3E2-6D1EA332BDEA}"/>
              </a:ext>
            </a:extLst>
          </p:cNvPr>
          <p:cNvSpPr>
            <a:spLocks noGrp="1"/>
          </p:cNvSpPr>
          <p:nvPr>
            <p:ph idx="1"/>
          </p:nvPr>
        </p:nvSpPr>
        <p:spPr/>
        <p:txBody>
          <a:bodyPr>
            <a:normAutofit/>
          </a:bodyPr>
          <a:lstStyle/>
          <a:p>
            <a:pPr marL="514350" indent="-514350">
              <a:buClr>
                <a:srgbClr val="42BDCF"/>
              </a:buClr>
              <a:buFont typeface="+mj-lt"/>
              <a:buAutoNum type="arabicParenR"/>
            </a:pPr>
            <a:r>
              <a:rPr lang="nl-NL" sz="2000" dirty="0"/>
              <a:t>Log in bij </a:t>
            </a:r>
            <a:r>
              <a:rPr lang="nl-NL" sz="2000" dirty="0" err="1"/>
              <a:t>VIPLive</a:t>
            </a:r>
            <a:endParaRPr lang="nl-NL" sz="2000" dirty="0"/>
          </a:p>
          <a:p>
            <a:pPr marL="514350" indent="-514350">
              <a:buClr>
                <a:srgbClr val="42BDCF"/>
              </a:buClr>
              <a:buFont typeface="+mj-lt"/>
              <a:buAutoNum type="arabicParenR"/>
            </a:pPr>
            <a:endParaRPr lang="nl-NL" sz="2000" dirty="0"/>
          </a:p>
          <a:p>
            <a:pPr marL="514350" indent="-514350">
              <a:buClr>
                <a:srgbClr val="42BDCF"/>
              </a:buClr>
              <a:buFont typeface="+mj-lt"/>
              <a:buAutoNum type="arabicParenR"/>
            </a:pPr>
            <a:r>
              <a:rPr lang="nl-NL" sz="2000" dirty="0"/>
              <a:t>Stel 2FA (tweefactor authenticatie in)</a:t>
            </a:r>
          </a:p>
          <a:p>
            <a:pPr marL="514350" indent="-514350">
              <a:buClr>
                <a:srgbClr val="42BDCF"/>
              </a:buClr>
              <a:buFont typeface="+mj-lt"/>
              <a:buAutoNum type="arabicParenR"/>
            </a:pPr>
            <a:endParaRPr lang="nl-NL" sz="2000" dirty="0"/>
          </a:p>
          <a:p>
            <a:pPr marL="514350" indent="-514350">
              <a:buClr>
                <a:srgbClr val="42BDCF"/>
              </a:buClr>
              <a:buFont typeface="+mj-lt"/>
              <a:buAutoNum type="arabicParenR"/>
            </a:pPr>
            <a:r>
              <a:rPr lang="nl-NL" sz="2000" dirty="0"/>
              <a:t>Stel je profiel in</a:t>
            </a:r>
          </a:p>
          <a:p>
            <a:pPr marL="514350" indent="-514350">
              <a:buClr>
                <a:srgbClr val="42BDCF"/>
              </a:buClr>
              <a:buFont typeface="+mj-lt"/>
              <a:buAutoNum type="arabicParenR"/>
            </a:pPr>
            <a:endParaRPr lang="nl-NL" sz="2000" dirty="0"/>
          </a:p>
          <a:p>
            <a:pPr marL="514350" indent="-514350">
              <a:buClr>
                <a:srgbClr val="42BDCF"/>
              </a:buClr>
              <a:buFont typeface="+mj-lt"/>
              <a:buAutoNum type="arabicParenR"/>
            </a:pPr>
            <a:r>
              <a:rPr lang="nl-NL" sz="2000" dirty="0"/>
              <a:t>Stel in dat andere professionals jou berichten kunnen sturen in </a:t>
            </a:r>
            <a:r>
              <a:rPr lang="nl-NL" sz="2000" dirty="0" err="1"/>
              <a:t>VIPLive</a:t>
            </a:r>
            <a:endParaRPr lang="nl-NL" sz="2000" dirty="0"/>
          </a:p>
          <a:p>
            <a:pPr marL="514350" indent="-514350">
              <a:buClr>
                <a:srgbClr val="42BDCF"/>
              </a:buClr>
              <a:buFont typeface="+mj-lt"/>
              <a:buAutoNum type="arabicParenR"/>
            </a:pPr>
            <a:endParaRPr lang="nl-NL" sz="2000" dirty="0"/>
          </a:p>
          <a:p>
            <a:pPr marL="514350" indent="-514350">
              <a:buClr>
                <a:srgbClr val="42BDCF"/>
              </a:buClr>
              <a:buFont typeface="+mj-lt"/>
              <a:buAutoNum type="arabicParenR"/>
            </a:pPr>
            <a:r>
              <a:rPr lang="nl-NL" sz="2000" dirty="0"/>
              <a:t>Download de </a:t>
            </a:r>
            <a:r>
              <a:rPr lang="nl-NL" sz="2000" dirty="0" err="1"/>
              <a:t>VIPLive</a:t>
            </a:r>
            <a:r>
              <a:rPr lang="nl-NL" sz="2000" dirty="0"/>
              <a:t> app</a:t>
            </a:r>
          </a:p>
          <a:p>
            <a:pPr marL="514350" indent="-514350">
              <a:buFont typeface="+mj-lt"/>
              <a:buAutoNum type="arabicParenR"/>
            </a:pPr>
            <a:endParaRPr lang="nl-NL" sz="2000" dirty="0"/>
          </a:p>
        </p:txBody>
      </p:sp>
      <p:pic>
        <p:nvPicPr>
          <p:cNvPr id="4" name="Picture 2">
            <a:extLst>
              <a:ext uri="{FF2B5EF4-FFF2-40B4-BE49-F238E27FC236}">
                <a16:creationId xmlns:a16="http://schemas.microsoft.com/office/drawing/2014/main" id="{15CEE1D6-A57E-0289-FA82-03C696798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3" r="55386" b="1223"/>
          <a:stretch/>
        </p:blipFill>
        <p:spPr bwMode="auto">
          <a:xfrm>
            <a:off x="11238614" y="0"/>
            <a:ext cx="1021755" cy="1123200"/>
          </a:xfrm>
          <a:prstGeom prst="rect">
            <a:avLst/>
          </a:prstGeom>
          <a:noFill/>
          <a:ln w="76200">
            <a:solidFill>
              <a:srgbClr val="7030A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450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B61D5-3816-9CFD-3DF4-A9A3B1D6C1C4}"/>
              </a:ext>
            </a:extLst>
          </p:cNvPr>
          <p:cNvSpPr>
            <a:spLocks noGrp="1"/>
          </p:cNvSpPr>
          <p:nvPr>
            <p:ph type="title"/>
          </p:nvPr>
        </p:nvSpPr>
        <p:spPr/>
        <p:txBody>
          <a:bodyPr/>
          <a:lstStyle/>
          <a:p>
            <a:r>
              <a:rPr lang="nl-NL" b="1" dirty="0">
                <a:solidFill>
                  <a:srgbClr val="DA8792"/>
                </a:solidFill>
              </a:rPr>
              <a:t>Introductie</a:t>
            </a:r>
            <a:br>
              <a:rPr lang="nl-NL" dirty="0"/>
            </a:br>
            <a:r>
              <a:rPr lang="nl-NL" sz="3200" dirty="0"/>
              <a:t>Antwoorden &amp; Toelichting</a:t>
            </a:r>
          </a:p>
        </p:txBody>
      </p:sp>
      <p:sp>
        <p:nvSpPr>
          <p:cNvPr id="4" name="Tijdelijke aanduiding voor inhoud 3">
            <a:extLst>
              <a:ext uri="{FF2B5EF4-FFF2-40B4-BE49-F238E27FC236}">
                <a16:creationId xmlns:a16="http://schemas.microsoft.com/office/drawing/2014/main" id="{9E3F46E3-FDE1-866F-232B-17BEE6F5A782}"/>
              </a:ext>
            </a:extLst>
          </p:cNvPr>
          <p:cNvSpPr>
            <a:spLocks noGrp="1"/>
          </p:cNvSpPr>
          <p:nvPr>
            <p:ph idx="1"/>
          </p:nvPr>
        </p:nvSpPr>
        <p:spPr/>
        <p:txBody>
          <a:bodyPr>
            <a:noAutofit/>
          </a:bodyPr>
          <a:lstStyle/>
          <a:p>
            <a:pPr marL="0" indent="0">
              <a:buNone/>
            </a:pPr>
            <a:endParaRPr lang="nl-NL" sz="1600" b="1" dirty="0"/>
          </a:p>
          <a:p>
            <a:pPr marL="0" indent="0">
              <a:buNone/>
            </a:pPr>
            <a:r>
              <a:rPr lang="nl-NL" sz="1600" b="1" dirty="0">
                <a:solidFill>
                  <a:srgbClr val="42BDCF"/>
                </a:solidFill>
              </a:rPr>
              <a:t>1) </a:t>
            </a:r>
            <a:r>
              <a:rPr lang="nl-NL" sz="1600" kern="100" dirty="0">
                <a:effectLst/>
                <a:cs typeface="Times New Roman" panose="02020603050405020304" pitchFamily="18" charset="0"/>
              </a:rPr>
              <a:t>Je logt in door naar deze website te gaan: </a:t>
            </a:r>
            <a:r>
              <a:rPr lang="nl-NL" sz="1600" u="sng" kern="100" dirty="0">
                <a:solidFill>
                  <a:srgbClr val="0563C1"/>
                </a:solidFill>
                <a:effectLst/>
                <a:cs typeface="Times New Roman" panose="02020603050405020304" pitchFamily="18" charset="0"/>
                <a:hlinkClick r:id="rId2"/>
              </a:rPr>
              <a:t>https://platform.viplive.nl/#/login</a:t>
            </a:r>
            <a:r>
              <a:rPr lang="nl-NL" sz="1600" kern="100" dirty="0">
                <a:effectLst/>
                <a:cs typeface="Times New Roman" panose="02020603050405020304" pitchFamily="18" charset="0"/>
              </a:rPr>
              <a:t>. Inloggen kan met elke browser behalve met Internet Explorer.</a:t>
            </a:r>
          </a:p>
          <a:p>
            <a:pPr marL="0" indent="0">
              <a:buNone/>
            </a:pPr>
            <a:endParaRPr lang="nl-NL" sz="1600" dirty="0">
              <a:solidFill>
                <a:srgbClr val="7030A0"/>
              </a:solidFill>
            </a:endParaRPr>
          </a:p>
          <a:p>
            <a:pPr marL="0" indent="0">
              <a:buNone/>
            </a:pPr>
            <a:r>
              <a:rPr lang="nl-NL" sz="1600" dirty="0">
                <a:solidFill>
                  <a:srgbClr val="421F5E"/>
                </a:solidFill>
              </a:rPr>
              <a:t>Volg de instructie </a:t>
            </a:r>
            <a:r>
              <a:rPr lang="nl-NL" sz="1600" dirty="0">
                <a:solidFill>
                  <a:srgbClr val="42BDCF"/>
                </a:solidFill>
                <a:hlinkClick r:id="rId3">
                  <a:extLst>
                    <a:ext uri="{A12FA001-AC4F-418D-AE19-62706E023703}">
                      <ahyp:hlinkClr xmlns:ahyp="http://schemas.microsoft.com/office/drawing/2018/hyperlinkcolor" val="tx"/>
                    </a:ext>
                  </a:extLst>
                </a:hlinkClick>
              </a:rPr>
              <a:t>“Inloggen in </a:t>
            </a:r>
            <a:r>
              <a:rPr lang="nl-NL" sz="1600" dirty="0" err="1">
                <a:solidFill>
                  <a:srgbClr val="42BDCF"/>
                </a:solidFill>
                <a:hlinkClick r:id="rId3">
                  <a:extLst>
                    <a:ext uri="{A12FA001-AC4F-418D-AE19-62706E023703}">
                      <ahyp:hlinkClr xmlns:ahyp="http://schemas.microsoft.com/office/drawing/2018/hyperlinkcolor" val="tx"/>
                    </a:ext>
                  </a:extLst>
                </a:hlinkClick>
              </a:rPr>
              <a:t>VIPLive</a:t>
            </a:r>
            <a:r>
              <a:rPr lang="nl-NL" sz="1600" dirty="0">
                <a:solidFill>
                  <a:srgbClr val="42BDCF"/>
                </a:solidFill>
                <a:hlinkClick r:id="rId3">
                  <a:extLst>
                    <a:ext uri="{A12FA001-AC4F-418D-AE19-62706E023703}">
                      <ahyp:hlinkClr xmlns:ahyp="http://schemas.microsoft.com/office/drawing/2018/hyperlinkcolor" val="tx"/>
                    </a:ext>
                  </a:extLst>
                </a:hlinkClick>
              </a:rPr>
              <a:t> via de website”</a:t>
            </a:r>
            <a:r>
              <a:rPr lang="nl-NL" sz="1600" dirty="0">
                <a:solidFill>
                  <a:srgbClr val="42BDCF"/>
                </a:solidFill>
              </a:rPr>
              <a:t>.</a:t>
            </a:r>
          </a:p>
          <a:p>
            <a:pPr marL="0" indent="0">
              <a:buNone/>
            </a:pPr>
            <a:endParaRPr lang="nl-NL" sz="1600" kern="100" dirty="0">
              <a:effectLst/>
              <a:cs typeface="Times New Roman" panose="02020603050405020304" pitchFamily="18" charset="0"/>
            </a:endParaRPr>
          </a:p>
          <a:p>
            <a:pPr marL="0" indent="0">
              <a:buNone/>
            </a:pPr>
            <a:r>
              <a:rPr lang="nl-NL" sz="1600" b="1" kern="100" dirty="0">
                <a:solidFill>
                  <a:srgbClr val="42BDCF"/>
                </a:solidFill>
                <a:cs typeface="Times New Roman" panose="02020603050405020304" pitchFamily="18" charset="0"/>
              </a:rPr>
              <a:t>2) </a:t>
            </a:r>
            <a:r>
              <a:rPr lang="nl-NL" sz="1600" kern="100" dirty="0">
                <a:effectLst/>
                <a:cs typeface="Times New Roman" panose="02020603050405020304" pitchFamily="18" charset="0"/>
              </a:rPr>
              <a:t>Beveiliging is natuurlijk van groot belang wanneer het gaat om patiëntinformatie. Eén van de beveiligingsmaatregelen in </a:t>
            </a:r>
            <a:r>
              <a:rPr lang="nl-NL" sz="1600" kern="100" dirty="0" err="1">
                <a:effectLst/>
                <a:cs typeface="Times New Roman" panose="02020603050405020304" pitchFamily="18" charset="0"/>
              </a:rPr>
              <a:t>VIPLive</a:t>
            </a:r>
            <a:r>
              <a:rPr lang="nl-NL" sz="1600" kern="100" dirty="0">
                <a:effectLst/>
                <a:cs typeface="Times New Roman" panose="02020603050405020304" pitchFamily="18" charset="0"/>
              </a:rPr>
              <a:t> is inloggen met Tweefactor Authenticatie, waarbij je naast je gebruikersnaam en wachtwoord, ook een controlecode dient in te voeren. Bij de eerste keer inloggen in </a:t>
            </a:r>
            <a:r>
              <a:rPr lang="nl-NL" sz="1600" kern="100" dirty="0" err="1">
                <a:effectLst/>
                <a:cs typeface="Times New Roman" panose="02020603050405020304" pitchFamily="18" charset="0"/>
              </a:rPr>
              <a:t>VIPLive</a:t>
            </a:r>
            <a:r>
              <a:rPr lang="nl-NL" sz="1600" kern="100" dirty="0">
                <a:effectLst/>
                <a:cs typeface="Times New Roman" panose="02020603050405020304" pitchFamily="18" charset="0"/>
              </a:rPr>
              <a:t>, stel je direct 2FA in via een </a:t>
            </a:r>
            <a:r>
              <a:rPr lang="nl-NL" sz="1600" kern="100" dirty="0" err="1">
                <a:effectLst/>
                <a:cs typeface="Times New Roman" panose="02020603050405020304" pitchFamily="18" charset="0"/>
              </a:rPr>
              <a:t>Authenticator</a:t>
            </a:r>
            <a:r>
              <a:rPr lang="nl-NL" sz="1600" kern="100" dirty="0">
                <a:effectLst/>
                <a:cs typeface="Times New Roman" panose="02020603050405020304" pitchFamily="18" charset="0"/>
              </a:rPr>
              <a:t>-app. Wil je later de 2FA methode wijzigen, dan doe je dit op je profielpagina.</a:t>
            </a:r>
          </a:p>
          <a:p>
            <a:pPr marL="0" indent="0">
              <a:buNone/>
            </a:pPr>
            <a:endParaRPr lang="nl-NL" sz="1600" kern="100" dirty="0">
              <a:solidFill>
                <a:srgbClr val="7030A0"/>
              </a:solidFill>
              <a:effectLst/>
              <a:cs typeface="Times New Roman" panose="02020603050405020304" pitchFamily="18" charset="0"/>
            </a:endParaRPr>
          </a:p>
          <a:p>
            <a:pPr marL="0" indent="0">
              <a:buNone/>
            </a:pPr>
            <a:r>
              <a:rPr lang="nl-NL" sz="1600" kern="100" dirty="0">
                <a:solidFill>
                  <a:srgbClr val="421F5E"/>
                </a:solidFill>
                <a:effectLst/>
                <a:cs typeface="Times New Roman" panose="02020603050405020304" pitchFamily="18" charset="0"/>
              </a:rPr>
              <a:t>Volg de instructie </a:t>
            </a:r>
            <a:r>
              <a:rPr lang="nl-NL" sz="1600" kern="100" dirty="0">
                <a:solidFill>
                  <a:srgbClr val="42BDCF"/>
                </a:solidFill>
                <a:effectLst/>
                <a:cs typeface="Times New Roman" panose="02020603050405020304" pitchFamily="18" charset="0"/>
                <a:hlinkClick r:id="rId4">
                  <a:extLst>
                    <a:ext uri="{A12FA001-AC4F-418D-AE19-62706E023703}">
                      <ahyp:hlinkClr xmlns:ahyp="http://schemas.microsoft.com/office/drawing/2018/hyperlinkcolor" val="tx"/>
                    </a:ext>
                  </a:extLst>
                </a:hlinkClick>
              </a:rPr>
              <a:t>“2FA instellen via het profiel”</a:t>
            </a:r>
            <a:r>
              <a:rPr lang="nl-NL" sz="1600" kern="100" dirty="0">
                <a:solidFill>
                  <a:srgbClr val="42BDCF"/>
                </a:solidFill>
                <a:effectLst/>
                <a:cs typeface="Times New Roman" panose="02020603050405020304" pitchFamily="18" charset="0"/>
              </a:rPr>
              <a:t>.</a:t>
            </a:r>
          </a:p>
          <a:p>
            <a:pPr marL="0" indent="0">
              <a:buNone/>
            </a:pPr>
            <a:endParaRPr lang="nl-NL" sz="1600" dirty="0"/>
          </a:p>
        </p:txBody>
      </p:sp>
      <p:pic>
        <p:nvPicPr>
          <p:cNvPr id="5" name="Picture 2">
            <a:extLst>
              <a:ext uri="{FF2B5EF4-FFF2-40B4-BE49-F238E27FC236}">
                <a16:creationId xmlns:a16="http://schemas.microsoft.com/office/drawing/2014/main" id="{D6C12F9B-34BB-DBB4-0954-4FF3E81CF4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23" r="55386" b="1223"/>
          <a:stretch/>
        </p:blipFill>
        <p:spPr bwMode="auto">
          <a:xfrm>
            <a:off x="11238614" y="0"/>
            <a:ext cx="1021755" cy="1123200"/>
          </a:xfrm>
          <a:prstGeom prst="rect">
            <a:avLst/>
          </a:prstGeom>
          <a:noFill/>
          <a:ln w="76200">
            <a:solidFill>
              <a:srgbClr val="7030A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017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E1B01-C546-2098-2DD8-737F828EDE72}"/>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768FB27-2F13-586E-E545-89E3B25F88E2}"/>
              </a:ext>
            </a:extLst>
          </p:cNvPr>
          <p:cNvSpPr>
            <a:spLocks noGrp="1"/>
          </p:cNvSpPr>
          <p:nvPr>
            <p:ph idx="1"/>
          </p:nvPr>
        </p:nvSpPr>
        <p:spPr/>
        <p:txBody>
          <a:bodyPr>
            <a:noAutofit/>
          </a:bodyPr>
          <a:lstStyle/>
          <a:p>
            <a:pPr marL="0" indent="0">
              <a:buNone/>
            </a:pPr>
            <a:endParaRPr lang="nl-NL" sz="1600" b="1" dirty="0"/>
          </a:p>
          <a:p>
            <a:pPr marL="0" indent="0">
              <a:buNone/>
            </a:pPr>
            <a:r>
              <a:rPr lang="nl-NL" sz="1600" b="1" dirty="0">
                <a:solidFill>
                  <a:srgbClr val="42BDCF"/>
                </a:solidFill>
              </a:rPr>
              <a:t>3 &amp; 4) </a:t>
            </a:r>
            <a:r>
              <a:rPr lang="nl-NL" sz="1600" dirty="0"/>
              <a:t>Het goed instellen van je profiel is de basis van een goede samenwerking in </a:t>
            </a:r>
            <a:r>
              <a:rPr lang="nl-NL" sz="1600" dirty="0" err="1"/>
              <a:t>VIPLive</a:t>
            </a:r>
            <a:r>
              <a:rPr lang="nl-NL" sz="1600" dirty="0"/>
              <a:t>. Je maakt jezelf vindbaar voor andere professionals door de juiste zaken in te stellen. Hiervoor is het van belang dat jouw naam en functie goed zijn ingesteld; je de ander toestaat gesprekken met jou te starten; jouw werkdagen en afwezigheid in te voeren en de notificaties goed in te stellen. Belangrijke punten om na te lopen zijn: </a:t>
            </a:r>
          </a:p>
          <a:p>
            <a:pPr>
              <a:buFont typeface="Wingdings" panose="05000000000000000000" pitchFamily="2" charset="2"/>
              <a:buChar char="ü"/>
            </a:pPr>
            <a:r>
              <a:rPr lang="nl-NL" sz="1600" dirty="0"/>
              <a:t>Je contactgegevens</a:t>
            </a:r>
          </a:p>
          <a:p>
            <a:pPr>
              <a:buFont typeface="Wingdings" panose="05000000000000000000" pitchFamily="2" charset="2"/>
              <a:buChar char="ü"/>
            </a:pPr>
            <a:r>
              <a:rPr lang="nl-NL" sz="1600" dirty="0"/>
              <a:t>Gesprekken: de mogelijkheid voor andere professionals om gesprekken met jou te starten</a:t>
            </a:r>
          </a:p>
          <a:p>
            <a:pPr>
              <a:buFont typeface="Wingdings" panose="05000000000000000000" pitchFamily="2" charset="2"/>
              <a:buChar char="ü"/>
            </a:pPr>
            <a:r>
              <a:rPr lang="nl-NL" sz="1600" dirty="0"/>
              <a:t>Werkdagen</a:t>
            </a:r>
          </a:p>
          <a:p>
            <a:pPr>
              <a:buFont typeface="Wingdings" panose="05000000000000000000" pitchFamily="2" charset="2"/>
              <a:buChar char="ü"/>
            </a:pPr>
            <a:r>
              <a:rPr lang="nl-NL" sz="1600" dirty="0"/>
              <a:t>Afwezigheid en afwezigheidsmelding</a:t>
            </a:r>
          </a:p>
          <a:p>
            <a:pPr>
              <a:buFont typeface="Wingdings" panose="05000000000000000000" pitchFamily="2" charset="2"/>
              <a:buChar char="ü"/>
            </a:pPr>
            <a:r>
              <a:rPr lang="nl-NL" sz="1600" dirty="0"/>
              <a:t>Notificatie-instellingen, bijvoorbeeld een melding in je mail als er een bericht voor jou klaarstaat in </a:t>
            </a:r>
            <a:r>
              <a:rPr lang="nl-NL" sz="1600" dirty="0" err="1"/>
              <a:t>VIPLive</a:t>
            </a:r>
            <a:endParaRPr lang="nl-NL" sz="1600" dirty="0"/>
          </a:p>
          <a:p>
            <a:pPr marL="0" indent="0">
              <a:buNone/>
            </a:pPr>
            <a:endParaRPr lang="nl-NL" sz="1600" dirty="0">
              <a:solidFill>
                <a:srgbClr val="7030A0"/>
              </a:solidFill>
            </a:endParaRPr>
          </a:p>
          <a:p>
            <a:pPr marL="0" indent="0">
              <a:buNone/>
            </a:pPr>
            <a:r>
              <a:rPr lang="nl-NL" sz="1600" dirty="0">
                <a:solidFill>
                  <a:srgbClr val="421F5E"/>
                </a:solidFill>
              </a:rPr>
              <a:t>Volg de instructie </a:t>
            </a:r>
            <a:r>
              <a:rPr lang="nl-NL" sz="1600" dirty="0">
                <a:solidFill>
                  <a:srgbClr val="42BDCF"/>
                </a:solidFill>
                <a:hlinkClick r:id="rId2">
                  <a:extLst>
                    <a:ext uri="{A12FA001-AC4F-418D-AE19-62706E023703}">
                      <ahyp:hlinkClr xmlns:ahyp="http://schemas.microsoft.com/office/drawing/2018/hyperlinkcolor" val="tx"/>
                    </a:ext>
                  </a:extLst>
                </a:hlinkClick>
              </a:rPr>
              <a:t>“Wijzigen van profielinstellingen”</a:t>
            </a:r>
            <a:r>
              <a:rPr lang="nl-NL" sz="1600" dirty="0">
                <a:solidFill>
                  <a:srgbClr val="42BDCF"/>
                </a:solidFill>
              </a:rPr>
              <a:t>.</a:t>
            </a:r>
          </a:p>
        </p:txBody>
      </p:sp>
      <p:pic>
        <p:nvPicPr>
          <p:cNvPr id="3" name="Picture 2">
            <a:extLst>
              <a:ext uri="{FF2B5EF4-FFF2-40B4-BE49-F238E27FC236}">
                <a16:creationId xmlns:a16="http://schemas.microsoft.com/office/drawing/2014/main" id="{07D6AF7D-050A-77B5-47C3-0AE5C3C786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3" r="55386" b="1223"/>
          <a:stretch/>
        </p:blipFill>
        <p:spPr bwMode="auto">
          <a:xfrm>
            <a:off x="11238614" y="0"/>
            <a:ext cx="1021755" cy="1123200"/>
          </a:xfrm>
          <a:prstGeom prst="rect">
            <a:avLst/>
          </a:prstGeom>
          <a:noFill/>
          <a:ln w="76200">
            <a:solidFill>
              <a:srgbClr val="7030A0"/>
            </a:solidFill>
          </a:ln>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352E1DD6-7F49-D80D-7277-A8D6D9D2C452}"/>
              </a:ext>
            </a:extLst>
          </p:cNvPr>
          <p:cNvSpPr>
            <a:spLocks noGrp="1"/>
          </p:cNvSpPr>
          <p:nvPr>
            <p:ph type="title"/>
          </p:nvPr>
        </p:nvSpPr>
        <p:spPr>
          <a:xfrm>
            <a:off x="838200" y="365125"/>
            <a:ext cx="10515600" cy="1325563"/>
          </a:xfrm>
        </p:spPr>
        <p:txBody>
          <a:bodyPr/>
          <a:lstStyle/>
          <a:p>
            <a:r>
              <a:rPr lang="nl-NL" b="1" dirty="0">
                <a:solidFill>
                  <a:srgbClr val="DA8792"/>
                </a:solidFill>
              </a:rPr>
              <a:t>Introductie</a:t>
            </a:r>
            <a:br>
              <a:rPr lang="nl-NL" dirty="0"/>
            </a:br>
            <a:r>
              <a:rPr lang="nl-NL" sz="3200" dirty="0"/>
              <a:t>Antwoorden &amp; Toelichting</a:t>
            </a:r>
          </a:p>
        </p:txBody>
      </p:sp>
    </p:spTree>
    <p:extLst>
      <p:ext uri="{BB962C8B-B14F-4D97-AF65-F5344CB8AC3E}">
        <p14:creationId xmlns:p14="http://schemas.microsoft.com/office/powerpoint/2010/main" val="2508344012"/>
      </p:ext>
    </p:extLst>
  </p:cSld>
  <p:clrMapOvr>
    <a:masterClrMapping/>
  </p:clrMapOvr>
</p:sld>
</file>

<file path=ppt/theme/theme1.xml><?xml version="1.0" encoding="utf-8"?>
<a:theme xmlns:a="http://schemas.openxmlformats.org/drawingml/2006/main" name="Academie Powerpoint Sjabloon_202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B557B495-9194-4DDA-A862-CE4CC2CFD0DB}" vid="{4697B703-CD3D-4AB9-8890-F57962B439D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8B477FFCF2DE4DAFF18FC9DB69FA54" ma:contentTypeVersion="3" ma:contentTypeDescription="Een nieuw document maken." ma:contentTypeScope="" ma:versionID="9ebee1eb257b710a02754de1a719b5b2">
  <xsd:schema xmlns:xsd="http://www.w3.org/2001/XMLSchema" xmlns:xs="http://www.w3.org/2001/XMLSchema" xmlns:p="http://schemas.microsoft.com/office/2006/metadata/properties" xmlns:ns2="7a0eddee-71b7-4f5a-892a-20fcef7c3494" targetNamespace="http://schemas.microsoft.com/office/2006/metadata/properties" ma:root="true" ma:fieldsID="d54a2c9b6ea8b0704f3ae18dd7f066f4" ns2:_="">
    <xsd:import namespace="7a0eddee-71b7-4f5a-892a-20fcef7c3494"/>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0eddee-71b7-4f5a-892a-20fcef7c34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637790-91E7-4C08-A3A1-B54EF0FBEB15}">
  <ds:schemaRefs>
    <ds:schemaRef ds:uri="http://schemas.microsoft.com/office/2006/metadata/properties"/>
    <ds:schemaRef ds:uri="http://www.w3.org/XML/1998/namespace"/>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7a0eddee-71b7-4f5a-892a-20fcef7c3494"/>
  </ds:schemaRefs>
</ds:datastoreItem>
</file>

<file path=customXml/itemProps2.xml><?xml version="1.0" encoding="utf-8"?>
<ds:datastoreItem xmlns:ds="http://schemas.openxmlformats.org/officeDocument/2006/customXml" ds:itemID="{90ED3D92-7F36-4348-95CB-61DD3A4023F3}">
  <ds:schemaRefs>
    <ds:schemaRef ds:uri="http://schemas.microsoft.com/sharepoint/v3/contenttype/forms"/>
  </ds:schemaRefs>
</ds:datastoreItem>
</file>

<file path=customXml/itemProps3.xml><?xml version="1.0" encoding="utf-8"?>
<ds:datastoreItem xmlns:ds="http://schemas.openxmlformats.org/officeDocument/2006/customXml" ds:itemID="{481FF266-C9A6-4CAD-869C-3708F58713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0eddee-71b7-4f5a-892a-20fcef7c34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Academie Powerpoint Sjabloon_2023</Template>
  <TotalTime>59</TotalTime>
  <Words>3705</Words>
  <Application>Microsoft Office PowerPoint</Application>
  <PresentationFormat>Breedbeeld</PresentationFormat>
  <Paragraphs>295</Paragraphs>
  <Slides>37</Slides>
  <Notes>11</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37</vt:i4>
      </vt:variant>
    </vt:vector>
  </HeadingPairs>
  <TitlesOfParts>
    <vt:vector size="45" baseType="lpstr">
      <vt:lpstr>Aptos</vt:lpstr>
      <vt:lpstr>Arial</vt:lpstr>
      <vt:lpstr>Calibri</vt:lpstr>
      <vt:lpstr>Calibri Light</vt:lpstr>
      <vt:lpstr>Times New Roman</vt:lpstr>
      <vt:lpstr>Verdana</vt:lpstr>
      <vt:lpstr>Wingdings</vt:lpstr>
      <vt:lpstr>Academie Powerpoint Sjabloon_2023</vt:lpstr>
      <vt:lpstr>PowerPoint-presentatie</vt:lpstr>
      <vt:lpstr>Leren door te doen</vt:lpstr>
      <vt:lpstr>Legenda</vt:lpstr>
      <vt:lpstr>Overzicht Klik op onderstaande blokken om direct door te gaan naar een praktijktoepassing</vt:lpstr>
      <vt:lpstr> Introductie Starten als nieuwe VIPLive-gebruiker </vt:lpstr>
      <vt:lpstr>Introductie Situatieschets</vt:lpstr>
      <vt:lpstr>Introductie Opdrachten</vt:lpstr>
      <vt:lpstr>Introductie Antwoorden &amp; Toelichting</vt:lpstr>
      <vt:lpstr>Introductie Antwoorden &amp; Toelichting</vt:lpstr>
      <vt:lpstr>Introductie Antwoorden &amp; Toelichting</vt:lpstr>
      <vt:lpstr>Patiënt-account aanmaken </vt:lpstr>
      <vt:lpstr>Patiënt-account aanmaken Situatieschets</vt:lpstr>
      <vt:lpstr>Patiënt-account aanmaken Situatieschets</vt:lpstr>
      <vt:lpstr>PowerPoint-presentatie</vt:lpstr>
      <vt:lpstr>PowerPoint-presentatie</vt:lpstr>
      <vt:lpstr>Berichten sturen in VIPLive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Gezamenljke inbox</vt:lpstr>
      <vt:lpstr>Toepassing 4 Casusomschrijving</vt:lpstr>
      <vt:lpstr>Toepassing 4 Opdrachten</vt:lpstr>
      <vt:lpstr>Toepassing 4 Antwoorden &amp; Toelichting</vt:lpstr>
      <vt:lpstr>Toepassing 4 Antwoorden &amp; Toelichting</vt:lpstr>
      <vt:lpstr>Toepassing 4 Antwoorden &amp; Toelichting</vt:lpstr>
      <vt:lpstr>Functionali-teiten inzetten</vt:lpstr>
      <vt:lpstr>Functionaliteiten inzetten Situatieschets deel A</vt:lpstr>
      <vt:lpstr>Functionaliteiten inzetten Opdrachten</vt:lpstr>
      <vt:lpstr>Functionaliteiten inzetten Antwoorden &amp; Toelichting</vt:lpstr>
      <vt:lpstr>Functionaliteiten inzetten Situatieschets deel B</vt:lpstr>
      <vt:lpstr>Functionaliteiten inzetten Opdrachten</vt:lpstr>
      <vt:lpstr>Functionaliteiten inzetten Antwoorden &amp; Toelichting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Birgit Bouwman</dc:creator>
  <cp:lastModifiedBy>Dionne Steenvoorden</cp:lastModifiedBy>
  <cp:revision>2</cp:revision>
  <dcterms:created xsi:type="dcterms:W3CDTF">2025-05-30T06:44:16Z</dcterms:created>
  <dcterms:modified xsi:type="dcterms:W3CDTF">2025-06-10T13:15:06Z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0x0101001D8B477FFCF2DE4DAFF18FC9DB69FA54</vt:lpwstr>
  </property>
  <property fmtid="{D5CDD505-2E9C-101B-9397-08002B2CF9AE}" pid="3" name="MediaServiceImageTags">
    <vt:lpwstr/>
  </property>
</Properties>
</file>