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
  </p:notesMasterIdLst>
  <p:sldIdLst>
    <p:sldId id="256" r:id="rId2"/>
    <p:sldId id="257" r:id="rId3"/>
    <p:sldId id="258" r:id="rId4"/>
    <p:sldId id="259" r:id="rId5"/>
  </p:sldIdLst>
  <p:sldSz cx="18288000" cy="10287000"/>
  <p:notesSz cx="6858000" cy="9144000"/>
  <p:embeddedFontLst>
    <p:embeddedFont>
      <p:font typeface="Chau Philomene" panose="02000806040000020003" pitchFamily="2" charset="0"/>
      <p:regular r:id="rId7"/>
    </p:embeddedFont>
    <p:embeddedFont>
      <p:font typeface="HK Grotesk" pitchFamily="2" charset="77"/>
      <p:regular r:id="rId8"/>
    </p:embeddedFont>
    <p:embeddedFont>
      <p:font typeface="HK Grotesk Bold" pitchFamily="2" charset="77"/>
      <p:regular r:id="rId9"/>
      <p:bold r:id="rId10"/>
    </p:embeddedFont>
    <p:embeddedFont>
      <p:font typeface="HK Grotesk Light" pitchFamily="2" charset="77"/>
      <p:regular r:id="rId11"/>
    </p:embeddedFont>
    <p:embeddedFont>
      <p:font typeface="HK Grotesk Medium" pitchFamily="2" charset="77"/>
      <p:regular r:id="rId12"/>
    </p:embeddedFont>
    <p:embeddedFont>
      <p:font typeface="Sailors" panose="02000000000000000000" pitchFamily="2"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589" autoAdjust="0"/>
  </p:normalViewPr>
  <p:slideViewPr>
    <p:cSldViewPr>
      <p:cViewPr varScale="1">
        <p:scale>
          <a:sx n="80" d="100"/>
          <a:sy n="80" d="100"/>
        </p:scale>
        <p:origin x="47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31.07.2026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‹nr.›</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 logo's toevoegen?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Nieuwe pagina </a:t>
            </a:r>
          </a:p>
          <a:p>
            <a:r>
              <a:rPr lang="en-US"/>
              <a:t>Met afbeeldingen van de collega's en contactgegevens</a:t>
            </a:r>
          </a:p>
          <a:p>
            <a:endParaRPr lang="en-US"/>
          </a:p>
          <a:p>
            <a:r>
              <a:rPr lang="en-US"/>
              <a:t>toetsingsmoment anders verwoorden.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Misschien nog iets met: de kracht zit 'm in het samen kijken naar ontwikkelingen.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Misschien nog iets met: de kracht zit 'm in het samen kijken naar ontwikkelingen.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7/31/26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5.svg"/><Relationship Id="rId7" Type="http://schemas.openxmlformats.org/officeDocument/2006/relationships/hyperlink" Target="mailto:l.alofs@gezondheidscentrumondiep.nl" TargetMode="External"/><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4.xml"/><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2.jpeg"/><Relationship Id="rId5" Type="http://schemas.openxmlformats.org/officeDocument/2006/relationships/hyperlink" Target="mailto:m.j.h.vansummeren@umcutrecht.nl" TargetMode="External"/><Relationship Id="rId15" Type="http://schemas.openxmlformats.org/officeDocument/2006/relationships/image" Target="../media/image16.png"/><Relationship Id="rId10" Type="http://schemas.openxmlformats.org/officeDocument/2006/relationships/image" Target="../media/image11.jpeg"/><Relationship Id="rId4" Type="http://schemas.openxmlformats.org/officeDocument/2006/relationships/image" Target="../media/image8.jpeg"/><Relationship Id="rId9" Type="http://schemas.openxmlformats.org/officeDocument/2006/relationships/hyperlink" Target="mailto:ipeters@ggdru.nl" TargetMode="External"/><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3B8A7"/>
        </a:solidFill>
        <a:effectLst/>
      </p:bgPr>
    </p:bg>
    <p:spTree>
      <p:nvGrpSpPr>
        <p:cNvPr id="1" name=""/>
        <p:cNvGrpSpPr/>
        <p:nvPr/>
      </p:nvGrpSpPr>
      <p:grpSpPr>
        <a:xfrm>
          <a:off x="0" y="0"/>
          <a:ext cx="0" cy="0"/>
          <a:chOff x="0" y="0"/>
          <a:chExt cx="0" cy="0"/>
        </a:xfrm>
      </p:grpSpPr>
      <p:sp>
        <p:nvSpPr>
          <p:cNvPr id="2" name="Freeform 2"/>
          <p:cNvSpPr/>
          <p:nvPr/>
        </p:nvSpPr>
        <p:spPr>
          <a:xfrm rot="-100586">
            <a:off x="8605457" y="1846411"/>
            <a:ext cx="10285767" cy="12142130"/>
          </a:xfrm>
          <a:custGeom>
            <a:avLst/>
            <a:gdLst/>
            <a:ahLst/>
            <a:cxnLst/>
            <a:rect l="l" t="t" r="r" b="b"/>
            <a:pathLst>
              <a:path w="10285767" h="12142130">
                <a:moveTo>
                  <a:pt x="0" y="0"/>
                </a:moveTo>
                <a:lnTo>
                  <a:pt x="10285767" y="0"/>
                </a:lnTo>
                <a:lnTo>
                  <a:pt x="10285767" y="12142130"/>
                </a:lnTo>
                <a:lnTo>
                  <a:pt x="0" y="12142130"/>
                </a:lnTo>
                <a:lnTo>
                  <a:pt x="0" y="0"/>
                </a:lnTo>
                <a:close/>
              </a:path>
            </a:pathLst>
          </a:custGeom>
          <a:blipFill>
            <a:blip>
              <a:alphaModFix amt="60000"/>
              <a:extLst>
                <a:ext uri="{96DAC541-7B7A-43D3-8B79-37D633B846F1}">
                  <asvg:svgBlip xmlns:asvg="http://schemas.microsoft.com/office/drawing/2016/SVG/main" r:embed="rId3"/>
                </a:ext>
              </a:extLst>
            </a:blip>
            <a:stretch>
              <a:fillRect/>
            </a:stretch>
          </a:blipFill>
        </p:spPr>
        <p:txBody>
          <a:bodyPr/>
          <a:lstStyle/>
          <a:p>
            <a:endParaRPr lang="nl-NL"/>
          </a:p>
        </p:txBody>
      </p:sp>
      <p:sp>
        <p:nvSpPr>
          <p:cNvPr id="3" name="Freeform 3"/>
          <p:cNvSpPr/>
          <p:nvPr/>
        </p:nvSpPr>
        <p:spPr>
          <a:xfrm>
            <a:off x="13847881" y="802722"/>
            <a:ext cx="2330724" cy="2182405"/>
          </a:xfrm>
          <a:custGeom>
            <a:avLst/>
            <a:gdLst/>
            <a:ahLst/>
            <a:cxnLst/>
            <a:rect l="l" t="t" r="r" b="b"/>
            <a:pathLst>
              <a:path w="2330724" h="2182405">
                <a:moveTo>
                  <a:pt x="0" y="0"/>
                </a:moveTo>
                <a:lnTo>
                  <a:pt x="2330723" y="0"/>
                </a:lnTo>
                <a:lnTo>
                  <a:pt x="2330723" y="2182405"/>
                </a:lnTo>
                <a:lnTo>
                  <a:pt x="0" y="21824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nl-NL"/>
          </a:p>
        </p:txBody>
      </p:sp>
      <p:sp>
        <p:nvSpPr>
          <p:cNvPr id="4" name="Freeform 4"/>
          <p:cNvSpPr/>
          <p:nvPr/>
        </p:nvSpPr>
        <p:spPr>
          <a:xfrm>
            <a:off x="9704814" y="3070852"/>
            <a:ext cx="8398253" cy="7037036"/>
          </a:xfrm>
          <a:custGeom>
            <a:avLst/>
            <a:gdLst/>
            <a:ahLst/>
            <a:cxnLst/>
            <a:rect l="l" t="t" r="r" b="b"/>
            <a:pathLst>
              <a:path w="8398253" h="7037036">
                <a:moveTo>
                  <a:pt x="0" y="0"/>
                </a:moveTo>
                <a:lnTo>
                  <a:pt x="8398253" y="0"/>
                </a:lnTo>
                <a:lnTo>
                  <a:pt x="8398253" y="7037036"/>
                </a:lnTo>
                <a:lnTo>
                  <a:pt x="0" y="7037036"/>
                </a:lnTo>
                <a:lnTo>
                  <a:pt x="0" y="0"/>
                </a:lnTo>
                <a:close/>
              </a:path>
            </a:pathLst>
          </a:custGeom>
          <a:blipFill>
            <a:blip r:embed="rId5"/>
            <a:stretch>
              <a:fillRect/>
            </a:stretch>
          </a:blipFill>
        </p:spPr>
        <p:txBody>
          <a:bodyPr/>
          <a:lstStyle/>
          <a:p>
            <a:endParaRPr lang="nl-NL"/>
          </a:p>
        </p:txBody>
      </p:sp>
      <p:sp>
        <p:nvSpPr>
          <p:cNvPr id="5" name="TextBox 5"/>
          <p:cNvSpPr txBox="1"/>
          <p:nvPr/>
        </p:nvSpPr>
        <p:spPr>
          <a:xfrm>
            <a:off x="14053848" y="1296707"/>
            <a:ext cx="1918789" cy="1127760"/>
          </a:xfrm>
          <a:prstGeom prst="rect">
            <a:avLst/>
          </a:prstGeom>
        </p:spPr>
        <p:txBody>
          <a:bodyPr lIns="0" tIns="0" rIns="0" bIns="0" rtlCol="0" anchor="t">
            <a:spAutoFit/>
          </a:bodyPr>
          <a:lstStyle/>
          <a:p>
            <a:pPr marL="0" lvl="0" indent="0" algn="ctr">
              <a:lnSpc>
                <a:spcPts val="2940"/>
              </a:lnSpc>
            </a:pPr>
            <a:r>
              <a:rPr lang="en-US" sz="2100" spc="84">
                <a:solidFill>
                  <a:srgbClr val="FFFFFF"/>
                </a:solidFill>
                <a:latin typeface="Sailors"/>
                <a:ea typeface="Sailors"/>
                <a:cs typeface="Sailors"/>
                <a:sym typeface="Sailors"/>
              </a:rPr>
              <a:t>dé plek waar samenwerking start</a:t>
            </a:r>
          </a:p>
        </p:txBody>
      </p:sp>
      <p:sp>
        <p:nvSpPr>
          <p:cNvPr id="6" name="TextBox 6"/>
          <p:cNvSpPr txBox="1"/>
          <p:nvPr/>
        </p:nvSpPr>
        <p:spPr>
          <a:xfrm>
            <a:off x="1087203" y="8156528"/>
            <a:ext cx="7342844" cy="701675"/>
          </a:xfrm>
          <a:prstGeom prst="rect">
            <a:avLst/>
          </a:prstGeom>
        </p:spPr>
        <p:txBody>
          <a:bodyPr lIns="0" tIns="0" rIns="0" bIns="0" rtlCol="0" anchor="t">
            <a:spAutoFit/>
          </a:bodyPr>
          <a:lstStyle/>
          <a:p>
            <a:pPr marL="0" lvl="0" indent="0" algn="l">
              <a:lnSpc>
                <a:spcPts val="2800"/>
              </a:lnSpc>
            </a:pPr>
            <a:r>
              <a:rPr lang="en-US" sz="2000" b="1" spc="80">
                <a:solidFill>
                  <a:srgbClr val="09427D"/>
                </a:solidFill>
                <a:latin typeface="HK Grotesk Bold"/>
                <a:ea typeface="HK Grotesk Bold"/>
                <a:cs typeface="HK Grotesk Bold"/>
                <a:sym typeface="HK Grotesk Bold"/>
              </a:rPr>
              <a:t>Door het uitwisselen en samenbrengen van perspectieven bereiken we meer. We verbinden en jagen innovatie aan. </a:t>
            </a:r>
          </a:p>
        </p:txBody>
      </p:sp>
      <p:sp>
        <p:nvSpPr>
          <p:cNvPr id="7" name="TextBox 7"/>
          <p:cNvSpPr txBox="1"/>
          <p:nvPr/>
        </p:nvSpPr>
        <p:spPr>
          <a:xfrm>
            <a:off x="1066800" y="1043686"/>
            <a:ext cx="11974413" cy="895604"/>
          </a:xfrm>
          <a:prstGeom prst="rect">
            <a:avLst/>
          </a:prstGeom>
        </p:spPr>
        <p:txBody>
          <a:bodyPr lIns="0" tIns="0" rIns="0" bIns="0" rtlCol="0" anchor="t">
            <a:spAutoFit/>
          </a:bodyPr>
          <a:lstStyle/>
          <a:p>
            <a:pPr algn="l">
              <a:lnSpc>
                <a:spcPts val="7168"/>
              </a:lnSpc>
            </a:pPr>
            <a:r>
              <a:rPr lang="en-US" sz="5600" spc="-56">
                <a:solidFill>
                  <a:srgbClr val="09427D"/>
                </a:solidFill>
                <a:latin typeface="Chau Philomene"/>
                <a:ea typeface="Chau Philomene"/>
                <a:cs typeface="Chau Philomene"/>
                <a:sym typeface="Chau Philomene"/>
              </a:rPr>
              <a:t>REGIONAAL PLATFORM </a:t>
            </a:r>
            <a:r>
              <a:rPr lang="en-US" sz="5600" spc="-56">
                <a:solidFill>
                  <a:srgbClr val="E5B9A3"/>
                </a:solidFill>
                <a:latin typeface="Chau Philomene"/>
                <a:ea typeface="Chau Philomene"/>
                <a:cs typeface="Chau Philomene"/>
                <a:sym typeface="Chau Philomene"/>
              </a:rPr>
              <a:t>KINDZORG</a:t>
            </a:r>
            <a:r>
              <a:rPr lang="en-US" sz="5600" spc="-56">
                <a:solidFill>
                  <a:srgbClr val="09427D"/>
                </a:solidFill>
                <a:latin typeface="Chau Philomene"/>
                <a:ea typeface="Chau Philomene"/>
                <a:cs typeface="Chau Philomene"/>
                <a:sym typeface="Chau Philomene"/>
              </a:rPr>
              <a:t> UTRECHT</a:t>
            </a:r>
          </a:p>
        </p:txBody>
      </p:sp>
      <p:sp>
        <p:nvSpPr>
          <p:cNvPr id="8" name="TextBox 8"/>
          <p:cNvSpPr txBox="1"/>
          <p:nvPr/>
        </p:nvSpPr>
        <p:spPr>
          <a:xfrm>
            <a:off x="1066800" y="5849573"/>
            <a:ext cx="2369074" cy="363220"/>
          </a:xfrm>
          <a:prstGeom prst="rect">
            <a:avLst/>
          </a:prstGeom>
        </p:spPr>
        <p:txBody>
          <a:bodyPr wrap="square" lIns="0" tIns="0" rIns="0" bIns="0" rtlCol="0" anchor="t">
            <a:spAutoFit/>
          </a:bodyPr>
          <a:lstStyle/>
          <a:p>
            <a:pPr marL="0" lvl="0" indent="0" algn="l">
              <a:lnSpc>
                <a:spcPts val="2940"/>
              </a:lnSpc>
              <a:spcBef>
                <a:spcPct val="0"/>
              </a:spcBef>
            </a:pPr>
            <a:r>
              <a:rPr lang="en-US" sz="2100" b="1" spc="84" dirty="0">
                <a:solidFill>
                  <a:srgbClr val="FFFFFF"/>
                </a:solidFill>
                <a:latin typeface="HK Grotesk Bold"/>
                <a:ea typeface="HK Grotesk Bold"/>
                <a:cs typeface="HK Grotesk Bold"/>
                <a:sym typeface="HK Grotesk Bold"/>
              </a:rPr>
              <a:t>Wat </a:t>
            </a:r>
            <a:r>
              <a:rPr lang="en-US" sz="2100" b="1" spc="84" dirty="0" err="1">
                <a:solidFill>
                  <a:srgbClr val="FFFFFF"/>
                </a:solidFill>
                <a:latin typeface="HK Grotesk Bold"/>
                <a:ea typeface="HK Grotesk Bold"/>
                <a:cs typeface="HK Grotesk Bold"/>
                <a:sym typeface="HK Grotesk Bold"/>
              </a:rPr>
              <a:t>doen</a:t>
            </a:r>
            <a:r>
              <a:rPr lang="en-US" sz="2100" b="1" spc="84" dirty="0">
                <a:solidFill>
                  <a:srgbClr val="FFFFFF"/>
                </a:solidFill>
                <a:latin typeface="HK Grotesk Bold"/>
                <a:ea typeface="HK Grotesk Bold"/>
                <a:cs typeface="HK Grotesk Bold"/>
                <a:sym typeface="HK Grotesk Bold"/>
              </a:rPr>
              <a:t> we?</a:t>
            </a:r>
          </a:p>
        </p:txBody>
      </p:sp>
      <p:sp>
        <p:nvSpPr>
          <p:cNvPr id="9" name="TextBox 9"/>
          <p:cNvSpPr txBox="1"/>
          <p:nvPr/>
        </p:nvSpPr>
        <p:spPr>
          <a:xfrm>
            <a:off x="1066800" y="4479859"/>
            <a:ext cx="8221861" cy="1054100"/>
          </a:xfrm>
          <a:prstGeom prst="rect">
            <a:avLst/>
          </a:prstGeom>
        </p:spPr>
        <p:txBody>
          <a:bodyPr lIns="0" tIns="0" rIns="0" bIns="0" rtlCol="0" anchor="t">
            <a:spAutoFit/>
          </a:bodyPr>
          <a:lstStyle/>
          <a:p>
            <a:pPr marL="0" lvl="0" indent="0" algn="l">
              <a:lnSpc>
                <a:spcPts val="2800"/>
              </a:lnSpc>
            </a:pPr>
            <a:r>
              <a:rPr lang="en-US" sz="2000" b="1" spc="80">
                <a:solidFill>
                  <a:srgbClr val="09427D"/>
                </a:solidFill>
                <a:latin typeface="HK Grotesk Bold"/>
                <a:ea typeface="HK Grotesk Bold"/>
                <a:cs typeface="HK Grotesk Bold"/>
                <a:sym typeface="HK Grotesk Bold"/>
              </a:rPr>
              <a:t>Jeugdartsen van GGD-regio Utrecht en JGZ uit Utrecht stad, huisartsen uit de vier regionale huisartsenorganisatie (RHO), en kinderartsen van ziekenhuizen inc. het WKZ, UMC-Utrecht.</a:t>
            </a:r>
          </a:p>
        </p:txBody>
      </p:sp>
      <p:sp>
        <p:nvSpPr>
          <p:cNvPr id="10" name="TextBox 10"/>
          <p:cNvSpPr txBox="1"/>
          <p:nvPr/>
        </p:nvSpPr>
        <p:spPr>
          <a:xfrm>
            <a:off x="1066800" y="4003733"/>
            <a:ext cx="2055008" cy="365760"/>
          </a:xfrm>
          <a:prstGeom prst="rect">
            <a:avLst/>
          </a:prstGeom>
        </p:spPr>
        <p:txBody>
          <a:bodyPr lIns="0" tIns="0" rIns="0" bIns="0" rtlCol="0" anchor="t">
            <a:spAutoFit/>
          </a:bodyPr>
          <a:lstStyle/>
          <a:p>
            <a:pPr marL="0" lvl="0" indent="0" algn="l">
              <a:lnSpc>
                <a:spcPts val="2940"/>
              </a:lnSpc>
            </a:pPr>
            <a:r>
              <a:rPr lang="en-US" sz="2100" b="1" spc="84">
                <a:solidFill>
                  <a:srgbClr val="FFFFFF"/>
                </a:solidFill>
                <a:latin typeface="HK Grotesk Bold"/>
                <a:ea typeface="HK Grotesk Bold"/>
                <a:cs typeface="HK Grotesk Bold"/>
                <a:sym typeface="HK Grotesk Bold"/>
              </a:rPr>
              <a:t>Voor wie?</a:t>
            </a:r>
          </a:p>
        </p:txBody>
      </p:sp>
      <p:sp>
        <p:nvSpPr>
          <p:cNvPr id="11" name="TextBox 11"/>
          <p:cNvSpPr txBox="1"/>
          <p:nvPr/>
        </p:nvSpPr>
        <p:spPr>
          <a:xfrm>
            <a:off x="1087203" y="7676468"/>
            <a:ext cx="2348671" cy="365760"/>
          </a:xfrm>
          <a:prstGeom prst="rect">
            <a:avLst/>
          </a:prstGeom>
        </p:spPr>
        <p:txBody>
          <a:bodyPr lIns="0" tIns="0" rIns="0" bIns="0" rtlCol="0" anchor="t">
            <a:spAutoFit/>
          </a:bodyPr>
          <a:lstStyle/>
          <a:p>
            <a:pPr marL="0" lvl="0" indent="0" algn="l">
              <a:lnSpc>
                <a:spcPts val="2940"/>
              </a:lnSpc>
              <a:spcBef>
                <a:spcPct val="0"/>
              </a:spcBef>
            </a:pPr>
            <a:r>
              <a:rPr lang="en-US" sz="2100" b="1" spc="84">
                <a:solidFill>
                  <a:srgbClr val="FFFFFF"/>
                </a:solidFill>
                <a:latin typeface="HK Grotesk Bold"/>
                <a:ea typeface="HK Grotesk Bold"/>
                <a:cs typeface="HK Grotesk Bold"/>
                <a:sym typeface="HK Grotesk Bold"/>
              </a:rPr>
              <a:t>Waarom?</a:t>
            </a:r>
          </a:p>
        </p:txBody>
      </p:sp>
      <p:sp>
        <p:nvSpPr>
          <p:cNvPr id="12" name="TextBox 12"/>
          <p:cNvSpPr txBox="1"/>
          <p:nvPr/>
        </p:nvSpPr>
        <p:spPr>
          <a:xfrm>
            <a:off x="1066800" y="6327093"/>
            <a:ext cx="7721779" cy="1054100"/>
          </a:xfrm>
          <a:prstGeom prst="rect">
            <a:avLst/>
          </a:prstGeom>
        </p:spPr>
        <p:txBody>
          <a:bodyPr lIns="0" tIns="0" rIns="0" bIns="0" rtlCol="0" anchor="t">
            <a:spAutoFit/>
          </a:bodyPr>
          <a:lstStyle/>
          <a:p>
            <a:pPr algn="l">
              <a:lnSpc>
                <a:spcPts val="2800"/>
              </a:lnSpc>
            </a:pPr>
            <a:r>
              <a:rPr lang="en-US" sz="2000" b="1" spc="80" dirty="0" err="1">
                <a:solidFill>
                  <a:srgbClr val="09427D"/>
                </a:solidFill>
                <a:latin typeface="HK Grotesk Bold"/>
                <a:ea typeface="HK Grotesk Bold"/>
                <a:cs typeface="HK Grotesk Bold"/>
                <a:sym typeface="HK Grotesk Bold"/>
              </a:rPr>
              <a:t>Perspectieven</a:t>
            </a:r>
            <a:r>
              <a:rPr lang="en-US" sz="2000" b="1" spc="80" dirty="0">
                <a:solidFill>
                  <a:srgbClr val="09427D"/>
                </a:solidFill>
                <a:latin typeface="HK Grotesk Bold"/>
                <a:ea typeface="HK Grotesk Bold"/>
                <a:cs typeface="HK Grotesk Bold"/>
                <a:sym typeface="HK Grotesk Bold"/>
              </a:rPr>
              <a:t> </a:t>
            </a:r>
            <a:r>
              <a:rPr lang="en-US" sz="2000" b="1" spc="80" dirty="0" err="1">
                <a:solidFill>
                  <a:srgbClr val="09427D"/>
                </a:solidFill>
                <a:latin typeface="HK Grotesk Bold"/>
                <a:ea typeface="HK Grotesk Bold"/>
                <a:cs typeface="HK Grotesk Bold"/>
                <a:sym typeface="HK Grotesk Bold"/>
              </a:rPr>
              <a:t>en</a:t>
            </a:r>
            <a:r>
              <a:rPr lang="en-US" sz="2000" b="1" spc="80" dirty="0">
                <a:solidFill>
                  <a:srgbClr val="09427D"/>
                </a:solidFill>
                <a:latin typeface="HK Grotesk Bold"/>
                <a:ea typeface="HK Grotesk Bold"/>
                <a:cs typeface="HK Grotesk Bold"/>
                <a:sym typeface="HK Grotesk Bold"/>
              </a:rPr>
              <a:t> </a:t>
            </a:r>
            <a:r>
              <a:rPr lang="en-US" sz="2000" b="1" spc="80" dirty="0" err="1">
                <a:solidFill>
                  <a:srgbClr val="09427D"/>
                </a:solidFill>
                <a:latin typeface="HK Grotesk Bold"/>
                <a:ea typeface="HK Grotesk Bold"/>
                <a:cs typeface="HK Grotesk Bold"/>
                <a:sym typeface="HK Grotesk Bold"/>
              </a:rPr>
              <a:t>ideeën</a:t>
            </a:r>
            <a:r>
              <a:rPr lang="en-US" sz="2000" b="1" spc="80" dirty="0">
                <a:solidFill>
                  <a:srgbClr val="09427D"/>
                </a:solidFill>
                <a:latin typeface="HK Grotesk Bold"/>
                <a:ea typeface="HK Grotesk Bold"/>
                <a:cs typeface="HK Grotesk Bold"/>
                <a:sym typeface="HK Grotesk Bold"/>
              </a:rPr>
              <a:t> </a:t>
            </a:r>
            <a:r>
              <a:rPr lang="en-US" sz="2000" b="1" spc="80" dirty="0" err="1">
                <a:solidFill>
                  <a:srgbClr val="09427D"/>
                </a:solidFill>
                <a:latin typeface="HK Grotesk Bold"/>
                <a:ea typeface="HK Grotesk Bold"/>
                <a:cs typeface="HK Grotesk Bold"/>
                <a:sym typeface="HK Grotesk Bold"/>
              </a:rPr>
              <a:t>uitwisselen</a:t>
            </a:r>
            <a:r>
              <a:rPr lang="en-US" sz="2000" b="1" spc="80" dirty="0">
                <a:solidFill>
                  <a:srgbClr val="09427D"/>
                </a:solidFill>
                <a:latin typeface="HK Grotesk Bold"/>
                <a:ea typeface="HK Grotesk Bold"/>
                <a:cs typeface="HK Grotesk Bold"/>
                <a:sym typeface="HK Grotesk Bold"/>
              </a:rPr>
              <a:t> over </a:t>
            </a:r>
            <a:r>
              <a:rPr lang="en-US" sz="2000" b="1" spc="80" dirty="0" err="1">
                <a:solidFill>
                  <a:srgbClr val="09427D"/>
                </a:solidFill>
                <a:latin typeface="HK Grotesk Bold"/>
                <a:ea typeface="HK Grotesk Bold"/>
                <a:cs typeface="HK Grotesk Bold"/>
                <a:sym typeface="HK Grotesk Bold"/>
              </a:rPr>
              <a:t>medische</a:t>
            </a:r>
            <a:r>
              <a:rPr lang="en-US" sz="2000" b="1" spc="80" dirty="0">
                <a:solidFill>
                  <a:srgbClr val="09427D"/>
                </a:solidFill>
                <a:latin typeface="HK Grotesk Bold"/>
                <a:ea typeface="HK Grotesk Bold"/>
                <a:cs typeface="HK Grotesk Bold"/>
                <a:sym typeface="HK Grotesk Bold"/>
              </a:rPr>
              <a:t> </a:t>
            </a:r>
            <a:r>
              <a:rPr lang="en-US" sz="2000" b="1" spc="80" dirty="0" err="1">
                <a:solidFill>
                  <a:srgbClr val="09427D"/>
                </a:solidFill>
                <a:latin typeface="HK Grotesk Bold"/>
                <a:ea typeface="HK Grotesk Bold"/>
                <a:cs typeface="HK Grotesk Bold"/>
                <a:sym typeface="HK Grotesk Bold"/>
              </a:rPr>
              <a:t>zorg</a:t>
            </a:r>
            <a:r>
              <a:rPr lang="en-US" sz="2000" b="1" spc="80" dirty="0">
                <a:solidFill>
                  <a:srgbClr val="09427D"/>
                </a:solidFill>
                <a:latin typeface="HK Grotesk Bold"/>
                <a:ea typeface="HK Grotesk Bold"/>
                <a:cs typeface="HK Grotesk Bold"/>
                <a:sym typeface="HK Grotesk Bold"/>
              </a:rPr>
              <a:t>. </a:t>
            </a:r>
          </a:p>
          <a:p>
            <a:pPr marL="0" lvl="0" indent="0" algn="l">
              <a:lnSpc>
                <a:spcPts val="2800"/>
              </a:lnSpc>
            </a:pPr>
            <a:r>
              <a:rPr lang="en-US" sz="2000" b="1" spc="80" dirty="0">
                <a:solidFill>
                  <a:srgbClr val="09427D"/>
                </a:solidFill>
                <a:latin typeface="HK Grotesk Bold"/>
                <a:ea typeface="HK Grotesk Bold"/>
                <a:cs typeface="HK Grotesk Bold"/>
                <a:sym typeface="HK Grotesk Bold"/>
              </a:rPr>
              <a:t>Van </a:t>
            </a:r>
            <a:r>
              <a:rPr lang="en-US" sz="2000" b="1" spc="80" dirty="0" err="1">
                <a:solidFill>
                  <a:srgbClr val="09427D"/>
                </a:solidFill>
                <a:latin typeface="HK Grotesk Bold"/>
                <a:ea typeface="HK Grotesk Bold"/>
                <a:cs typeface="HK Grotesk Bold"/>
                <a:sym typeface="HK Grotesk Bold"/>
              </a:rPr>
              <a:t>bijvoorbeeld</a:t>
            </a:r>
            <a:r>
              <a:rPr lang="en-US" sz="2000" b="1" spc="80" dirty="0">
                <a:solidFill>
                  <a:srgbClr val="09427D"/>
                </a:solidFill>
                <a:latin typeface="HK Grotesk Bold"/>
                <a:ea typeface="HK Grotesk Bold"/>
                <a:cs typeface="HK Grotesk Bold"/>
                <a:sym typeface="HK Grotesk Bold"/>
              </a:rPr>
              <a:t> </a:t>
            </a:r>
            <a:r>
              <a:rPr lang="en-US" sz="2000" b="1" spc="80" dirty="0" err="1">
                <a:solidFill>
                  <a:srgbClr val="09427D"/>
                </a:solidFill>
                <a:latin typeface="HK Grotesk Bold"/>
                <a:ea typeface="HK Grotesk Bold"/>
                <a:cs typeface="HK Grotesk Bold"/>
                <a:sym typeface="HK Grotesk Bold"/>
              </a:rPr>
              <a:t>implementatie</a:t>
            </a:r>
            <a:r>
              <a:rPr lang="en-US" sz="2000" b="1" spc="80" dirty="0">
                <a:solidFill>
                  <a:srgbClr val="09427D"/>
                </a:solidFill>
                <a:latin typeface="HK Grotesk Bold"/>
                <a:ea typeface="HK Grotesk Bold"/>
                <a:cs typeface="HK Grotesk Bold"/>
                <a:sym typeface="HK Grotesk Bold"/>
              </a:rPr>
              <a:t> </a:t>
            </a:r>
            <a:r>
              <a:rPr lang="en-US" sz="2000" b="1" spc="80" dirty="0" err="1">
                <a:solidFill>
                  <a:srgbClr val="09427D"/>
                </a:solidFill>
                <a:latin typeface="HK Grotesk Bold"/>
                <a:ea typeface="HK Grotesk Bold"/>
                <a:cs typeface="HK Grotesk Bold"/>
                <a:sym typeface="HK Grotesk Bold"/>
              </a:rPr>
              <a:t>afspraken</a:t>
            </a:r>
            <a:r>
              <a:rPr lang="en-US" sz="2000" b="1" spc="80" dirty="0">
                <a:solidFill>
                  <a:srgbClr val="09427D"/>
                </a:solidFill>
                <a:latin typeface="HK Grotesk Bold"/>
                <a:ea typeface="HK Grotesk Bold"/>
                <a:cs typeface="HK Grotesk Bold"/>
                <a:sym typeface="HK Grotesk Bold"/>
              </a:rPr>
              <a:t> over </a:t>
            </a:r>
            <a:r>
              <a:rPr lang="en-US" sz="2000" b="1" spc="80" dirty="0" err="1">
                <a:solidFill>
                  <a:srgbClr val="09427D"/>
                </a:solidFill>
                <a:latin typeface="HK Grotesk Bold"/>
                <a:ea typeface="HK Grotesk Bold"/>
                <a:cs typeface="HK Grotesk Bold"/>
                <a:sym typeface="HK Grotesk Bold"/>
              </a:rPr>
              <a:t>gele</a:t>
            </a:r>
            <a:r>
              <a:rPr lang="en-US" sz="2000" b="1" spc="80" dirty="0">
                <a:solidFill>
                  <a:srgbClr val="09427D"/>
                </a:solidFill>
                <a:latin typeface="HK Grotesk Bold"/>
                <a:ea typeface="HK Grotesk Bold"/>
                <a:cs typeface="HK Grotesk Bold"/>
                <a:sym typeface="HK Grotesk Bold"/>
              </a:rPr>
              <a:t> babies tot </a:t>
            </a:r>
            <a:r>
              <a:rPr lang="en-US" sz="2000" b="1" spc="80" dirty="0" err="1">
                <a:solidFill>
                  <a:srgbClr val="09427D"/>
                </a:solidFill>
                <a:latin typeface="HK Grotesk Bold"/>
                <a:ea typeface="HK Grotesk Bold"/>
                <a:cs typeface="HK Grotesk Bold"/>
                <a:sym typeface="HK Grotesk Bold"/>
              </a:rPr>
              <a:t>aan</a:t>
            </a:r>
            <a:r>
              <a:rPr lang="en-US" sz="2000" b="1" spc="80" dirty="0">
                <a:solidFill>
                  <a:srgbClr val="09427D"/>
                </a:solidFill>
                <a:latin typeface="HK Grotesk Bold"/>
                <a:ea typeface="HK Grotesk Bold"/>
                <a:cs typeface="HK Grotesk Bold"/>
                <a:sym typeface="HK Grotesk Bold"/>
              </a:rPr>
              <a:t> het </a:t>
            </a:r>
            <a:r>
              <a:rPr lang="en-US" sz="2000" b="1" spc="80" dirty="0" err="1">
                <a:solidFill>
                  <a:srgbClr val="09427D"/>
                </a:solidFill>
                <a:latin typeface="HK Grotesk Bold"/>
                <a:ea typeface="HK Grotesk Bold"/>
                <a:cs typeface="HK Grotesk Bold"/>
                <a:sym typeface="HK Grotesk Bold"/>
              </a:rPr>
              <a:t>verbeteren</a:t>
            </a:r>
            <a:r>
              <a:rPr lang="en-US" sz="2000" b="1" spc="80" dirty="0">
                <a:solidFill>
                  <a:srgbClr val="09427D"/>
                </a:solidFill>
                <a:latin typeface="HK Grotesk Bold"/>
                <a:ea typeface="HK Grotesk Bold"/>
                <a:cs typeface="HK Grotesk Bold"/>
                <a:sym typeface="HK Grotesk Bold"/>
              </a:rPr>
              <a:t> van de </a:t>
            </a:r>
            <a:r>
              <a:rPr lang="en-US" sz="2000" b="1" spc="80" dirty="0" err="1">
                <a:solidFill>
                  <a:srgbClr val="09427D"/>
                </a:solidFill>
                <a:latin typeface="HK Grotesk Bold"/>
                <a:ea typeface="HK Grotesk Bold"/>
                <a:cs typeface="HK Grotesk Bold"/>
                <a:sym typeface="HK Grotesk Bold"/>
              </a:rPr>
              <a:t>zorg</a:t>
            </a:r>
            <a:r>
              <a:rPr lang="en-US" sz="2000" b="1" spc="80" dirty="0">
                <a:solidFill>
                  <a:srgbClr val="09427D"/>
                </a:solidFill>
                <a:latin typeface="HK Grotesk Bold"/>
                <a:ea typeface="HK Grotesk Bold"/>
                <a:cs typeface="HK Grotesk Bold"/>
                <a:sym typeface="HK Grotesk Bold"/>
              </a:rPr>
              <a:t> </a:t>
            </a:r>
            <a:r>
              <a:rPr lang="en-US" sz="2000" b="1" spc="80" dirty="0" err="1">
                <a:solidFill>
                  <a:srgbClr val="09427D"/>
                </a:solidFill>
                <a:latin typeface="HK Grotesk Bold"/>
                <a:ea typeface="HK Grotesk Bold"/>
                <a:cs typeface="HK Grotesk Bold"/>
                <a:sym typeface="HK Grotesk Bold"/>
              </a:rPr>
              <a:t>voor</a:t>
            </a:r>
            <a:r>
              <a:rPr lang="en-US" sz="2000" b="1" spc="80" dirty="0">
                <a:solidFill>
                  <a:srgbClr val="09427D"/>
                </a:solidFill>
                <a:latin typeface="HK Grotesk Bold"/>
                <a:ea typeface="HK Grotesk Bold"/>
                <a:cs typeface="HK Grotesk Bold"/>
                <a:sym typeface="HK Grotesk Bold"/>
              </a:rPr>
              <a:t> </a:t>
            </a:r>
            <a:r>
              <a:rPr lang="en-US" sz="2000" b="1" spc="80" dirty="0" err="1">
                <a:solidFill>
                  <a:srgbClr val="09427D"/>
                </a:solidFill>
                <a:latin typeface="HK Grotesk Bold"/>
                <a:ea typeface="HK Grotesk Bold"/>
                <a:cs typeface="HK Grotesk Bold"/>
                <a:sym typeface="HK Grotesk Bold"/>
              </a:rPr>
              <a:t>vluchtelingen</a:t>
            </a:r>
            <a:r>
              <a:rPr lang="en-US" sz="2000" b="1" spc="80" dirty="0">
                <a:solidFill>
                  <a:srgbClr val="09427D"/>
                </a:solidFill>
                <a:latin typeface="HK Grotesk Bold"/>
                <a:ea typeface="HK Grotesk Bold"/>
                <a:cs typeface="HK Grotesk Bold"/>
                <a:sym typeface="HK Grotesk Bold"/>
              </a:rPr>
              <a:t>. </a:t>
            </a:r>
          </a:p>
        </p:txBody>
      </p:sp>
      <p:sp>
        <p:nvSpPr>
          <p:cNvPr id="13" name="TextBox 13"/>
          <p:cNvSpPr txBox="1"/>
          <p:nvPr/>
        </p:nvSpPr>
        <p:spPr>
          <a:xfrm>
            <a:off x="1066800" y="2239068"/>
            <a:ext cx="9339599" cy="1108710"/>
          </a:xfrm>
          <a:prstGeom prst="rect">
            <a:avLst/>
          </a:prstGeom>
        </p:spPr>
        <p:txBody>
          <a:bodyPr lIns="0" tIns="0" rIns="0" bIns="0" rtlCol="0" anchor="t">
            <a:spAutoFit/>
          </a:bodyPr>
          <a:lstStyle/>
          <a:p>
            <a:pPr algn="l">
              <a:lnSpc>
                <a:spcPts val="2940"/>
              </a:lnSpc>
              <a:spcBef>
                <a:spcPct val="0"/>
              </a:spcBef>
            </a:pPr>
            <a:r>
              <a:rPr lang="en-US" sz="2100" b="1" spc="21">
                <a:solidFill>
                  <a:srgbClr val="FFFFFF"/>
                </a:solidFill>
                <a:latin typeface="HK Grotesk Medium"/>
                <a:ea typeface="HK Grotesk Medium"/>
                <a:cs typeface="HK Grotesk Medium"/>
                <a:sym typeface="HK Grotesk Medium"/>
              </a:rPr>
              <a:t>Het Regionaal Platform Kindzorg Utrecht is dé (online) plek om professionals in de kindzorg te ontmoeten, perspectieven uit te wisselen, knelpunten te signaleren en regionale samenwerking te versterken.</a:t>
            </a:r>
          </a:p>
        </p:txBody>
      </p:sp>
      <p:sp>
        <p:nvSpPr>
          <p:cNvPr id="14" name="Freeform 14"/>
          <p:cNvSpPr/>
          <p:nvPr/>
        </p:nvSpPr>
        <p:spPr>
          <a:xfrm>
            <a:off x="11524080" y="4194032"/>
            <a:ext cx="4970508" cy="4335387"/>
          </a:xfrm>
          <a:custGeom>
            <a:avLst/>
            <a:gdLst/>
            <a:ahLst/>
            <a:cxnLst/>
            <a:rect l="l" t="t" r="r" b="b"/>
            <a:pathLst>
              <a:path w="4970508" h="4335387">
                <a:moveTo>
                  <a:pt x="0" y="0"/>
                </a:moveTo>
                <a:lnTo>
                  <a:pt x="4970507" y="0"/>
                </a:lnTo>
                <a:lnTo>
                  <a:pt x="4970507" y="4335387"/>
                </a:lnTo>
                <a:lnTo>
                  <a:pt x="0" y="433538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nl-NL"/>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5B9A3"/>
        </a:solidFill>
        <a:effectLst/>
      </p:bgPr>
    </p:bg>
    <p:spTree>
      <p:nvGrpSpPr>
        <p:cNvPr id="1" name=""/>
        <p:cNvGrpSpPr/>
        <p:nvPr/>
      </p:nvGrpSpPr>
      <p:grpSpPr>
        <a:xfrm>
          <a:off x="0" y="0"/>
          <a:ext cx="0" cy="0"/>
          <a:chOff x="0" y="0"/>
          <a:chExt cx="0" cy="0"/>
        </a:xfrm>
      </p:grpSpPr>
      <p:sp>
        <p:nvSpPr>
          <p:cNvPr id="2" name="Freeform 2"/>
          <p:cNvSpPr/>
          <p:nvPr/>
        </p:nvSpPr>
        <p:spPr>
          <a:xfrm rot="5905579">
            <a:off x="-59582" y="-2557476"/>
            <a:ext cx="17187724" cy="20289744"/>
          </a:xfrm>
          <a:custGeom>
            <a:avLst/>
            <a:gdLst/>
            <a:ahLst/>
            <a:cxnLst/>
            <a:rect l="l" t="t" r="r" b="b"/>
            <a:pathLst>
              <a:path w="17187724" h="20289744">
                <a:moveTo>
                  <a:pt x="0" y="0"/>
                </a:moveTo>
                <a:lnTo>
                  <a:pt x="17187724" y="0"/>
                </a:lnTo>
                <a:lnTo>
                  <a:pt x="17187724" y="20289744"/>
                </a:lnTo>
                <a:lnTo>
                  <a:pt x="0" y="20289744"/>
                </a:lnTo>
                <a:lnTo>
                  <a:pt x="0" y="0"/>
                </a:lnTo>
                <a:close/>
              </a:path>
            </a:pathLst>
          </a:custGeom>
          <a:blipFill>
            <a:blip>
              <a:alphaModFix amt="15000"/>
              <a:extLst>
                <a:ext uri="{96DAC541-7B7A-43D3-8B79-37D633B846F1}">
                  <asvg:svgBlip xmlns:asvg="http://schemas.microsoft.com/office/drawing/2016/SVG/main" r:embed="rId3"/>
                </a:ext>
              </a:extLst>
            </a:blip>
            <a:stretch>
              <a:fillRect/>
            </a:stretch>
          </a:blipFill>
        </p:spPr>
        <p:txBody>
          <a:bodyPr/>
          <a:lstStyle/>
          <a:p>
            <a:endParaRPr lang="nl-NL"/>
          </a:p>
        </p:txBody>
      </p:sp>
      <p:sp>
        <p:nvSpPr>
          <p:cNvPr id="3" name="Freeform 3"/>
          <p:cNvSpPr/>
          <p:nvPr/>
        </p:nvSpPr>
        <p:spPr>
          <a:xfrm flipH="1">
            <a:off x="1076966" y="239218"/>
            <a:ext cx="736509" cy="1083102"/>
          </a:xfrm>
          <a:custGeom>
            <a:avLst/>
            <a:gdLst/>
            <a:ahLst/>
            <a:cxnLst/>
            <a:rect l="l" t="t" r="r" b="b"/>
            <a:pathLst>
              <a:path w="736509" h="1083102">
                <a:moveTo>
                  <a:pt x="736509" y="0"/>
                </a:moveTo>
                <a:lnTo>
                  <a:pt x="0" y="0"/>
                </a:lnTo>
                <a:lnTo>
                  <a:pt x="0" y="1083102"/>
                </a:lnTo>
                <a:lnTo>
                  <a:pt x="736509" y="1083102"/>
                </a:lnTo>
                <a:lnTo>
                  <a:pt x="736509"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nl-NL"/>
          </a:p>
        </p:txBody>
      </p:sp>
      <p:sp>
        <p:nvSpPr>
          <p:cNvPr id="4" name="TextBox 4"/>
          <p:cNvSpPr txBox="1"/>
          <p:nvPr/>
        </p:nvSpPr>
        <p:spPr>
          <a:xfrm>
            <a:off x="845864" y="6501953"/>
            <a:ext cx="7688417" cy="2594610"/>
          </a:xfrm>
          <a:prstGeom prst="rect">
            <a:avLst/>
          </a:prstGeom>
        </p:spPr>
        <p:txBody>
          <a:bodyPr lIns="0" tIns="0" rIns="0" bIns="0" rtlCol="0" anchor="t">
            <a:spAutoFit/>
          </a:bodyPr>
          <a:lstStyle/>
          <a:p>
            <a:pPr marL="453390" lvl="1" indent="-226695" algn="l">
              <a:lnSpc>
                <a:spcPts val="2940"/>
              </a:lnSpc>
              <a:buFont typeface="Arial"/>
              <a:buChar char="•"/>
            </a:pPr>
            <a:r>
              <a:rPr lang="en-US" sz="2100" b="1" spc="21">
                <a:solidFill>
                  <a:srgbClr val="09427D"/>
                </a:solidFill>
                <a:latin typeface="HK Grotesk Bold"/>
                <a:ea typeface="HK Grotesk Bold"/>
                <a:cs typeface="HK Grotesk Bold"/>
                <a:sym typeface="HK Grotesk Bold"/>
              </a:rPr>
              <a:t>Doen we de juiste dingen en doen we het goed?</a:t>
            </a:r>
          </a:p>
          <a:p>
            <a:pPr marL="453390" lvl="1" indent="-226695" algn="l">
              <a:lnSpc>
                <a:spcPts val="2940"/>
              </a:lnSpc>
              <a:buFont typeface="Arial"/>
              <a:buChar char="•"/>
            </a:pPr>
            <a:r>
              <a:rPr lang="en-US" sz="2100" b="1" spc="21">
                <a:solidFill>
                  <a:srgbClr val="09427D"/>
                </a:solidFill>
                <a:latin typeface="HK Grotesk Bold"/>
                <a:ea typeface="HK Grotesk Bold"/>
                <a:cs typeface="HK Grotesk Bold"/>
                <a:sym typeface="HK Grotesk Bold"/>
              </a:rPr>
              <a:t>Ik loop vaak tegen deze problematiek aan in mijn spreekuur, herkennen jullie dit?</a:t>
            </a:r>
          </a:p>
          <a:p>
            <a:pPr marL="453390" lvl="1" indent="-226695" algn="just">
              <a:lnSpc>
                <a:spcPts val="2940"/>
              </a:lnSpc>
              <a:buFont typeface="Arial"/>
              <a:buChar char="•"/>
            </a:pPr>
            <a:r>
              <a:rPr lang="en-US" sz="2100" b="1" spc="21">
                <a:solidFill>
                  <a:srgbClr val="09427D"/>
                </a:solidFill>
                <a:latin typeface="HK Grotesk Bold"/>
                <a:ea typeface="HK Grotesk Bold"/>
                <a:cs typeface="HK Grotesk Bold"/>
                <a:sym typeface="HK Grotesk Bold"/>
              </a:rPr>
              <a:t>Hoe implementeren we afspraken over gele baby? </a:t>
            </a:r>
          </a:p>
          <a:p>
            <a:pPr marL="453390" lvl="1" indent="-226695" algn="just">
              <a:lnSpc>
                <a:spcPts val="2940"/>
              </a:lnSpc>
              <a:buFont typeface="Arial"/>
              <a:buChar char="•"/>
            </a:pPr>
            <a:r>
              <a:rPr lang="en-US" sz="2100" b="1" spc="21">
                <a:solidFill>
                  <a:srgbClr val="09427D"/>
                </a:solidFill>
                <a:latin typeface="HK Grotesk Bold"/>
                <a:ea typeface="HK Grotesk Bold"/>
                <a:cs typeface="HK Grotesk Bold"/>
                <a:sym typeface="HK Grotesk Bold"/>
              </a:rPr>
              <a:t>Ik loop er tegenaan dat ik niet de juiste informatie heb? </a:t>
            </a:r>
          </a:p>
          <a:p>
            <a:pPr marL="453390" lvl="1" indent="-226695" algn="just">
              <a:lnSpc>
                <a:spcPts val="2940"/>
              </a:lnSpc>
              <a:buFont typeface="Arial"/>
              <a:buChar char="•"/>
            </a:pPr>
            <a:r>
              <a:rPr lang="en-US" sz="2100" b="1" spc="21">
                <a:solidFill>
                  <a:srgbClr val="09427D"/>
                </a:solidFill>
                <a:latin typeface="HK Grotesk Bold"/>
                <a:ea typeface="HK Grotesk Bold"/>
                <a:cs typeface="HK Grotesk Bold"/>
                <a:sym typeface="HK Grotesk Bold"/>
              </a:rPr>
              <a:t>Wat is een goede aanpak om de zorg van vluchtelingen </a:t>
            </a:r>
          </a:p>
          <a:p>
            <a:pPr algn="just">
              <a:lnSpc>
                <a:spcPts val="2940"/>
              </a:lnSpc>
            </a:pPr>
            <a:r>
              <a:rPr lang="en-US" sz="2100" b="1" spc="21">
                <a:solidFill>
                  <a:srgbClr val="09427D"/>
                </a:solidFill>
                <a:latin typeface="HK Grotesk Bold"/>
                <a:ea typeface="HK Grotesk Bold"/>
                <a:cs typeface="HK Grotesk Bold"/>
                <a:sym typeface="HK Grotesk Bold"/>
              </a:rPr>
              <a:t>       te verbeteren? </a:t>
            </a:r>
          </a:p>
        </p:txBody>
      </p:sp>
      <p:sp>
        <p:nvSpPr>
          <p:cNvPr id="5" name="TextBox 5"/>
          <p:cNvSpPr txBox="1"/>
          <p:nvPr/>
        </p:nvSpPr>
        <p:spPr>
          <a:xfrm>
            <a:off x="10453793" y="2272495"/>
            <a:ext cx="7688417" cy="2223135"/>
          </a:xfrm>
          <a:prstGeom prst="rect">
            <a:avLst/>
          </a:prstGeom>
        </p:spPr>
        <p:txBody>
          <a:bodyPr lIns="0" tIns="0" rIns="0" bIns="0" rtlCol="0" anchor="t">
            <a:spAutoFit/>
          </a:bodyPr>
          <a:lstStyle/>
          <a:p>
            <a:pPr marL="453390" lvl="1" indent="-226695" algn="l">
              <a:lnSpc>
                <a:spcPts val="2940"/>
              </a:lnSpc>
              <a:buFont typeface="Arial"/>
              <a:buChar char="•"/>
            </a:pPr>
            <a:r>
              <a:rPr lang="en-US" sz="2100" b="1" spc="21">
                <a:solidFill>
                  <a:srgbClr val="09427D"/>
                </a:solidFill>
                <a:latin typeface="HK Grotesk Bold"/>
                <a:ea typeface="HK Grotesk Bold"/>
                <a:cs typeface="HK Grotesk Bold"/>
                <a:sym typeface="HK Grotesk Bold"/>
              </a:rPr>
              <a:t>Herkenning van knelpunten uit de praktijk</a:t>
            </a:r>
          </a:p>
          <a:p>
            <a:pPr marL="453390" lvl="1" indent="-226695" algn="l">
              <a:lnSpc>
                <a:spcPts val="2940"/>
              </a:lnSpc>
              <a:buFont typeface="Arial"/>
              <a:buChar char="•"/>
            </a:pPr>
            <a:r>
              <a:rPr lang="en-US" sz="2100" b="1" spc="21">
                <a:solidFill>
                  <a:srgbClr val="09427D"/>
                </a:solidFill>
                <a:latin typeface="HK Grotesk Bold"/>
                <a:ea typeface="HK Grotesk Bold"/>
                <a:cs typeface="HK Grotesk Bold"/>
                <a:sym typeface="HK Grotesk Bold"/>
              </a:rPr>
              <a:t>Sneller schakelen met relevante ketenpartners</a:t>
            </a:r>
          </a:p>
          <a:p>
            <a:pPr marL="453390" lvl="1" indent="-226695" algn="l">
              <a:lnSpc>
                <a:spcPts val="2940"/>
              </a:lnSpc>
              <a:buFont typeface="Arial"/>
              <a:buChar char="•"/>
            </a:pPr>
            <a:r>
              <a:rPr lang="en-US" sz="2100" b="1" spc="21">
                <a:solidFill>
                  <a:srgbClr val="09427D"/>
                </a:solidFill>
                <a:latin typeface="HK Grotesk Bold"/>
                <a:ea typeface="HK Grotesk Bold"/>
                <a:cs typeface="HK Grotesk Bold"/>
                <a:sym typeface="HK Grotesk Bold"/>
              </a:rPr>
              <a:t>Input voordat je een project start</a:t>
            </a:r>
          </a:p>
          <a:p>
            <a:pPr marL="453390" lvl="1" indent="-226695" algn="l">
              <a:lnSpc>
                <a:spcPts val="2940"/>
              </a:lnSpc>
              <a:buFont typeface="Arial"/>
              <a:buChar char="•"/>
            </a:pPr>
            <a:r>
              <a:rPr lang="en-US" sz="2100" b="1" spc="21">
                <a:solidFill>
                  <a:srgbClr val="09427D"/>
                </a:solidFill>
                <a:latin typeface="HK Grotesk Bold"/>
                <a:ea typeface="HK Grotesk Bold"/>
                <a:cs typeface="HK Grotesk Bold"/>
                <a:sym typeface="HK Grotesk Bold"/>
              </a:rPr>
              <a:t>Meer draagvlak bij implementatie</a:t>
            </a:r>
          </a:p>
          <a:p>
            <a:pPr marL="453390" lvl="1" indent="-226695" algn="l">
              <a:lnSpc>
                <a:spcPts val="2940"/>
              </a:lnSpc>
              <a:buFont typeface="Arial"/>
              <a:buChar char="•"/>
            </a:pPr>
            <a:r>
              <a:rPr lang="en-US" sz="2100" b="1" spc="21">
                <a:solidFill>
                  <a:srgbClr val="09427D"/>
                </a:solidFill>
                <a:latin typeface="HK Grotesk Bold"/>
                <a:ea typeface="HK Grotesk Bold"/>
                <a:cs typeface="HK Grotesk Bold"/>
                <a:sym typeface="HK Grotesk Bold"/>
              </a:rPr>
              <a:t>Regionaal netwerk → korte lijnen</a:t>
            </a:r>
          </a:p>
          <a:p>
            <a:pPr algn="just">
              <a:lnSpc>
                <a:spcPts val="2940"/>
              </a:lnSpc>
            </a:pPr>
            <a:endParaRPr lang="en-US" sz="2100" b="1" spc="21">
              <a:solidFill>
                <a:srgbClr val="09427D"/>
              </a:solidFill>
              <a:latin typeface="HK Grotesk Bold"/>
              <a:ea typeface="HK Grotesk Bold"/>
              <a:cs typeface="HK Grotesk Bold"/>
              <a:sym typeface="HK Grotesk Bold"/>
            </a:endParaRPr>
          </a:p>
        </p:txBody>
      </p:sp>
      <p:sp>
        <p:nvSpPr>
          <p:cNvPr id="6" name="Freeform 6"/>
          <p:cNvSpPr/>
          <p:nvPr/>
        </p:nvSpPr>
        <p:spPr>
          <a:xfrm>
            <a:off x="9285096" y="4729072"/>
            <a:ext cx="8857114" cy="5557928"/>
          </a:xfrm>
          <a:custGeom>
            <a:avLst/>
            <a:gdLst/>
            <a:ahLst/>
            <a:cxnLst/>
            <a:rect l="l" t="t" r="r" b="b"/>
            <a:pathLst>
              <a:path w="8857114" h="5557928">
                <a:moveTo>
                  <a:pt x="0" y="0"/>
                </a:moveTo>
                <a:lnTo>
                  <a:pt x="8857114" y="0"/>
                </a:lnTo>
                <a:lnTo>
                  <a:pt x="8857114" y="5557928"/>
                </a:lnTo>
                <a:lnTo>
                  <a:pt x="0" y="555792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nl-NL"/>
          </a:p>
        </p:txBody>
      </p:sp>
      <p:grpSp>
        <p:nvGrpSpPr>
          <p:cNvPr id="7" name="Group 7"/>
          <p:cNvGrpSpPr/>
          <p:nvPr/>
        </p:nvGrpSpPr>
        <p:grpSpPr>
          <a:xfrm>
            <a:off x="1067772" y="3530250"/>
            <a:ext cx="3062921" cy="641700"/>
            <a:chOff x="0" y="0"/>
            <a:chExt cx="4083895" cy="855600"/>
          </a:xfrm>
        </p:grpSpPr>
        <p:grpSp>
          <p:nvGrpSpPr>
            <p:cNvPr id="8" name="Group 8"/>
            <p:cNvGrpSpPr/>
            <p:nvPr/>
          </p:nvGrpSpPr>
          <p:grpSpPr>
            <a:xfrm>
              <a:off x="0" y="0"/>
              <a:ext cx="3971872" cy="855600"/>
              <a:chOff x="0" y="0"/>
              <a:chExt cx="3480615" cy="749776"/>
            </a:xfrm>
          </p:grpSpPr>
          <p:sp>
            <p:nvSpPr>
              <p:cNvPr id="9" name="Freeform 9"/>
              <p:cNvSpPr/>
              <p:nvPr/>
            </p:nvSpPr>
            <p:spPr>
              <a:xfrm>
                <a:off x="0" y="0"/>
                <a:ext cx="3480615" cy="749776"/>
              </a:xfrm>
              <a:custGeom>
                <a:avLst/>
                <a:gdLst/>
                <a:ahLst/>
                <a:cxnLst/>
                <a:rect l="l" t="t" r="r" b="b"/>
                <a:pathLst>
                  <a:path w="3480615" h="749776">
                    <a:moveTo>
                      <a:pt x="3356155" y="749776"/>
                    </a:moveTo>
                    <a:lnTo>
                      <a:pt x="124460" y="749776"/>
                    </a:lnTo>
                    <a:cubicBezTo>
                      <a:pt x="55880" y="749776"/>
                      <a:pt x="0" y="693896"/>
                      <a:pt x="0" y="625316"/>
                    </a:cubicBezTo>
                    <a:lnTo>
                      <a:pt x="0" y="124460"/>
                    </a:lnTo>
                    <a:cubicBezTo>
                      <a:pt x="0" y="55880"/>
                      <a:pt x="55880" y="0"/>
                      <a:pt x="124460" y="0"/>
                    </a:cubicBezTo>
                    <a:lnTo>
                      <a:pt x="3356155" y="0"/>
                    </a:lnTo>
                    <a:cubicBezTo>
                      <a:pt x="3424735" y="0"/>
                      <a:pt x="3480615" y="55880"/>
                      <a:pt x="3480615" y="124460"/>
                    </a:cubicBezTo>
                    <a:lnTo>
                      <a:pt x="3480615" y="625316"/>
                    </a:lnTo>
                    <a:cubicBezTo>
                      <a:pt x="3480615" y="693896"/>
                      <a:pt x="3424735" y="749776"/>
                      <a:pt x="3356155" y="749776"/>
                    </a:cubicBezTo>
                    <a:close/>
                  </a:path>
                </a:pathLst>
              </a:custGeom>
              <a:solidFill>
                <a:srgbClr val="63B8A7"/>
              </a:solidFill>
            </p:spPr>
            <p:txBody>
              <a:bodyPr/>
              <a:lstStyle/>
              <a:p>
                <a:endParaRPr lang="nl-NL"/>
              </a:p>
            </p:txBody>
          </p:sp>
        </p:grpSp>
        <p:sp>
          <p:nvSpPr>
            <p:cNvPr id="10" name="TextBox 10"/>
            <p:cNvSpPr txBox="1"/>
            <p:nvPr/>
          </p:nvSpPr>
          <p:spPr>
            <a:xfrm>
              <a:off x="269979" y="168085"/>
              <a:ext cx="3813916" cy="479533"/>
            </a:xfrm>
            <a:prstGeom prst="rect">
              <a:avLst/>
            </a:prstGeom>
          </p:spPr>
          <p:txBody>
            <a:bodyPr wrap="square" lIns="0" tIns="0" rIns="0" bIns="0" rtlCol="0" anchor="t">
              <a:spAutoFit/>
            </a:bodyPr>
            <a:lstStyle/>
            <a:p>
              <a:pPr algn="l">
                <a:lnSpc>
                  <a:spcPts val="2940"/>
                </a:lnSpc>
              </a:pPr>
              <a:r>
                <a:rPr lang="en-US" sz="2100" b="1" u="none" spc="21" dirty="0">
                  <a:solidFill>
                    <a:srgbClr val="FFFFFF"/>
                  </a:solidFill>
                  <a:latin typeface="HK Grotesk Medium"/>
                  <a:ea typeface="HK Grotesk Medium"/>
                  <a:cs typeface="HK Grotesk Medium"/>
                  <a:sym typeface="HK Grotesk Medium"/>
                </a:rPr>
                <a:t>Een </a:t>
              </a:r>
              <a:r>
                <a:rPr lang="en-US" sz="2100" b="1" u="none" spc="21" dirty="0" err="1">
                  <a:solidFill>
                    <a:srgbClr val="FFFFFF"/>
                  </a:solidFill>
                  <a:latin typeface="HK Grotesk Medium"/>
                  <a:ea typeface="HK Grotesk Medium"/>
                  <a:cs typeface="HK Grotesk Medium"/>
                  <a:sym typeface="HK Grotesk Medium"/>
                </a:rPr>
                <a:t>ontmoetingsplek</a:t>
              </a:r>
              <a:endParaRPr lang="en-US" sz="2100" b="1" u="none" spc="21" dirty="0">
                <a:solidFill>
                  <a:srgbClr val="FFFFFF"/>
                </a:solidFill>
                <a:latin typeface="HK Grotesk Medium"/>
                <a:ea typeface="HK Grotesk Medium"/>
                <a:cs typeface="HK Grotesk Medium"/>
                <a:sym typeface="HK Grotesk Medium"/>
              </a:endParaRPr>
            </a:p>
          </p:txBody>
        </p:sp>
      </p:grpSp>
      <p:grpSp>
        <p:nvGrpSpPr>
          <p:cNvPr id="11" name="Group 11"/>
          <p:cNvGrpSpPr/>
          <p:nvPr/>
        </p:nvGrpSpPr>
        <p:grpSpPr>
          <a:xfrm>
            <a:off x="4342438" y="3531842"/>
            <a:ext cx="2019479" cy="641700"/>
            <a:chOff x="0" y="0"/>
            <a:chExt cx="2692639" cy="855600"/>
          </a:xfrm>
        </p:grpSpPr>
        <p:grpSp>
          <p:nvGrpSpPr>
            <p:cNvPr id="12" name="Group 12"/>
            <p:cNvGrpSpPr/>
            <p:nvPr/>
          </p:nvGrpSpPr>
          <p:grpSpPr>
            <a:xfrm>
              <a:off x="0" y="0"/>
              <a:ext cx="2692639" cy="855600"/>
              <a:chOff x="0" y="0"/>
              <a:chExt cx="2359602" cy="749776"/>
            </a:xfrm>
          </p:grpSpPr>
          <p:sp>
            <p:nvSpPr>
              <p:cNvPr id="13" name="Freeform 13"/>
              <p:cNvSpPr/>
              <p:nvPr/>
            </p:nvSpPr>
            <p:spPr>
              <a:xfrm>
                <a:off x="0" y="0"/>
                <a:ext cx="2359602" cy="749776"/>
              </a:xfrm>
              <a:custGeom>
                <a:avLst/>
                <a:gdLst/>
                <a:ahLst/>
                <a:cxnLst/>
                <a:rect l="l" t="t" r="r" b="b"/>
                <a:pathLst>
                  <a:path w="2359602" h="749776">
                    <a:moveTo>
                      <a:pt x="2235142" y="749776"/>
                    </a:moveTo>
                    <a:lnTo>
                      <a:pt x="124460" y="749776"/>
                    </a:lnTo>
                    <a:cubicBezTo>
                      <a:pt x="55880" y="749776"/>
                      <a:pt x="0" y="693896"/>
                      <a:pt x="0" y="625316"/>
                    </a:cubicBezTo>
                    <a:lnTo>
                      <a:pt x="0" y="124460"/>
                    </a:lnTo>
                    <a:cubicBezTo>
                      <a:pt x="0" y="55880"/>
                      <a:pt x="55880" y="0"/>
                      <a:pt x="124460" y="0"/>
                    </a:cubicBezTo>
                    <a:lnTo>
                      <a:pt x="2235142" y="0"/>
                    </a:lnTo>
                    <a:cubicBezTo>
                      <a:pt x="2303722" y="0"/>
                      <a:pt x="2359602" y="55880"/>
                      <a:pt x="2359602" y="124460"/>
                    </a:cubicBezTo>
                    <a:lnTo>
                      <a:pt x="2359602" y="625316"/>
                    </a:lnTo>
                    <a:cubicBezTo>
                      <a:pt x="2359602" y="693896"/>
                      <a:pt x="2303722" y="749776"/>
                      <a:pt x="2235142" y="749776"/>
                    </a:cubicBezTo>
                    <a:close/>
                  </a:path>
                </a:pathLst>
              </a:custGeom>
              <a:solidFill>
                <a:srgbClr val="63B8A7"/>
              </a:solidFill>
            </p:spPr>
            <p:txBody>
              <a:bodyPr/>
              <a:lstStyle/>
              <a:p>
                <a:endParaRPr lang="nl-NL"/>
              </a:p>
            </p:txBody>
          </p:sp>
        </p:grpSp>
        <p:sp>
          <p:nvSpPr>
            <p:cNvPr id="14" name="TextBox 14"/>
            <p:cNvSpPr txBox="1"/>
            <p:nvPr/>
          </p:nvSpPr>
          <p:spPr>
            <a:xfrm>
              <a:off x="248408" y="168085"/>
              <a:ext cx="2444231" cy="479533"/>
            </a:xfrm>
            <a:prstGeom prst="rect">
              <a:avLst/>
            </a:prstGeom>
          </p:spPr>
          <p:txBody>
            <a:bodyPr wrap="square" lIns="0" tIns="0" rIns="0" bIns="0" rtlCol="0" anchor="t">
              <a:spAutoFit/>
            </a:bodyPr>
            <a:lstStyle/>
            <a:p>
              <a:pPr algn="l">
                <a:lnSpc>
                  <a:spcPts val="2940"/>
                </a:lnSpc>
              </a:pPr>
              <a:r>
                <a:rPr lang="en-US" sz="2100" b="1" spc="21" dirty="0">
                  <a:solidFill>
                    <a:srgbClr val="FFFFFF"/>
                  </a:solidFill>
                  <a:latin typeface="HK Grotesk Medium"/>
                  <a:ea typeface="HK Grotesk Medium"/>
                  <a:cs typeface="HK Grotesk Medium"/>
                  <a:sym typeface="HK Grotesk Medium"/>
                </a:rPr>
                <a:t>Een </a:t>
              </a:r>
              <a:r>
                <a:rPr lang="en-US" sz="2100" b="1" spc="21" dirty="0" err="1">
                  <a:solidFill>
                    <a:srgbClr val="FFFFFF"/>
                  </a:solidFill>
                  <a:latin typeface="HK Grotesk Medium"/>
                  <a:ea typeface="HK Grotesk Medium"/>
                  <a:cs typeface="HK Grotesk Medium"/>
                  <a:sym typeface="HK Grotesk Medium"/>
                </a:rPr>
                <a:t>d</a:t>
              </a:r>
              <a:r>
                <a:rPr lang="en-US" sz="2100" b="1" u="none" spc="21" dirty="0" err="1">
                  <a:solidFill>
                    <a:srgbClr val="FFFFFF"/>
                  </a:solidFill>
                  <a:latin typeface="HK Grotesk Medium"/>
                  <a:ea typeface="HK Grotesk Medium"/>
                  <a:cs typeface="HK Grotesk Medium"/>
                  <a:sym typeface="HK Grotesk Medium"/>
                </a:rPr>
                <a:t>enktank</a:t>
              </a:r>
              <a:endParaRPr lang="en-US" sz="2100" b="1" u="none" spc="21" dirty="0">
                <a:solidFill>
                  <a:srgbClr val="FFFFFF"/>
                </a:solidFill>
                <a:latin typeface="HK Grotesk Medium"/>
                <a:ea typeface="HK Grotesk Medium"/>
                <a:cs typeface="HK Grotesk Medium"/>
                <a:sym typeface="HK Grotesk Medium"/>
              </a:endParaRPr>
            </a:p>
          </p:txBody>
        </p:sp>
      </p:grpSp>
      <p:grpSp>
        <p:nvGrpSpPr>
          <p:cNvPr id="15" name="Group 15"/>
          <p:cNvGrpSpPr/>
          <p:nvPr/>
        </p:nvGrpSpPr>
        <p:grpSpPr>
          <a:xfrm>
            <a:off x="6657192" y="3555015"/>
            <a:ext cx="2223245" cy="592170"/>
            <a:chOff x="0" y="0"/>
            <a:chExt cx="2964327" cy="789560"/>
          </a:xfrm>
        </p:grpSpPr>
        <p:grpSp>
          <p:nvGrpSpPr>
            <p:cNvPr id="16" name="Group 16"/>
            <p:cNvGrpSpPr/>
            <p:nvPr/>
          </p:nvGrpSpPr>
          <p:grpSpPr>
            <a:xfrm>
              <a:off x="0" y="0"/>
              <a:ext cx="2692639" cy="789560"/>
              <a:chOff x="0" y="0"/>
              <a:chExt cx="2359602" cy="691904"/>
            </a:xfrm>
          </p:grpSpPr>
          <p:sp>
            <p:nvSpPr>
              <p:cNvPr id="17" name="Freeform 17"/>
              <p:cNvSpPr/>
              <p:nvPr/>
            </p:nvSpPr>
            <p:spPr>
              <a:xfrm>
                <a:off x="0" y="0"/>
                <a:ext cx="2359602" cy="691904"/>
              </a:xfrm>
              <a:custGeom>
                <a:avLst/>
                <a:gdLst/>
                <a:ahLst/>
                <a:cxnLst/>
                <a:rect l="l" t="t" r="r" b="b"/>
                <a:pathLst>
                  <a:path w="2359602" h="691904">
                    <a:moveTo>
                      <a:pt x="2235142" y="691904"/>
                    </a:moveTo>
                    <a:lnTo>
                      <a:pt x="124460" y="691904"/>
                    </a:lnTo>
                    <a:cubicBezTo>
                      <a:pt x="55880" y="691904"/>
                      <a:pt x="0" y="636024"/>
                      <a:pt x="0" y="567444"/>
                    </a:cubicBezTo>
                    <a:lnTo>
                      <a:pt x="0" y="124460"/>
                    </a:lnTo>
                    <a:cubicBezTo>
                      <a:pt x="0" y="55880"/>
                      <a:pt x="55880" y="0"/>
                      <a:pt x="124460" y="0"/>
                    </a:cubicBezTo>
                    <a:lnTo>
                      <a:pt x="2235142" y="0"/>
                    </a:lnTo>
                    <a:cubicBezTo>
                      <a:pt x="2303722" y="0"/>
                      <a:pt x="2359602" y="55880"/>
                      <a:pt x="2359602" y="124460"/>
                    </a:cubicBezTo>
                    <a:lnTo>
                      <a:pt x="2359602" y="567444"/>
                    </a:lnTo>
                    <a:cubicBezTo>
                      <a:pt x="2359602" y="636024"/>
                      <a:pt x="2303722" y="691904"/>
                      <a:pt x="2235142" y="691904"/>
                    </a:cubicBezTo>
                    <a:close/>
                  </a:path>
                </a:pathLst>
              </a:custGeom>
              <a:solidFill>
                <a:srgbClr val="63B8A7"/>
              </a:solidFill>
            </p:spPr>
            <p:txBody>
              <a:bodyPr/>
              <a:lstStyle/>
              <a:p>
                <a:endParaRPr lang="nl-NL"/>
              </a:p>
            </p:txBody>
          </p:sp>
        </p:grpSp>
        <p:sp>
          <p:nvSpPr>
            <p:cNvPr id="18" name="TextBox 18"/>
            <p:cNvSpPr txBox="1"/>
            <p:nvPr/>
          </p:nvSpPr>
          <p:spPr>
            <a:xfrm>
              <a:off x="237621" y="135065"/>
              <a:ext cx="2726706" cy="479533"/>
            </a:xfrm>
            <a:prstGeom prst="rect">
              <a:avLst/>
            </a:prstGeom>
          </p:spPr>
          <p:txBody>
            <a:bodyPr wrap="square" lIns="0" tIns="0" rIns="0" bIns="0" rtlCol="0" anchor="t">
              <a:spAutoFit/>
            </a:bodyPr>
            <a:lstStyle/>
            <a:p>
              <a:pPr algn="l">
                <a:lnSpc>
                  <a:spcPts val="2940"/>
                </a:lnSpc>
              </a:pPr>
              <a:r>
                <a:rPr lang="en-US" sz="2100" b="1" spc="21" dirty="0">
                  <a:solidFill>
                    <a:srgbClr val="FFFFFF"/>
                  </a:solidFill>
                  <a:latin typeface="HK Grotesk Medium"/>
                  <a:ea typeface="HK Grotesk Medium"/>
                  <a:cs typeface="HK Grotesk Medium"/>
                  <a:sym typeface="HK Grotesk Medium"/>
                </a:rPr>
                <a:t>Een </a:t>
              </a:r>
              <a:r>
                <a:rPr lang="en-US" sz="2100" b="1" spc="21" dirty="0" err="1">
                  <a:solidFill>
                    <a:srgbClr val="FFFFFF"/>
                  </a:solidFill>
                  <a:latin typeface="HK Grotesk Medium"/>
                  <a:ea typeface="HK Grotesk Medium"/>
                  <a:cs typeface="HK Grotesk Medium"/>
                  <a:sym typeface="HK Grotesk Medium"/>
                </a:rPr>
                <a:t>s</a:t>
              </a:r>
              <a:r>
                <a:rPr lang="en-US" sz="2100" b="1" u="none" spc="21" dirty="0" err="1">
                  <a:solidFill>
                    <a:srgbClr val="FFFFFF"/>
                  </a:solidFill>
                  <a:latin typeface="HK Grotesk Medium"/>
                  <a:ea typeface="HK Grotesk Medium"/>
                  <a:cs typeface="HK Grotesk Medium"/>
                  <a:sym typeface="HK Grotesk Medium"/>
                </a:rPr>
                <a:t>tartpunt</a:t>
              </a:r>
              <a:endParaRPr lang="en-US" sz="2100" b="1" u="none" spc="21" dirty="0">
                <a:solidFill>
                  <a:srgbClr val="FFFFFF"/>
                </a:solidFill>
                <a:latin typeface="HK Grotesk Medium"/>
                <a:ea typeface="HK Grotesk Medium"/>
                <a:cs typeface="HK Grotesk Medium"/>
                <a:sym typeface="HK Grotesk Medium"/>
              </a:endParaRPr>
            </a:p>
          </p:txBody>
        </p:sp>
      </p:grpSp>
      <p:sp>
        <p:nvSpPr>
          <p:cNvPr id="19" name="TextBox 19"/>
          <p:cNvSpPr txBox="1"/>
          <p:nvPr/>
        </p:nvSpPr>
        <p:spPr>
          <a:xfrm>
            <a:off x="1076966" y="2423132"/>
            <a:ext cx="7613433" cy="1108710"/>
          </a:xfrm>
          <a:prstGeom prst="rect">
            <a:avLst/>
          </a:prstGeom>
        </p:spPr>
        <p:txBody>
          <a:bodyPr lIns="0" tIns="0" rIns="0" bIns="0" rtlCol="0" anchor="t">
            <a:spAutoFit/>
          </a:bodyPr>
          <a:lstStyle/>
          <a:p>
            <a:pPr marL="0" lvl="0" indent="0" algn="l">
              <a:lnSpc>
                <a:spcPts val="2940"/>
              </a:lnSpc>
            </a:pPr>
            <a:r>
              <a:rPr lang="en-US" sz="2100" b="1">
                <a:solidFill>
                  <a:srgbClr val="09427D"/>
                </a:solidFill>
                <a:latin typeface="HK Grotesk Bold"/>
                <a:ea typeface="HK Grotesk Bold"/>
                <a:cs typeface="HK Grotesk Bold"/>
                <a:sym typeface="HK Grotesk Bold"/>
              </a:rPr>
              <a:t>Het platform is ee</a:t>
            </a:r>
            <a:r>
              <a:rPr lang="en-US" sz="2100" b="1" u="none">
                <a:solidFill>
                  <a:srgbClr val="09427D"/>
                </a:solidFill>
                <a:latin typeface="HK Grotesk Bold"/>
                <a:ea typeface="HK Grotesk Bold"/>
                <a:cs typeface="HK Grotesk Bold"/>
                <a:sym typeface="HK Grotesk Bold"/>
              </a:rPr>
              <a:t>n plek waar nieuwe ideeën rondom kindzorg samen komen. En kennis en ervaring gedeeld worden. </a:t>
            </a:r>
          </a:p>
          <a:p>
            <a:pPr marL="0" lvl="0" indent="0" algn="l">
              <a:lnSpc>
                <a:spcPts val="2940"/>
              </a:lnSpc>
            </a:pPr>
            <a:endParaRPr lang="en-US" sz="2100" b="1" u="none">
              <a:solidFill>
                <a:srgbClr val="09427D"/>
              </a:solidFill>
              <a:latin typeface="HK Grotesk Bold"/>
              <a:ea typeface="HK Grotesk Bold"/>
              <a:cs typeface="HK Grotesk Bold"/>
              <a:sym typeface="HK Grotesk Bold"/>
            </a:endParaRPr>
          </a:p>
        </p:txBody>
      </p:sp>
      <p:sp>
        <p:nvSpPr>
          <p:cNvPr id="20" name="TextBox 20"/>
          <p:cNvSpPr txBox="1"/>
          <p:nvPr/>
        </p:nvSpPr>
        <p:spPr>
          <a:xfrm>
            <a:off x="1028700" y="5073015"/>
            <a:ext cx="7078501" cy="365760"/>
          </a:xfrm>
          <a:prstGeom prst="rect">
            <a:avLst/>
          </a:prstGeom>
        </p:spPr>
        <p:txBody>
          <a:bodyPr lIns="0" tIns="0" rIns="0" bIns="0" rtlCol="0" anchor="t">
            <a:spAutoFit/>
          </a:bodyPr>
          <a:lstStyle/>
          <a:p>
            <a:pPr marL="0" lvl="0" indent="0" algn="l">
              <a:lnSpc>
                <a:spcPts val="2940"/>
              </a:lnSpc>
            </a:pPr>
            <a:r>
              <a:rPr lang="en-US" sz="2100" b="1">
                <a:solidFill>
                  <a:srgbClr val="09427D"/>
                </a:solidFill>
                <a:latin typeface="HK Grotesk Bold"/>
                <a:ea typeface="HK Grotesk Bold"/>
                <a:cs typeface="HK Grotesk Bold"/>
                <a:sym typeface="HK Grotesk Bold"/>
              </a:rPr>
              <a:t>We zijn geen werkgroep, beslisorgaan of een academie.</a:t>
            </a:r>
          </a:p>
        </p:txBody>
      </p:sp>
      <p:sp>
        <p:nvSpPr>
          <p:cNvPr id="21" name="TextBox 21"/>
          <p:cNvSpPr txBox="1"/>
          <p:nvPr/>
        </p:nvSpPr>
        <p:spPr>
          <a:xfrm>
            <a:off x="2099963" y="1114648"/>
            <a:ext cx="6780474" cy="405819"/>
          </a:xfrm>
          <a:prstGeom prst="rect">
            <a:avLst/>
          </a:prstGeom>
        </p:spPr>
        <p:txBody>
          <a:bodyPr lIns="0" tIns="0" rIns="0" bIns="0" rtlCol="0" anchor="t">
            <a:spAutoFit/>
          </a:bodyPr>
          <a:lstStyle/>
          <a:p>
            <a:pPr marL="0" lvl="0" indent="0" algn="l">
              <a:lnSpc>
                <a:spcPts val="3359"/>
              </a:lnSpc>
              <a:spcBef>
                <a:spcPct val="0"/>
              </a:spcBef>
            </a:pPr>
            <a:r>
              <a:rPr lang="en-US" sz="2400" b="1" u="none" strike="noStrike" spc="96">
                <a:solidFill>
                  <a:srgbClr val="09427D"/>
                </a:solidFill>
                <a:latin typeface="HK Grotesk Bold"/>
                <a:ea typeface="HK Grotesk Bold"/>
                <a:cs typeface="HK Grotesk Bold"/>
                <a:sym typeface="HK Grotesk Bold"/>
              </a:rPr>
              <a:t>ONZE MISSIE: VERBINDEN EN MOBILISEREN </a:t>
            </a:r>
          </a:p>
        </p:txBody>
      </p:sp>
      <p:sp>
        <p:nvSpPr>
          <p:cNvPr id="22" name="TextBox 22"/>
          <p:cNvSpPr txBox="1"/>
          <p:nvPr/>
        </p:nvSpPr>
        <p:spPr>
          <a:xfrm>
            <a:off x="1067772" y="5991413"/>
            <a:ext cx="6704628" cy="419282"/>
          </a:xfrm>
          <a:prstGeom prst="rect">
            <a:avLst/>
          </a:prstGeom>
        </p:spPr>
        <p:txBody>
          <a:bodyPr wrap="square" lIns="0" tIns="0" rIns="0" bIns="0" rtlCol="0" anchor="t">
            <a:spAutoFit/>
          </a:bodyPr>
          <a:lstStyle/>
          <a:p>
            <a:pPr algn="l">
              <a:lnSpc>
                <a:spcPts val="3359"/>
              </a:lnSpc>
              <a:spcBef>
                <a:spcPct val="0"/>
              </a:spcBef>
            </a:pPr>
            <a:r>
              <a:rPr lang="en-US" sz="2400" b="1" spc="24" dirty="0">
                <a:solidFill>
                  <a:srgbClr val="FFFFFF"/>
                </a:solidFill>
                <a:latin typeface="HK Grotesk Bold"/>
                <a:ea typeface="HK Grotesk Bold"/>
                <a:cs typeface="HK Grotesk Bold"/>
                <a:sym typeface="HK Grotesk Bold"/>
              </a:rPr>
              <a:t>Wat </a:t>
            </a:r>
            <a:r>
              <a:rPr lang="en-US" sz="2400" b="1" spc="24" dirty="0" err="1">
                <a:solidFill>
                  <a:srgbClr val="FFFFFF"/>
                </a:solidFill>
                <a:latin typeface="HK Grotesk Bold"/>
                <a:ea typeface="HK Grotesk Bold"/>
                <a:cs typeface="HK Grotesk Bold"/>
                <a:sym typeface="HK Grotesk Bold"/>
              </a:rPr>
              <a:t>bespreken</a:t>
            </a:r>
            <a:r>
              <a:rPr lang="en-US" sz="2400" b="1" spc="24" dirty="0">
                <a:solidFill>
                  <a:srgbClr val="FFFFFF"/>
                </a:solidFill>
                <a:latin typeface="HK Grotesk Bold"/>
                <a:ea typeface="HK Grotesk Bold"/>
                <a:cs typeface="HK Grotesk Bold"/>
                <a:sym typeface="HK Grotesk Bold"/>
              </a:rPr>
              <a:t> we </a:t>
            </a:r>
            <a:r>
              <a:rPr lang="en-US" sz="2400" b="1" spc="24" dirty="0" err="1">
                <a:solidFill>
                  <a:srgbClr val="FFFFFF"/>
                </a:solidFill>
                <a:latin typeface="HK Grotesk Bold"/>
                <a:ea typeface="HK Grotesk Bold"/>
                <a:cs typeface="HK Grotesk Bold"/>
                <a:sym typeface="HK Grotesk Bold"/>
              </a:rPr>
              <a:t>bijvoorbeeld</a:t>
            </a:r>
            <a:r>
              <a:rPr lang="en-US" sz="2400" b="1" spc="24" dirty="0">
                <a:solidFill>
                  <a:srgbClr val="FFFFFF"/>
                </a:solidFill>
                <a:latin typeface="HK Grotesk Bold"/>
                <a:ea typeface="HK Grotesk Bold"/>
                <a:cs typeface="HK Grotesk Bold"/>
                <a:sym typeface="HK Grotesk Bold"/>
              </a:rPr>
              <a:t>?</a:t>
            </a:r>
          </a:p>
        </p:txBody>
      </p:sp>
      <p:sp>
        <p:nvSpPr>
          <p:cNvPr id="23" name="TextBox 23"/>
          <p:cNvSpPr txBox="1"/>
          <p:nvPr/>
        </p:nvSpPr>
        <p:spPr>
          <a:xfrm>
            <a:off x="1076965" y="1910259"/>
            <a:ext cx="5098645" cy="419282"/>
          </a:xfrm>
          <a:prstGeom prst="rect">
            <a:avLst/>
          </a:prstGeom>
        </p:spPr>
        <p:txBody>
          <a:bodyPr wrap="square" lIns="0" tIns="0" rIns="0" bIns="0" rtlCol="0" anchor="t">
            <a:spAutoFit/>
          </a:bodyPr>
          <a:lstStyle/>
          <a:p>
            <a:pPr>
              <a:lnSpc>
                <a:spcPts val="3359"/>
              </a:lnSpc>
              <a:spcBef>
                <a:spcPct val="0"/>
              </a:spcBef>
            </a:pPr>
            <a:r>
              <a:rPr lang="en-US" sz="2400" b="1" spc="24" dirty="0">
                <a:solidFill>
                  <a:srgbClr val="FFFFFF"/>
                </a:solidFill>
                <a:latin typeface="HK Grotesk Bold"/>
                <a:ea typeface="HK Grotesk Bold"/>
                <a:cs typeface="HK Grotesk Bold"/>
                <a:sym typeface="HK Grotesk Bold"/>
              </a:rPr>
              <a:t>Wat is het platform?</a:t>
            </a:r>
          </a:p>
        </p:txBody>
      </p:sp>
      <p:sp>
        <p:nvSpPr>
          <p:cNvPr id="24" name="TextBox 24"/>
          <p:cNvSpPr txBox="1"/>
          <p:nvPr/>
        </p:nvSpPr>
        <p:spPr>
          <a:xfrm>
            <a:off x="10594888" y="1910259"/>
            <a:ext cx="4873712" cy="419282"/>
          </a:xfrm>
          <a:prstGeom prst="rect">
            <a:avLst/>
          </a:prstGeom>
        </p:spPr>
        <p:txBody>
          <a:bodyPr wrap="square" lIns="0" tIns="0" rIns="0" bIns="0" rtlCol="0" anchor="t">
            <a:spAutoFit/>
          </a:bodyPr>
          <a:lstStyle/>
          <a:p>
            <a:pPr algn="ctr">
              <a:lnSpc>
                <a:spcPts val="3359"/>
              </a:lnSpc>
              <a:spcBef>
                <a:spcPct val="0"/>
              </a:spcBef>
            </a:pPr>
            <a:r>
              <a:rPr lang="en-US" sz="2400" b="1" spc="24" dirty="0">
                <a:solidFill>
                  <a:srgbClr val="FFFFFF"/>
                </a:solidFill>
                <a:latin typeface="HK Grotesk Bold"/>
                <a:ea typeface="HK Grotesk Bold"/>
                <a:cs typeface="HK Grotesk Bold"/>
                <a:sym typeface="HK Grotesk Bold"/>
              </a:rPr>
              <a:t>Wat </a:t>
            </a:r>
            <a:r>
              <a:rPr lang="en-US" sz="2400" b="1" spc="24" dirty="0" err="1">
                <a:solidFill>
                  <a:srgbClr val="FFFFFF"/>
                </a:solidFill>
                <a:latin typeface="HK Grotesk Bold"/>
                <a:ea typeface="HK Grotesk Bold"/>
                <a:cs typeface="HK Grotesk Bold"/>
                <a:sym typeface="HK Grotesk Bold"/>
              </a:rPr>
              <a:t>levert</a:t>
            </a:r>
            <a:r>
              <a:rPr lang="en-US" sz="2400" b="1" spc="24" dirty="0">
                <a:solidFill>
                  <a:srgbClr val="FFFFFF"/>
                </a:solidFill>
                <a:latin typeface="HK Grotesk Bold"/>
                <a:ea typeface="HK Grotesk Bold"/>
                <a:cs typeface="HK Grotesk Bold"/>
                <a:sym typeface="HK Grotesk Bold"/>
              </a:rPr>
              <a:t> het platform </a:t>
            </a:r>
            <a:r>
              <a:rPr lang="en-US" sz="2400" b="1" spc="24" dirty="0" err="1">
                <a:solidFill>
                  <a:srgbClr val="FFFFFF"/>
                </a:solidFill>
                <a:latin typeface="HK Grotesk Bold"/>
                <a:ea typeface="HK Grotesk Bold"/>
                <a:cs typeface="HK Grotesk Bold"/>
                <a:sym typeface="HK Grotesk Bold"/>
              </a:rPr>
              <a:t>jou</a:t>
            </a:r>
            <a:r>
              <a:rPr lang="en-US" sz="2400" b="1" spc="24" dirty="0">
                <a:solidFill>
                  <a:srgbClr val="FFFFFF"/>
                </a:solidFill>
                <a:latin typeface="HK Grotesk Bold"/>
                <a:ea typeface="HK Grotesk Bold"/>
                <a:cs typeface="HK Grotesk Bold"/>
                <a:sym typeface="HK Grotesk Bold"/>
              </a:rPr>
              <a:t> op?</a:t>
            </a:r>
          </a:p>
        </p:txBody>
      </p:sp>
      <p:sp>
        <p:nvSpPr>
          <p:cNvPr id="25" name="TextBox 25"/>
          <p:cNvSpPr txBox="1"/>
          <p:nvPr/>
        </p:nvSpPr>
        <p:spPr>
          <a:xfrm>
            <a:off x="1028700" y="4562475"/>
            <a:ext cx="3500044" cy="419282"/>
          </a:xfrm>
          <a:prstGeom prst="rect">
            <a:avLst/>
          </a:prstGeom>
        </p:spPr>
        <p:txBody>
          <a:bodyPr wrap="square" lIns="0" tIns="0" rIns="0" bIns="0" rtlCol="0" anchor="t">
            <a:spAutoFit/>
          </a:bodyPr>
          <a:lstStyle/>
          <a:p>
            <a:pPr>
              <a:lnSpc>
                <a:spcPts val="3359"/>
              </a:lnSpc>
              <a:spcBef>
                <a:spcPct val="0"/>
              </a:spcBef>
            </a:pPr>
            <a:r>
              <a:rPr lang="en-US" sz="2400" b="1" spc="24" dirty="0">
                <a:solidFill>
                  <a:srgbClr val="FFFFFF"/>
                </a:solidFill>
                <a:latin typeface="HK Grotesk Bold"/>
                <a:ea typeface="HK Grotesk Bold"/>
                <a:cs typeface="HK Grotesk Bold"/>
                <a:sym typeface="HK Grotesk Bold"/>
              </a:rPr>
              <a:t>Wat </a:t>
            </a:r>
            <a:r>
              <a:rPr lang="en-US" sz="2400" b="1" spc="24" dirty="0" err="1">
                <a:solidFill>
                  <a:srgbClr val="FFFFFF"/>
                </a:solidFill>
                <a:latin typeface="HK Grotesk Bold"/>
                <a:ea typeface="HK Grotesk Bold"/>
                <a:cs typeface="HK Grotesk Bold"/>
                <a:sym typeface="HK Grotesk Bold"/>
              </a:rPr>
              <a:t>zijn</a:t>
            </a:r>
            <a:r>
              <a:rPr lang="en-US" sz="2400" b="1" spc="24" dirty="0">
                <a:solidFill>
                  <a:srgbClr val="FFFFFF"/>
                </a:solidFill>
                <a:latin typeface="HK Grotesk Bold"/>
                <a:ea typeface="HK Grotesk Bold"/>
                <a:cs typeface="HK Grotesk Bold"/>
                <a:sym typeface="HK Grotesk Bold"/>
              </a:rPr>
              <a:t> we </a:t>
            </a:r>
            <a:r>
              <a:rPr lang="en-US" sz="2400" b="1" spc="24" dirty="0" err="1">
                <a:solidFill>
                  <a:srgbClr val="FFFFFF"/>
                </a:solidFill>
                <a:latin typeface="HK Grotesk Bold"/>
                <a:ea typeface="HK Grotesk Bold"/>
                <a:cs typeface="HK Grotesk Bold"/>
                <a:sym typeface="HK Grotesk Bold"/>
              </a:rPr>
              <a:t>niet</a:t>
            </a:r>
            <a:r>
              <a:rPr lang="en-US" sz="2400" b="1" spc="24" dirty="0">
                <a:solidFill>
                  <a:srgbClr val="FFFFFF"/>
                </a:solidFill>
                <a:latin typeface="HK Grotesk Bold"/>
                <a:ea typeface="HK Grotesk Bold"/>
                <a:cs typeface="HK Grotesk Bold"/>
                <a:sym typeface="HK Grotesk Bold"/>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686C8"/>
        </a:solidFill>
        <a:effectLst/>
      </p:bgPr>
    </p:bg>
    <p:spTree>
      <p:nvGrpSpPr>
        <p:cNvPr id="1" name=""/>
        <p:cNvGrpSpPr/>
        <p:nvPr/>
      </p:nvGrpSpPr>
      <p:grpSpPr>
        <a:xfrm>
          <a:off x="0" y="0"/>
          <a:ext cx="0" cy="0"/>
          <a:chOff x="0" y="0"/>
          <a:chExt cx="0" cy="0"/>
        </a:xfrm>
      </p:grpSpPr>
      <p:sp>
        <p:nvSpPr>
          <p:cNvPr id="2" name="Freeform 2"/>
          <p:cNvSpPr/>
          <p:nvPr/>
        </p:nvSpPr>
        <p:spPr>
          <a:xfrm rot="5400000">
            <a:off x="-3787769" y="-3230244"/>
            <a:ext cx="13593270" cy="16046567"/>
          </a:xfrm>
          <a:custGeom>
            <a:avLst/>
            <a:gdLst/>
            <a:ahLst/>
            <a:cxnLst/>
            <a:rect l="l" t="t" r="r" b="b"/>
            <a:pathLst>
              <a:path w="13593270" h="16046567">
                <a:moveTo>
                  <a:pt x="0" y="0"/>
                </a:moveTo>
                <a:lnTo>
                  <a:pt x="13593270" y="0"/>
                </a:lnTo>
                <a:lnTo>
                  <a:pt x="13593270" y="16046567"/>
                </a:lnTo>
                <a:lnTo>
                  <a:pt x="0" y="16046567"/>
                </a:lnTo>
                <a:lnTo>
                  <a:pt x="0" y="0"/>
                </a:lnTo>
                <a:close/>
              </a:path>
            </a:pathLst>
          </a:custGeom>
          <a:blipFill>
            <a:blip>
              <a:alphaModFix amt="19999"/>
              <a:extLst>
                <a:ext uri="{96DAC541-7B7A-43D3-8B79-37D633B846F1}">
                  <asvg:svgBlip xmlns:asvg="http://schemas.microsoft.com/office/drawing/2016/SVG/main" r:embed="rId3"/>
                </a:ext>
              </a:extLst>
            </a:blip>
            <a:stretch>
              <a:fillRect/>
            </a:stretch>
          </a:blipFill>
        </p:spPr>
        <p:txBody>
          <a:bodyPr/>
          <a:lstStyle/>
          <a:p>
            <a:endParaRPr lang="nl-NL"/>
          </a:p>
        </p:txBody>
      </p:sp>
      <p:sp>
        <p:nvSpPr>
          <p:cNvPr id="3" name="TextBox 3"/>
          <p:cNvSpPr txBox="1"/>
          <p:nvPr/>
        </p:nvSpPr>
        <p:spPr>
          <a:xfrm>
            <a:off x="1267338" y="3039863"/>
            <a:ext cx="7453733" cy="1108710"/>
          </a:xfrm>
          <a:prstGeom prst="rect">
            <a:avLst/>
          </a:prstGeom>
        </p:spPr>
        <p:txBody>
          <a:bodyPr lIns="0" tIns="0" rIns="0" bIns="0" rtlCol="0" anchor="t">
            <a:spAutoFit/>
          </a:bodyPr>
          <a:lstStyle/>
          <a:p>
            <a:pPr marL="0" lvl="0" indent="0" algn="l">
              <a:lnSpc>
                <a:spcPts val="2940"/>
              </a:lnSpc>
            </a:pPr>
            <a:r>
              <a:rPr lang="en-US" sz="2100" b="1" spc="84">
                <a:solidFill>
                  <a:srgbClr val="09427D"/>
                </a:solidFill>
                <a:latin typeface="HK Grotesk Bold"/>
                <a:ea typeface="HK Grotesk Bold"/>
                <a:cs typeface="HK Grotesk Bold"/>
                <a:sym typeface="HK Grotesk Bold"/>
              </a:rPr>
              <a:t>Door een aantal keer per jaar samen te komen vanuit alle organisaties: jeugdartsen, coördinatoren, regionale huisartsenorganisatie (RHO), kinderartsen. </a:t>
            </a:r>
          </a:p>
        </p:txBody>
      </p:sp>
      <p:sp>
        <p:nvSpPr>
          <p:cNvPr id="4" name="Freeform 4"/>
          <p:cNvSpPr/>
          <p:nvPr/>
        </p:nvSpPr>
        <p:spPr>
          <a:xfrm>
            <a:off x="9697824" y="3065186"/>
            <a:ext cx="8355811" cy="4501693"/>
          </a:xfrm>
          <a:custGeom>
            <a:avLst/>
            <a:gdLst/>
            <a:ahLst/>
            <a:cxnLst/>
            <a:rect l="l" t="t" r="r" b="b"/>
            <a:pathLst>
              <a:path w="8355811" h="4501693">
                <a:moveTo>
                  <a:pt x="0" y="0"/>
                </a:moveTo>
                <a:lnTo>
                  <a:pt x="8355811" y="0"/>
                </a:lnTo>
                <a:lnTo>
                  <a:pt x="8355811" y="4501693"/>
                </a:lnTo>
                <a:lnTo>
                  <a:pt x="0" y="450169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nl-NL"/>
          </a:p>
        </p:txBody>
      </p:sp>
      <p:sp>
        <p:nvSpPr>
          <p:cNvPr id="5" name="TextBox 5"/>
          <p:cNvSpPr txBox="1"/>
          <p:nvPr/>
        </p:nvSpPr>
        <p:spPr>
          <a:xfrm>
            <a:off x="1267338" y="2366873"/>
            <a:ext cx="4751156" cy="405765"/>
          </a:xfrm>
          <a:prstGeom prst="rect">
            <a:avLst/>
          </a:prstGeom>
        </p:spPr>
        <p:txBody>
          <a:bodyPr lIns="0" tIns="0" rIns="0" bIns="0" rtlCol="0" anchor="t">
            <a:spAutoFit/>
          </a:bodyPr>
          <a:lstStyle/>
          <a:p>
            <a:pPr marL="0" lvl="0" indent="0" algn="l">
              <a:lnSpc>
                <a:spcPts val="3359"/>
              </a:lnSpc>
            </a:pPr>
            <a:r>
              <a:rPr lang="en-US" sz="2400" b="1" spc="96">
                <a:solidFill>
                  <a:srgbClr val="FFFFFF"/>
                </a:solidFill>
                <a:latin typeface="HK Grotesk Bold"/>
                <a:ea typeface="HK Grotesk Bold"/>
                <a:cs typeface="HK Grotesk Bold"/>
                <a:sym typeface="HK Grotesk Bold"/>
              </a:rPr>
              <a:t>Hoe gaan we dit doen?</a:t>
            </a:r>
          </a:p>
        </p:txBody>
      </p:sp>
      <p:sp>
        <p:nvSpPr>
          <p:cNvPr id="6" name="TextBox 6"/>
          <p:cNvSpPr txBox="1"/>
          <p:nvPr/>
        </p:nvSpPr>
        <p:spPr>
          <a:xfrm>
            <a:off x="1028700" y="4497259"/>
            <a:ext cx="6567305" cy="1244857"/>
          </a:xfrm>
          <a:prstGeom prst="rect">
            <a:avLst/>
          </a:prstGeom>
        </p:spPr>
        <p:txBody>
          <a:bodyPr lIns="0" tIns="0" rIns="0" bIns="0" rtlCol="0" anchor="t">
            <a:spAutoFit/>
          </a:bodyPr>
          <a:lstStyle/>
          <a:p>
            <a:pPr marL="510574" lvl="1" indent="-255287" algn="l">
              <a:lnSpc>
                <a:spcPts val="3310"/>
              </a:lnSpc>
              <a:buFont typeface="Arial"/>
              <a:buChar char="•"/>
            </a:pPr>
            <a:r>
              <a:rPr lang="en-US" sz="2364" b="1" spc="23">
                <a:solidFill>
                  <a:srgbClr val="09427D"/>
                </a:solidFill>
                <a:latin typeface="HK Grotesk Medium"/>
                <a:ea typeface="HK Grotesk Medium"/>
                <a:cs typeface="HK Grotesk Medium"/>
                <a:sym typeface="HK Grotesk Medium"/>
              </a:rPr>
              <a:t>twee keer </a:t>
            </a:r>
            <a:r>
              <a:rPr lang="en-US" sz="2364" b="1" u="none" spc="23">
                <a:solidFill>
                  <a:srgbClr val="09427D"/>
                </a:solidFill>
                <a:latin typeface="HK Grotesk Medium"/>
                <a:ea typeface="HK Grotesk Medium"/>
                <a:cs typeface="HK Grotesk Medium"/>
                <a:sym typeface="HK Grotesk Medium"/>
              </a:rPr>
              <a:t>online</a:t>
            </a:r>
          </a:p>
          <a:p>
            <a:pPr marL="510574" lvl="1" indent="-255287" algn="l">
              <a:lnSpc>
                <a:spcPts val="3310"/>
              </a:lnSpc>
              <a:buFont typeface="Arial"/>
              <a:buChar char="•"/>
            </a:pPr>
            <a:r>
              <a:rPr lang="en-US" sz="2364" b="1" u="none" spc="23">
                <a:solidFill>
                  <a:srgbClr val="09427D"/>
                </a:solidFill>
                <a:latin typeface="HK Grotesk Medium"/>
                <a:ea typeface="HK Grotesk Medium"/>
                <a:cs typeface="HK Grotesk Medium"/>
                <a:sym typeface="HK Grotesk Medium"/>
              </a:rPr>
              <a:t>een keer fysiek</a:t>
            </a:r>
          </a:p>
          <a:p>
            <a:pPr marL="510574" lvl="1" indent="-255287" algn="l">
              <a:lnSpc>
                <a:spcPts val="3310"/>
              </a:lnSpc>
              <a:buFont typeface="Arial"/>
              <a:buChar char="•"/>
            </a:pPr>
            <a:r>
              <a:rPr lang="en-US" sz="2364" b="1" u="none" spc="23">
                <a:solidFill>
                  <a:srgbClr val="09427D"/>
                </a:solidFill>
                <a:latin typeface="HK Grotesk Medium"/>
                <a:ea typeface="HK Grotesk Medium"/>
                <a:cs typeface="HK Grotesk Medium"/>
                <a:sym typeface="HK Grotesk Medium"/>
              </a:rPr>
              <a:t>én: we organiseren de Dag van de Kindzorg</a:t>
            </a:r>
          </a:p>
        </p:txBody>
      </p:sp>
      <p:sp>
        <p:nvSpPr>
          <p:cNvPr id="7" name="TextBox 7"/>
          <p:cNvSpPr txBox="1"/>
          <p:nvPr/>
        </p:nvSpPr>
        <p:spPr>
          <a:xfrm>
            <a:off x="13173595" y="1307361"/>
            <a:ext cx="390079" cy="361950"/>
          </a:xfrm>
          <a:prstGeom prst="rect">
            <a:avLst/>
          </a:prstGeom>
        </p:spPr>
        <p:txBody>
          <a:bodyPr lIns="0" tIns="0" rIns="0" bIns="0" rtlCol="0" anchor="t">
            <a:spAutoFit/>
          </a:bodyPr>
          <a:lstStyle/>
          <a:p>
            <a:pPr marL="0" lvl="0" indent="0" algn="l">
              <a:lnSpc>
                <a:spcPts val="2879"/>
              </a:lnSpc>
              <a:spcBef>
                <a:spcPct val="0"/>
              </a:spcBef>
            </a:pPr>
            <a:r>
              <a:rPr lang="en-US" sz="2400" b="1" u="none" strike="noStrike">
                <a:solidFill>
                  <a:srgbClr val="FFFFFF"/>
                </a:solidFill>
                <a:latin typeface="HK Grotesk Bold"/>
                <a:ea typeface="HK Grotesk Bold"/>
                <a:cs typeface="HK Grotesk Bold"/>
                <a:sym typeface="HK Grotesk Bold"/>
              </a:rPr>
              <a:t>Nu</a:t>
            </a:r>
          </a:p>
        </p:txBody>
      </p:sp>
      <p:sp>
        <p:nvSpPr>
          <p:cNvPr id="8" name="TextBox 8"/>
          <p:cNvSpPr txBox="1"/>
          <p:nvPr/>
        </p:nvSpPr>
        <p:spPr>
          <a:xfrm>
            <a:off x="11032150" y="1966001"/>
            <a:ext cx="4672969" cy="737235"/>
          </a:xfrm>
          <a:prstGeom prst="rect">
            <a:avLst/>
          </a:prstGeom>
        </p:spPr>
        <p:txBody>
          <a:bodyPr lIns="0" tIns="0" rIns="0" bIns="0" rtlCol="0" anchor="t">
            <a:spAutoFit/>
          </a:bodyPr>
          <a:lstStyle/>
          <a:p>
            <a:pPr marL="0" lvl="0" indent="0" algn="ctr">
              <a:lnSpc>
                <a:spcPts val="2940"/>
              </a:lnSpc>
            </a:pPr>
            <a:r>
              <a:rPr lang="en-US" sz="2100" b="1" spc="21" dirty="0" err="1">
                <a:solidFill>
                  <a:srgbClr val="FFFFFF"/>
                </a:solidFill>
                <a:latin typeface="HK Grotesk Medium"/>
                <a:ea typeface="HK Grotesk Medium"/>
                <a:cs typeface="HK Grotesk Medium"/>
                <a:sym typeface="HK Grotesk Medium"/>
              </a:rPr>
              <a:t>El</a:t>
            </a:r>
            <a:r>
              <a:rPr lang="en-US" sz="2100" b="1" u="none" spc="21" dirty="0" err="1">
                <a:solidFill>
                  <a:srgbClr val="FFFFFF"/>
                </a:solidFill>
                <a:latin typeface="HK Grotesk Medium"/>
                <a:ea typeface="HK Grotesk Medium"/>
                <a:cs typeface="HK Grotesk Medium"/>
                <a:sym typeface="HK Grotesk Medium"/>
              </a:rPr>
              <a:t>kaar</a:t>
            </a:r>
            <a:r>
              <a:rPr lang="en-US" sz="2100" b="1" u="none" spc="21" dirty="0">
                <a:solidFill>
                  <a:srgbClr val="FFFFFF"/>
                </a:solidFill>
                <a:latin typeface="HK Grotesk Medium"/>
                <a:ea typeface="HK Grotesk Medium"/>
                <a:cs typeface="HK Grotesk Medium"/>
                <a:sym typeface="HK Grotesk Medium"/>
              </a:rPr>
              <a:t> </a:t>
            </a:r>
            <a:r>
              <a:rPr lang="en-US" sz="2100" b="1" u="none" spc="21" dirty="0" err="1">
                <a:solidFill>
                  <a:srgbClr val="FFFFFF"/>
                </a:solidFill>
                <a:latin typeface="HK Grotesk Medium"/>
                <a:ea typeface="HK Grotesk Medium"/>
                <a:cs typeface="HK Grotesk Medium"/>
                <a:sym typeface="HK Grotesk Medium"/>
              </a:rPr>
              <a:t>kennen</a:t>
            </a:r>
            <a:r>
              <a:rPr lang="en-US" sz="2100" b="1" u="none" spc="21" dirty="0">
                <a:solidFill>
                  <a:srgbClr val="FFFFFF"/>
                </a:solidFill>
                <a:latin typeface="HK Grotesk Medium"/>
                <a:ea typeface="HK Grotesk Medium"/>
                <a:cs typeface="HK Grotesk Medium"/>
                <a:sym typeface="HK Grotesk Medium"/>
              </a:rPr>
              <a:t>. </a:t>
            </a:r>
            <a:r>
              <a:rPr lang="en-US" sz="2100" b="1" u="none" spc="21" dirty="0" err="1">
                <a:solidFill>
                  <a:srgbClr val="FFFFFF"/>
                </a:solidFill>
                <a:latin typeface="HK Grotesk Medium"/>
                <a:ea typeface="HK Grotesk Medium"/>
                <a:cs typeface="HK Grotesk Medium"/>
                <a:sym typeface="HK Grotesk Medium"/>
              </a:rPr>
              <a:t>Elkaars</a:t>
            </a:r>
            <a:r>
              <a:rPr lang="en-US" sz="2100" b="1" u="none" spc="21" dirty="0">
                <a:solidFill>
                  <a:srgbClr val="FFFFFF"/>
                </a:solidFill>
                <a:latin typeface="HK Grotesk Medium"/>
                <a:ea typeface="HK Grotesk Medium"/>
                <a:cs typeface="HK Grotesk Medium"/>
                <a:sym typeface="HK Grotesk Medium"/>
              </a:rPr>
              <a:t> </a:t>
            </a:r>
            <a:r>
              <a:rPr lang="en-US" sz="2100" b="1" u="none" spc="21" dirty="0" err="1">
                <a:solidFill>
                  <a:srgbClr val="FFFFFF"/>
                </a:solidFill>
                <a:latin typeface="HK Grotesk Medium"/>
                <a:ea typeface="HK Grotesk Medium"/>
                <a:cs typeface="HK Grotesk Medium"/>
                <a:sym typeface="HK Grotesk Medium"/>
              </a:rPr>
              <a:t>werk</a:t>
            </a:r>
            <a:r>
              <a:rPr lang="en-US" sz="2100" b="1" u="none" spc="21" dirty="0">
                <a:solidFill>
                  <a:srgbClr val="FFFFFF"/>
                </a:solidFill>
                <a:latin typeface="HK Grotesk Medium"/>
                <a:ea typeface="HK Grotesk Medium"/>
                <a:cs typeface="HK Grotesk Medium"/>
                <a:sym typeface="HK Grotesk Medium"/>
              </a:rPr>
              <a:t> </a:t>
            </a:r>
            <a:r>
              <a:rPr lang="en-US" sz="2100" b="1" u="none" spc="21" dirty="0" err="1">
                <a:solidFill>
                  <a:srgbClr val="FFFFFF"/>
                </a:solidFill>
                <a:latin typeface="HK Grotesk Medium"/>
                <a:ea typeface="HK Grotesk Medium"/>
                <a:cs typeface="HK Grotesk Medium"/>
                <a:sym typeface="HK Grotesk Medium"/>
              </a:rPr>
              <a:t>kennen</a:t>
            </a:r>
            <a:r>
              <a:rPr lang="en-US" sz="2100" b="1" u="none" spc="21" dirty="0">
                <a:solidFill>
                  <a:srgbClr val="FFFFFF"/>
                </a:solidFill>
                <a:latin typeface="HK Grotesk Medium"/>
                <a:ea typeface="HK Grotesk Medium"/>
                <a:cs typeface="HK Grotesk Medium"/>
                <a:sym typeface="HK Grotesk Medium"/>
              </a:rPr>
              <a:t>. Kennis </a:t>
            </a:r>
            <a:r>
              <a:rPr lang="en-US" sz="2100" b="1" u="none" spc="21" dirty="0" err="1">
                <a:solidFill>
                  <a:srgbClr val="FFFFFF"/>
                </a:solidFill>
                <a:latin typeface="HK Grotesk Medium"/>
                <a:ea typeface="HK Grotesk Medium"/>
                <a:cs typeface="HK Grotesk Medium"/>
                <a:sym typeface="HK Grotesk Medium"/>
              </a:rPr>
              <a:t>delen</a:t>
            </a:r>
            <a:r>
              <a:rPr lang="en-US" sz="2100" b="1" u="none" spc="21" dirty="0">
                <a:solidFill>
                  <a:srgbClr val="FFFFFF"/>
                </a:solidFill>
                <a:latin typeface="HK Grotesk Medium"/>
                <a:ea typeface="HK Grotesk Medium"/>
                <a:cs typeface="HK Grotesk Medium"/>
                <a:sym typeface="HK Grotesk Medium"/>
              </a:rPr>
              <a:t>. </a:t>
            </a:r>
            <a:r>
              <a:rPr lang="en-US" sz="2100" b="1" u="none" spc="21" dirty="0" err="1">
                <a:solidFill>
                  <a:srgbClr val="FFFFFF"/>
                </a:solidFill>
                <a:latin typeface="HK Grotesk Medium"/>
                <a:ea typeface="HK Grotesk Medium"/>
                <a:cs typeface="HK Grotesk Medium"/>
                <a:sym typeface="HK Grotesk Medium"/>
              </a:rPr>
              <a:t>Werkvloer</a:t>
            </a:r>
            <a:r>
              <a:rPr lang="en-US" sz="2100" b="1" u="none" spc="21" dirty="0">
                <a:solidFill>
                  <a:srgbClr val="FFFFFF"/>
                </a:solidFill>
                <a:latin typeface="HK Grotesk Medium"/>
                <a:ea typeface="HK Grotesk Medium"/>
                <a:cs typeface="HK Grotesk Medium"/>
                <a:sym typeface="HK Grotesk Medium"/>
              </a:rPr>
              <a:t> </a:t>
            </a:r>
            <a:r>
              <a:rPr lang="en-US" sz="2100" b="1" u="none" spc="21" dirty="0" err="1">
                <a:solidFill>
                  <a:srgbClr val="FFFFFF"/>
                </a:solidFill>
                <a:latin typeface="HK Grotesk Medium"/>
                <a:ea typeface="HK Grotesk Medium"/>
                <a:cs typeface="HK Grotesk Medium"/>
                <a:sym typeface="HK Grotesk Medium"/>
              </a:rPr>
              <a:t>begrijpen</a:t>
            </a:r>
            <a:r>
              <a:rPr lang="en-US" sz="2100" b="1" u="none" spc="21" dirty="0">
                <a:solidFill>
                  <a:srgbClr val="FFFFFF"/>
                </a:solidFill>
                <a:latin typeface="HK Grotesk Medium"/>
                <a:ea typeface="HK Grotesk Medium"/>
                <a:cs typeface="HK Grotesk Medium"/>
                <a:sym typeface="HK Grotesk Medium"/>
              </a:rPr>
              <a:t>.</a:t>
            </a:r>
          </a:p>
        </p:txBody>
      </p:sp>
      <p:sp>
        <p:nvSpPr>
          <p:cNvPr id="9" name="TextBox 9"/>
          <p:cNvSpPr txBox="1"/>
          <p:nvPr/>
        </p:nvSpPr>
        <p:spPr>
          <a:xfrm>
            <a:off x="14760184" y="7385904"/>
            <a:ext cx="2494624" cy="361950"/>
          </a:xfrm>
          <a:prstGeom prst="rect">
            <a:avLst/>
          </a:prstGeom>
        </p:spPr>
        <p:txBody>
          <a:bodyPr lIns="0" tIns="0" rIns="0" bIns="0" rtlCol="0" anchor="t">
            <a:spAutoFit/>
          </a:bodyPr>
          <a:lstStyle/>
          <a:p>
            <a:pPr marL="0" lvl="0" indent="0" algn="ctr">
              <a:lnSpc>
                <a:spcPts val="2880"/>
              </a:lnSpc>
              <a:spcBef>
                <a:spcPct val="0"/>
              </a:spcBef>
            </a:pPr>
            <a:r>
              <a:rPr lang="en-US" sz="2400" b="1">
                <a:solidFill>
                  <a:srgbClr val="FFFFFF"/>
                </a:solidFill>
                <a:latin typeface="HK Grotesk Bold"/>
                <a:ea typeface="HK Grotesk Bold"/>
                <a:cs typeface="HK Grotesk Bold"/>
                <a:sym typeface="HK Grotesk Bold"/>
              </a:rPr>
              <a:t>2027</a:t>
            </a:r>
          </a:p>
        </p:txBody>
      </p:sp>
      <p:sp>
        <p:nvSpPr>
          <p:cNvPr id="10" name="TextBox 10"/>
          <p:cNvSpPr txBox="1"/>
          <p:nvPr/>
        </p:nvSpPr>
        <p:spPr>
          <a:xfrm>
            <a:off x="13758713" y="8062179"/>
            <a:ext cx="4497566" cy="737235"/>
          </a:xfrm>
          <a:prstGeom prst="rect">
            <a:avLst/>
          </a:prstGeom>
        </p:spPr>
        <p:txBody>
          <a:bodyPr lIns="0" tIns="0" rIns="0" bIns="0" rtlCol="0" anchor="t">
            <a:spAutoFit/>
          </a:bodyPr>
          <a:lstStyle/>
          <a:p>
            <a:pPr marL="0" lvl="0" indent="0" algn="ctr">
              <a:lnSpc>
                <a:spcPts val="2940"/>
              </a:lnSpc>
            </a:pPr>
            <a:r>
              <a:rPr lang="en-US" sz="2100" spc="21">
                <a:solidFill>
                  <a:srgbClr val="FFFFFF"/>
                </a:solidFill>
                <a:latin typeface="HK Grotesk Light"/>
                <a:ea typeface="HK Grotesk Light"/>
                <a:cs typeface="HK Grotesk Light"/>
                <a:sym typeface="HK Grotesk Light"/>
              </a:rPr>
              <a:t>I</a:t>
            </a:r>
            <a:r>
              <a:rPr lang="en-US" sz="2100" b="1" spc="21">
                <a:solidFill>
                  <a:srgbClr val="FFFFFF"/>
                </a:solidFill>
                <a:latin typeface="HK Grotesk Medium"/>
                <a:ea typeface="HK Grotesk Medium"/>
                <a:cs typeface="HK Grotesk Medium"/>
                <a:sym typeface="HK Grotesk Medium"/>
              </a:rPr>
              <a:t>nnovatie</a:t>
            </a:r>
            <a:r>
              <a:rPr lang="en-US" sz="2100" b="1" u="none" spc="21">
                <a:solidFill>
                  <a:srgbClr val="FFFFFF"/>
                </a:solidFill>
                <a:latin typeface="HK Grotesk Medium"/>
                <a:ea typeface="HK Grotesk Medium"/>
                <a:cs typeface="HK Grotesk Medium"/>
                <a:sym typeface="HK Grotesk Medium"/>
              </a:rPr>
              <a:t> aanjagen. Ruimte  voor verkennen nieuwe initiatieven.</a:t>
            </a:r>
          </a:p>
        </p:txBody>
      </p:sp>
      <p:sp>
        <p:nvSpPr>
          <p:cNvPr id="11" name="TextBox 11"/>
          <p:cNvSpPr txBox="1"/>
          <p:nvPr/>
        </p:nvSpPr>
        <p:spPr>
          <a:xfrm>
            <a:off x="8999227" y="7701072"/>
            <a:ext cx="2550008" cy="361950"/>
          </a:xfrm>
          <a:prstGeom prst="rect">
            <a:avLst/>
          </a:prstGeom>
        </p:spPr>
        <p:txBody>
          <a:bodyPr lIns="0" tIns="0" rIns="0" bIns="0" rtlCol="0" anchor="t">
            <a:spAutoFit/>
          </a:bodyPr>
          <a:lstStyle/>
          <a:p>
            <a:pPr marL="0" lvl="0" indent="0" algn="ctr">
              <a:lnSpc>
                <a:spcPts val="2879"/>
              </a:lnSpc>
              <a:spcBef>
                <a:spcPct val="0"/>
              </a:spcBef>
            </a:pPr>
            <a:r>
              <a:rPr lang="en-US" sz="2400" b="1" u="none" strike="noStrike">
                <a:solidFill>
                  <a:srgbClr val="FFFFFF"/>
                </a:solidFill>
                <a:latin typeface="HK Grotesk Bold"/>
                <a:ea typeface="HK Grotesk Bold"/>
                <a:cs typeface="HK Grotesk Bold"/>
                <a:sym typeface="HK Grotesk Bold"/>
              </a:rPr>
              <a:t>2026</a:t>
            </a:r>
          </a:p>
        </p:txBody>
      </p:sp>
      <p:sp>
        <p:nvSpPr>
          <p:cNvPr id="12" name="TextBox 12"/>
          <p:cNvSpPr txBox="1"/>
          <p:nvPr/>
        </p:nvSpPr>
        <p:spPr>
          <a:xfrm>
            <a:off x="7596005" y="8247916"/>
            <a:ext cx="5356452" cy="365760"/>
          </a:xfrm>
          <a:prstGeom prst="rect">
            <a:avLst/>
          </a:prstGeom>
        </p:spPr>
        <p:txBody>
          <a:bodyPr lIns="0" tIns="0" rIns="0" bIns="0" rtlCol="0" anchor="t">
            <a:spAutoFit/>
          </a:bodyPr>
          <a:lstStyle/>
          <a:p>
            <a:pPr marL="0" lvl="0" indent="0" algn="ctr">
              <a:lnSpc>
                <a:spcPts val="2940"/>
              </a:lnSpc>
            </a:pPr>
            <a:r>
              <a:rPr lang="en-US" sz="2100" b="1" spc="21">
                <a:solidFill>
                  <a:srgbClr val="FFFFFF"/>
                </a:solidFill>
                <a:latin typeface="HK Grotesk Medium"/>
                <a:ea typeface="HK Grotesk Medium"/>
                <a:cs typeface="HK Grotesk Medium"/>
                <a:sym typeface="HK Grotesk Medium"/>
              </a:rPr>
              <a:t>Perspectieven samenbrengen.</a:t>
            </a:r>
          </a:p>
        </p:txBody>
      </p:sp>
      <p:sp>
        <p:nvSpPr>
          <p:cNvPr id="13" name="Freeform 13"/>
          <p:cNvSpPr/>
          <p:nvPr/>
        </p:nvSpPr>
        <p:spPr>
          <a:xfrm flipH="1">
            <a:off x="1267338" y="388089"/>
            <a:ext cx="736509" cy="1083102"/>
          </a:xfrm>
          <a:custGeom>
            <a:avLst/>
            <a:gdLst/>
            <a:ahLst/>
            <a:cxnLst/>
            <a:rect l="l" t="t" r="r" b="b"/>
            <a:pathLst>
              <a:path w="736509" h="1083102">
                <a:moveTo>
                  <a:pt x="736509" y="0"/>
                </a:moveTo>
                <a:lnTo>
                  <a:pt x="0" y="0"/>
                </a:lnTo>
                <a:lnTo>
                  <a:pt x="0" y="1083102"/>
                </a:lnTo>
                <a:lnTo>
                  <a:pt x="736509" y="1083102"/>
                </a:lnTo>
                <a:lnTo>
                  <a:pt x="736509"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nl-NL"/>
          </a:p>
        </p:txBody>
      </p:sp>
      <p:sp>
        <p:nvSpPr>
          <p:cNvPr id="14" name="TextBox 14"/>
          <p:cNvSpPr txBox="1"/>
          <p:nvPr/>
        </p:nvSpPr>
        <p:spPr>
          <a:xfrm>
            <a:off x="2290335" y="1263546"/>
            <a:ext cx="2129265" cy="419282"/>
          </a:xfrm>
          <a:prstGeom prst="rect">
            <a:avLst/>
          </a:prstGeom>
        </p:spPr>
        <p:txBody>
          <a:bodyPr wrap="square" lIns="0" tIns="0" rIns="0" bIns="0" rtlCol="0" anchor="t">
            <a:spAutoFit/>
          </a:bodyPr>
          <a:lstStyle/>
          <a:p>
            <a:pPr marL="0" lvl="0" indent="0" algn="l">
              <a:lnSpc>
                <a:spcPts val="3359"/>
              </a:lnSpc>
              <a:spcBef>
                <a:spcPct val="0"/>
              </a:spcBef>
            </a:pPr>
            <a:r>
              <a:rPr lang="en-US" sz="2400" b="1" spc="96" dirty="0">
                <a:solidFill>
                  <a:srgbClr val="09427D"/>
                </a:solidFill>
                <a:latin typeface="HK Grotesk Bold"/>
                <a:ea typeface="HK Grotesk Bold"/>
                <a:cs typeface="HK Grotesk Bold"/>
                <a:sym typeface="HK Grotesk Bold"/>
              </a:rPr>
              <a:t>GROEILIJN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3B8A7"/>
        </a:solidFill>
        <a:effectLst/>
      </p:bgPr>
    </p:bg>
    <p:spTree>
      <p:nvGrpSpPr>
        <p:cNvPr id="1" name=""/>
        <p:cNvGrpSpPr/>
        <p:nvPr/>
      </p:nvGrpSpPr>
      <p:grpSpPr>
        <a:xfrm>
          <a:off x="0" y="0"/>
          <a:ext cx="0" cy="0"/>
          <a:chOff x="0" y="0"/>
          <a:chExt cx="0" cy="0"/>
        </a:xfrm>
      </p:grpSpPr>
      <p:sp>
        <p:nvSpPr>
          <p:cNvPr id="2" name="Freeform 2"/>
          <p:cNvSpPr/>
          <p:nvPr/>
        </p:nvSpPr>
        <p:spPr>
          <a:xfrm flipH="1">
            <a:off x="1242438" y="631223"/>
            <a:ext cx="736509" cy="1083102"/>
          </a:xfrm>
          <a:custGeom>
            <a:avLst/>
            <a:gdLst/>
            <a:ahLst/>
            <a:cxnLst/>
            <a:rect l="l" t="t" r="r" b="b"/>
            <a:pathLst>
              <a:path w="736509" h="1083102">
                <a:moveTo>
                  <a:pt x="736509" y="0"/>
                </a:moveTo>
                <a:lnTo>
                  <a:pt x="0" y="0"/>
                </a:lnTo>
                <a:lnTo>
                  <a:pt x="0" y="1083102"/>
                </a:lnTo>
                <a:lnTo>
                  <a:pt x="736509" y="1083102"/>
                </a:lnTo>
                <a:lnTo>
                  <a:pt x="736509"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l-NL"/>
          </a:p>
        </p:txBody>
      </p:sp>
      <p:grpSp>
        <p:nvGrpSpPr>
          <p:cNvPr id="3" name="Group 3"/>
          <p:cNvGrpSpPr/>
          <p:nvPr/>
        </p:nvGrpSpPr>
        <p:grpSpPr>
          <a:xfrm>
            <a:off x="888584" y="3579485"/>
            <a:ext cx="5238173" cy="1380901"/>
            <a:chOff x="0" y="0"/>
            <a:chExt cx="6984230" cy="1841202"/>
          </a:xfrm>
        </p:grpSpPr>
        <p:grpSp>
          <p:nvGrpSpPr>
            <p:cNvPr id="4" name="Group 4"/>
            <p:cNvGrpSpPr/>
            <p:nvPr/>
          </p:nvGrpSpPr>
          <p:grpSpPr>
            <a:xfrm>
              <a:off x="0" y="0"/>
              <a:ext cx="1791398" cy="1791398"/>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t="-14104" b="-35989"/>
                </a:stretch>
              </a:blipFill>
            </p:spPr>
            <p:txBody>
              <a:bodyPr/>
              <a:lstStyle/>
              <a:p>
                <a:endParaRPr lang="nl-NL"/>
              </a:p>
            </p:txBody>
          </p:sp>
        </p:grpSp>
        <p:grpSp>
          <p:nvGrpSpPr>
            <p:cNvPr id="6" name="Group 6"/>
            <p:cNvGrpSpPr/>
            <p:nvPr/>
          </p:nvGrpSpPr>
          <p:grpSpPr>
            <a:xfrm>
              <a:off x="2217804" y="114161"/>
              <a:ext cx="4523381" cy="1727041"/>
              <a:chOff x="0" y="0"/>
              <a:chExt cx="5392923" cy="2059035"/>
            </a:xfrm>
          </p:grpSpPr>
          <p:sp>
            <p:nvSpPr>
              <p:cNvPr id="7" name="Freeform 7"/>
              <p:cNvSpPr/>
              <p:nvPr/>
            </p:nvSpPr>
            <p:spPr>
              <a:xfrm>
                <a:off x="0" y="0"/>
                <a:ext cx="5392923" cy="2059035"/>
              </a:xfrm>
              <a:custGeom>
                <a:avLst/>
                <a:gdLst/>
                <a:ahLst/>
                <a:cxnLst/>
                <a:rect l="l" t="t" r="r" b="b"/>
                <a:pathLst>
                  <a:path w="5392923" h="2059035">
                    <a:moveTo>
                      <a:pt x="5268463" y="2059035"/>
                    </a:moveTo>
                    <a:lnTo>
                      <a:pt x="124460" y="2059035"/>
                    </a:lnTo>
                    <a:cubicBezTo>
                      <a:pt x="55880" y="2059035"/>
                      <a:pt x="0" y="2003155"/>
                      <a:pt x="0" y="1934575"/>
                    </a:cubicBezTo>
                    <a:lnTo>
                      <a:pt x="0" y="124460"/>
                    </a:lnTo>
                    <a:cubicBezTo>
                      <a:pt x="0" y="55880"/>
                      <a:pt x="55880" y="0"/>
                      <a:pt x="124460" y="0"/>
                    </a:cubicBezTo>
                    <a:lnTo>
                      <a:pt x="5268463" y="0"/>
                    </a:lnTo>
                    <a:cubicBezTo>
                      <a:pt x="5337043" y="0"/>
                      <a:pt x="5392923" y="55880"/>
                      <a:pt x="5392923" y="124460"/>
                    </a:cubicBezTo>
                    <a:lnTo>
                      <a:pt x="5392923" y="1934575"/>
                    </a:lnTo>
                    <a:cubicBezTo>
                      <a:pt x="5392923" y="2003155"/>
                      <a:pt x="5337043" y="2059035"/>
                      <a:pt x="5268463" y="2059035"/>
                    </a:cubicBezTo>
                    <a:close/>
                  </a:path>
                </a:pathLst>
              </a:custGeom>
              <a:solidFill>
                <a:srgbClr val="4686C8"/>
              </a:solidFill>
            </p:spPr>
            <p:txBody>
              <a:bodyPr/>
              <a:lstStyle/>
              <a:p>
                <a:endParaRPr lang="nl-NL"/>
              </a:p>
            </p:txBody>
          </p:sp>
        </p:grpSp>
        <p:sp>
          <p:nvSpPr>
            <p:cNvPr id="8" name="TextBox 8"/>
            <p:cNvSpPr txBox="1"/>
            <p:nvPr/>
          </p:nvSpPr>
          <p:spPr>
            <a:xfrm>
              <a:off x="2395209" y="358112"/>
              <a:ext cx="4589021" cy="1201037"/>
            </a:xfrm>
            <a:prstGeom prst="rect">
              <a:avLst/>
            </a:prstGeom>
          </p:spPr>
          <p:txBody>
            <a:bodyPr lIns="0" tIns="0" rIns="0" bIns="0" rtlCol="0" anchor="t">
              <a:spAutoFit/>
            </a:bodyPr>
            <a:lstStyle/>
            <a:p>
              <a:pPr algn="l">
                <a:lnSpc>
                  <a:spcPts val="1852"/>
                </a:lnSpc>
              </a:pPr>
              <a:r>
                <a:rPr lang="en-US" sz="1323" spc="13">
                  <a:solidFill>
                    <a:srgbClr val="FFFFFF"/>
                  </a:solidFill>
                  <a:latin typeface="HK Grotesk"/>
                  <a:ea typeface="HK Grotesk"/>
                  <a:cs typeface="HK Grotesk"/>
                  <a:sym typeface="HK Grotesk"/>
                </a:rPr>
                <a:t>Naam: Marieke van Summeren</a:t>
              </a:r>
            </a:p>
            <a:p>
              <a:pPr algn="l">
                <a:lnSpc>
                  <a:spcPts val="1852"/>
                </a:lnSpc>
              </a:pPr>
              <a:r>
                <a:rPr lang="en-US" sz="1323" spc="13">
                  <a:solidFill>
                    <a:srgbClr val="FFFFFF"/>
                  </a:solidFill>
                  <a:latin typeface="HK Grotesk"/>
                  <a:ea typeface="HK Grotesk"/>
                  <a:cs typeface="HK Grotesk"/>
                  <a:sym typeface="HK Grotesk"/>
                </a:rPr>
                <a:t>Organisatie: Wilhelmina Kinderziekenhuis </a:t>
              </a:r>
            </a:p>
            <a:p>
              <a:pPr algn="l">
                <a:lnSpc>
                  <a:spcPts val="1852"/>
                </a:lnSpc>
              </a:pPr>
              <a:r>
                <a:rPr lang="en-US" sz="1323" spc="13">
                  <a:solidFill>
                    <a:srgbClr val="FFFFFF"/>
                  </a:solidFill>
                  <a:latin typeface="HK Grotesk"/>
                  <a:ea typeface="HK Grotesk"/>
                  <a:cs typeface="HK Grotesk"/>
                  <a:sym typeface="HK Grotesk"/>
                </a:rPr>
                <a:t>Functie: kinderarts </a:t>
              </a:r>
            </a:p>
            <a:p>
              <a:pPr algn="l">
                <a:lnSpc>
                  <a:spcPts val="1749"/>
                </a:lnSpc>
              </a:pPr>
              <a:r>
                <a:rPr lang="en-US" sz="1249" spc="12">
                  <a:solidFill>
                    <a:srgbClr val="FFFFFF"/>
                  </a:solidFill>
                  <a:latin typeface="HK Grotesk"/>
                  <a:ea typeface="HK Grotesk"/>
                  <a:cs typeface="HK Grotesk"/>
                  <a:sym typeface="HK Grotesk"/>
                </a:rPr>
                <a:t>Email:  </a:t>
              </a:r>
              <a:r>
                <a:rPr lang="en-US" sz="1249" u="sng" spc="12">
                  <a:solidFill>
                    <a:srgbClr val="FFFFFF"/>
                  </a:solidFill>
                  <a:latin typeface="HK Grotesk"/>
                  <a:ea typeface="HK Grotesk"/>
                  <a:cs typeface="HK Grotesk"/>
                  <a:sym typeface="HK Grotesk"/>
                  <a:hlinkClick r:id="rId5" tooltip="mailto:m.j.h.vansummeren@umcutrecht.nl"/>
                </a:rPr>
                <a:t>m.j.h.vansummeren@umcutrecht.nl</a:t>
              </a:r>
            </a:p>
          </p:txBody>
        </p:sp>
      </p:grpSp>
      <p:grpSp>
        <p:nvGrpSpPr>
          <p:cNvPr id="9" name="Group 9"/>
          <p:cNvGrpSpPr/>
          <p:nvPr/>
        </p:nvGrpSpPr>
        <p:grpSpPr>
          <a:xfrm>
            <a:off x="888584" y="5205424"/>
            <a:ext cx="5339374" cy="1380901"/>
            <a:chOff x="0" y="0"/>
            <a:chExt cx="7119166" cy="1841202"/>
          </a:xfrm>
        </p:grpSpPr>
        <p:grpSp>
          <p:nvGrpSpPr>
            <p:cNvPr id="10" name="Group 10"/>
            <p:cNvGrpSpPr/>
            <p:nvPr/>
          </p:nvGrpSpPr>
          <p:grpSpPr>
            <a:xfrm>
              <a:off x="0" y="0"/>
              <a:ext cx="1791398" cy="179139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t="-24999" b="-25000"/>
                </a:stretch>
              </a:blipFill>
            </p:spPr>
            <p:txBody>
              <a:bodyPr/>
              <a:lstStyle/>
              <a:p>
                <a:endParaRPr lang="nl-NL"/>
              </a:p>
            </p:txBody>
          </p:sp>
        </p:grpSp>
        <p:grpSp>
          <p:nvGrpSpPr>
            <p:cNvPr id="12" name="Group 12"/>
            <p:cNvGrpSpPr/>
            <p:nvPr/>
          </p:nvGrpSpPr>
          <p:grpSpPr>
            <a:xfrm>
              <a:off x="2217804" y="114161"/>
              <a:ext cx="4523381" cy="1727041"/>
              <a:chOff x="0" y="0"/>
              <a:chExt cx="5392923" cy="2059035"/>
            </a:xfrm>
          </p:grpSpPr>
          <p:sp>
            <p:nvSpPr>
              <p:cNvPr id="13" name="Freeform 13"/>
              <p:cNvSpPr/>
              <p:nvPr/>
            </p:nvSpPr>
            <p:spPr>
              <a:xfrm>
                <a:off x="0" y="0"/>
                <a:ext cx="5392923" cy="2059035"/>
              </a:xfrm>
              <a:custGeom>
                <a:avLst/>
                <a:gdLst/>
                <a:ahLst/>
                <a:cxnLst/>
                <a:rect l="l" t="t" r="r" b="b"/>
                <a:pathLst>
                  <a:path w="5392923" h="2059035">
                    <a:moveTo>
                      <a:pt x="5268463" y="2059035"/>
                    </a:moveTo>
                    <a:lnTo>
                      <a:pt x="124460" y="2059035"/>
                    </a:lnTo>
                    <a:cubicBezTo>
                      <a:pt x="55880" y="2059035"/>
                      <a:pt x="0" y="2003155"/>
                      <a:pt x="0" y="1934575"/>
                    </a:cubicBezTo>
                    <a:lnTo>
                      <a:pt x="0" y="124460"/>
                    </a:lnTo>
                    <a:cubicBezTo>
                      <a:pt x="0" y="55880"/>
                      <a:pt x="55880" y="0"/>
                      <a:pt x="124460" y="0"/>
                    </a:cubicBezTo>
                    <a:lnTo>
                      <a:pt x="5268463" y="0"/>
                    </a:lnTo>
                    <a:cubicBezTo>
                      <a:pt x="5337043" y="0"/>
                      <a:pt x="5392923" y="55880"/>
                      <a:pt x="5392923" y="124460"/>
                    </a:cubicBezTo>
                    <a:lnTo>
                      <a:pt x="5392923" y="1934575"/>
                    </a:lnTo>
                    <a:cubicBezTo>
                      <a:pt x="5392923" y="2003155"/>
                      <a:pt x="5337043" y="2059035"/>
                      <a:pt x="5268463" y="2059035"/>
                    </a:cubicBezTo>
                    <a:close/>
                  </a:path>
                </a:pathLst>
              </a:custGeom>
              <a:solidFill>
                <a:srgbClr val="4686C8"/>
              </a:solidFill>
            </p:spPr>
            <p:txBody>
              <a:bodyPr/>
              <a:lstStyle/>
              <a:p>
                <a:endParaRPr lang="nl-NL"/>
              </a:p>
            </p:txBody>
          </p:sp>
        </p:grpSp>
        <p:sp>
          <p:nvSpPr>
            <p:cNvPr id="14" name="TextBox 14"/>
            <p:cNvSpPr txBox="1"/>
            <p:nvPr/>
          </p:nvSpPr>
          <p:spPr>
            <a:xfrm>
              <a:off x="2395209" y="364238"/>
              <a:ext cx="4723956" cy="1188786"/>
            </a:xfrm>
            <a:prstGeom prst="rect">
              <a:avLst/>
            </a:prstGeom>
          </p:spPr>
          <p:txBody>
            <a:bodyPr lIns="0" tIns="0" rIns="0" bIns="0" rtlCol="0" anchor="t">
              <a:spAutoFit/>
            </a:bodyPr>
            <a:lstStyle/>
            <a:p>
              <a:pPr algn="l">
                <a:lnSpc>
                  <a:spcPts val="1852"/>
                </a:lnSpc>
              </a:pPr>
              <a:r>
                <a:rPr lang="en-US" sz="1323" spc="13">
                  <a:solidFill>
                    <a:srgbClr val="FFFFFF"/>
                  </a:solidFill>
                  <a:latin typeface="HK Grotesk"/>
                  <a:ea typeface="HK Grotesk"/>
                  <a:cs typeface="HK Grotesk"/>
                  <a:sym typeface="HK Grotesk"/>
                </a:rPr>
                <a:t>Naam: Lonneke Alofs</a:t>
              </a:r>
            </a:p>
            <a:p>
              <a:pPr algn="l">
                <a:lnSpc>
                  <a:spcPts val="1852"/>
                </a:lnSpc>
              </a:pPr>
              <a:r>
                <a:rPr lang="en-US" sz="1323" spc="13">
                  <a:solidFill>
                    <a:srgbClr val="FFFFFF"/>
                  </a:solidFill>
                  <a:latin typeface="HK Grotesk"/>
                  <a:ea typeface="HK Grotesk"/>
                  <a:cs typeface="HK Grotesk"/>
                  <a:sym typeface="HK Grotesk"/>
                </a:rPr>
                <a:t>Organisatie: Sterkzorg</a:t>
              </a:r>
            </a:p>
            <a:p>
              <a:pPr algn="l">
                <a:lnSpc>
                  <a:spcPts val="1852"/>
                </a:lnSpc>
              </a:pPr>
              <a:r>
                <a:rPr lang="en-US" sz="1323" spc="13">
                  <a:solidFill>
                    <a:srgbClr val="FFFFFF"/>
                  </a:solidFill>
                  <a:latin typeface="HK Grotesk"/>
                  <a:ea typeface="HK Grotesk"/>
                  <a:cs typeface="HK Grotesk"/>
                  <a:sym typeface="HK Grotesk"/>
                </a:rPr>
                <a:t>Functie: huisarts</a:t>
              </a:r>
            </a:p>
            <a:p>
              <a:pPr algn="l">
                <a:lnSpc>
                  <a:spcPts val="1712"/>
                </a:lnSpc>
              </a:pPr>
              <a:r>
                <a:rPr lang="en-US" sz="1223" spc="12">
                  <a:solidFill>
                    <a:srgbClr val="FFFFFF"/>
                  </a:solidFill>
                  <a:latin typeface="HK Grotesk"/>
                  <a:ea typeface="HK Grotesk"/>
                  <a:cs typeface="HK Grotesk"/>
                  <a:sym typeface="HK Grotesk"/>
                </a:rPr>
                <a:t>email: </a:t>
              </a:r>
              <a:r>
                <a:rPr lang="en-US" sz="1223" u="sng" spc="12">
                  <a:solidFill>
                    <a:srgbClr val="FFFFFF"/>
                  </a:solidFill>
                  <a:latin typeface="HK Grotesk"/>
                  <a:ea typeface="HK Grotesk"/>
                  <a:cs typeface="HK Grotesk"/>
                  <a:sym typeface="HK Grotesk"/>
                  <a:hlinkClick r:id="rId7" tooltip="mailto:l.alofs@gezondheidscentrumondiep.nl"/>
                </a:rPr>
                <a:t>l.alofs@gezondheidscentrumondiep.nl</a:t>
              </a:r>
            </a:p>
          </p:txBody>
        </p:sp>
      </p:grpSp>
      <p:grpSp>
        <p:nvGrpSpPr>
          <p:cNvPr id="15" name="Group 15"/>
          <p:cNvGrpSpPr/>
          <p:nvPr/>
        </p:nvGrpSpPr>
        <p:grpSpPr>
          <a:xfrm>
            <a:off x="888584" y="6831363"/>
            <a:ext cx="5055888" cy="1380901"/>
            <a:chOff x="0" y="0"/>
            <a:chExt cx="6741184" cy="1841202"/>
          </a:xfrm>
        </p:grpSpPr>
        <p:grpSp>
          <p:nvGrpSpPr>
            <p:cNvPr id="16" name="Group 16"/>
            <p:cNvGrpSpPr/>
            <p:nvPr/>
          </p:nvGrpSpPr>
          <p:grpSpPr>
            <a:xfrm>
              <a:off x="0" y="0"/>
              <a:ext cx="1791398" cy="179139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0796" r="-20796"/>
                </a:stretch>
              </a:blipFill>
            </p:spPr>
            <p:txBody>
              <a:bodyPr/>
              <a:lstStyle/>
              <a:p>
                <a:endParaRPr lang="nl-NL"/>
              </a:p>
            </p:txBody>
          </p:sp>
        </p:grpSp>
        <p:grpSp>
          <p:nvGrpSpPr>
            <p:cNvPr id="18" name="Group 18"/>
            <p:cNvGrpSpPr/>
            <p:nvPr/>
          </p:nvGrpSpPr>
          <p:grpSpPr>
            <a:xfrm>
              <a:off x="2217804" y="114161"/>
              <a:ext cx="4523381" cy="1727041"/>
              <a:chOff x="0" y="0"/>
              <a:chExt cx="5392923" cy="2059035"/>
            </a:xfrm>
          </p:grpSpPr>
          <p:sp>
            <p:nvSpPr>
              <p:cNvPr id="19" name="Freeform 19"/>
              <p:cNvSpPr/>
              <p:nvPr/>
            </p:nvSpPr>
            <p:spPr>
              <a:xfrm>
                <a:off x="0" y="0"/>
                <a:ext cx="5392923" cy="2059035"/>
              </a:xfrm>
              <a:custGeom>
                <a:avLst/>
                <a:gdLst/>
                <a:ahLst/>
                <a:cxnLst/>
                <a:rect l="l" t="t" r="r" b="b"/>
                <a:pathLst>
                  <a:path w="5392923" h="2059035">
                    <a:moveTo>
                      <a:pt x="5268463" y="2059035"/>
                    </a:moveTo>
                    <a:lnTo>
                      <a:pt x="124460" y="2059035"/>
                    </a:lnTo>
                    <a:cubicBezTo>
                      <a:pt x="55880" y="2059035"/>
                      <a:pt x="0" y="2003155"/>
                      <a:pt x="0" y="1934575"/>
                    </a:cubicBezTo>
                    <a:lnTo>
                      <a:pt x="0" y="124460"/>
                    </a:lnTo>
                    <a:cubicBezTo>
                      <a:pt x="0" y="55880"/>
                      <a:pt x="55880" y="0"/>
                      <a:pt x="124460" y="0"/>
                    </a:cubicBezTo>
                    <a:lnTo>
                      <a:pt x="5268463" y="0"/>
                    </a:lnTo>
                    <a:cubicBezTo>
                      <a:pt x="5337043" y="0"/>
                      <a:pt x="5392923" y="55880"/>
                      <a:pt x="5392923" y="124460"/>
                    </a:cubicBezTo>
                    <a:lnTo>
                      <a:pt x="5392923" y="1934575"/>
                    </a:lnTo>
                    <a:cubicBezTo>
                      <a:pt x="5392923" y="2003155"/>
                      <a:pt x="5337043" y="2059035"/>
                      <a:pt x="5268463" y="2059035"/>
                    </a:cubicBezTo>
                    <a:close/>
                  </a:path>
                </a:pathLst>
              </a:custGeom>
              <a:solidFill>
                <a:srgbClr val="4686C8"/>
              </a:solidFill>
            </p:spPr>
            <p:txBody>
              <a:bodyPr/>
              <a:lstStyle/>
              <a:p>
                <a:endParaRPr lang="nl-NL"/>
              </a:p>
            </p:txBody>
          </p:sp>
        </p:grpSp>
        <p:sp>
          <p:nvSpPr>
            <p:cNvPr id="20" name="TextBox 20"/>
            <p:cNvSpPr txBox="1"/>
            <p:nvPr/>
          </p:nvSpPr>
          <p:spPr>
            <a:xfrm>
              <a:off x="2395209" y="352385"/>
              <a:ext cx="4087833" cy="1212493"/>
            </a:xfrm>
            <a:prstGeom prst="rect">
              <a:avLst/>
            </a:prstGeom>
          </p:spPr>
          <p:txBody>
            <a:bodyPr lIns="0" tIns="0" rIns="0" bIns="0" rtlCol="0" anchor="t">
              <a:spAutoFit/>
            </a:bodyPr>
            <a:lstStyle/>
            <a:p>
              <a:pPr algn="l">
                <a:lnSpc>
                  <a:spcPts val="1852"/>
                </a:lnSpc>
              </a:pPr>
              <a:r>
                <a:rPr lang="en-US" sz="1323" spc="13">
                  <a:solidFill>
                    <a:srgbClr val="FFFFFF"/>
                  </a:solidFill>
                  <a:latin typeface="HK Grotesk"/>
                  <a:ea typeface="HK Grotesk"/>
                  <a:cs typeface="HK Grotesk"/>
                  <a:sym typeface="HK Grotesk"/>
                </a:rPr>
                <a:t>Naam: Irene Peters</a:t>
              </a:r>
            </a:p>
            <a:p>
              <a:pPr algn="l">
                <a:lnSpc>
                  <a:spcPts val="1852"/>
                </a:lnSpc>
              </a:pPr>
              <a:r>
                <a:rPr lang="en-US" sz="1323" spc="13">
                  <a:solidFill>
                    <a:srgbClr val="FFFFFF"/>
                  </a:solidFill>
                  <a:latin typeface="HK Grotesk"/>
                  <a:ea typeface="HK Grotesk"/>
                  <a:cs typeface="HK Grotesk"/>
                  <a:sym typeface="HK Grotesk"/>
                </a:rPr>
                <a:t>Organisatie: GGD regio Utrecht</a:t>
              </a:r>
            </a:p>
            <a:p>
              <a:pPr algn="l">
                <a:lnSpc>
                  <a:spcPts val="1852"/>
                </a:lnSpc>
              </a:pPr>
              <a:r>
                <a:rPr lang="en-US" sz="1323" spc="13">
                  <a:solidFill>
                    <a:srgbClr val="FFFFFF"/>
                  </a:solidFill>
                  <a:latin typeface="HK Grotesk"/>
                  <a:ea typeface="HK Grotesk"/>
                  <a:cs typeface="HK Grotesk"/>
                  <a:sym typeface="HK Grotesk"/>
                </a:rPr>
                <a:t>Functie: arts M&amp;G </a:t>
              </a:r>
            </a:p>
            <a:p>
              <a:pPr algn="l">
                <a:lnSpc>
                  <a:spcPts val="1852"/>
                </a:lnSpc>
              </a:pPr>
              <a:r>
                <a:rPr lang="en-US" sz="1323" spc="13">
                  <a:solidFill>
                    <a:srgbClr val="FFFFFF"/>
                  </a:solidFill>
                  <a:latin typeface="HK Grotesk"/>
                  <a:ea typeface="HK Grotesk"/>
                  <a:cs typeface="HK Grotesk"/>
                  <a:sym typeface="HK Grotesk"/>
                </a:rPr>
                <a:t>email: </a:t>
              </a:r>
              <a:r>
                <a:rPr lang="en-US" sz="1323" u="sng" spc="13">
                  <a:solidFill>
                    <a:srgbClr val="FFFFFF"/>
                  </a:solidFill>
                  <a:latin typeface="HK Grotesk"/>
                  <a:ea typeface="HK Grotesk"/>
                  <a:cs typeface="HK Grotesk"/>
                  <a:sym typeface="HK Grotesk"/>
                  <a:hlinkClick r:id="rId9" tooltip="mailto:ipeters@ggdru.nl"/>
                </a:rPr>
                <a:t>ipeters@ggdru.nl</a:t>
              </a:r>
            </a:p>
          </p:txBody>
        </p:sp>
      </p:grpSp>
      <p:grpSp>
        <p:nvGrpSpPr>
          <p:cNvPr id="21" name="Group 21"/>
          <p:cNvGrpSpPr/>
          <p:nvPr/>
        </p:nvGrpSpPr>
        <p:grpSpPr>
          <a:xfrm>
            <a:off x="6671214" y="3579485"/>
            <a:ext cx="5238173" cy="1380901"/>
            <a:chOff x="0" y="0"/>
            <a:chExt cx="6984230" cy="1841202"/>
          </a:xfrm>
        </p:grpSpPr>
        <p:grpSp>
          <p:nvGrpSpPr>
            <p:cNvPr id="22" name="Group 22"/>
            <p:cNvGrpSpPr/>
            <p:nvPr/>
          </p:nvGrpSpPr>
          <p:grpSpPr>
            <a:xfrm>
              <a:off x="0" y="0"/>
              <a:ext cx="1791398" cy="1791398"/>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a:stretch>
              </a:blipFill>
            </p:spPr>
            <p:txBody>
              <a:bodyPr/>
              <a:lstStyle/>
              <a:p>
                <a:endParaRPr lang="nl-NL"/>
              </a:p>
            </p:txBody>
          </p:sp>
        </p:grpSp>
        <p:grpSp>
          <p:nvGrpSpPr>
            <p:cNvPr id="24" name="Group 24"/>
            <p:cNvGrpSpPr/>
            <p:nvPr/>
          </p:nvGrpSpPr>
          <p:grpSpPr>
            <a:xfrm>
              <a:off x="2217804" y="114161"/>
              <a:ext cx="4523381" cy="1727041"/>
              <a:chOff x="0" y="0"/>
              <a:chExt cx="5392923" cy="2059035"/>
            </a:xfrm>
          </p:grpSpPr>
          <p:sp>
            <p:nvSpPr>
              <p:cNvPr id="25" name="Freeform 25"/>
              <p:cNvSpPr/>
              <p:nvPr/>
            </p:nvSpPr>
            <p:spPr>
              <a:xfrm>
                <a:off x="0" y="0"/>
                <a:ext cx="5392923" cy="2059035"/>
              </a:xfrm>
              <a:custGeom>
                <a:avLst/>
                <a:gdLst/>
                <a:ahLst/>
                <a:cxnLst/>
                <a:rect l="l" t="t" r="r" b="b"/>
                <a:pathLst>
                  <a:path w="5392923" h="2059035">
                    <a:moveTo>
                      <a:pt x="5268463" y="2059035"/>
                    </a:moveTo>
                    <a:lnTo>
                      <a:pt x="124460" y="2059035"/>
                    </a:lnTo>
                    <a:cubicBezTo>
                      <a:pt x="55880" y="2059035"/>
                      <a:pt x="0" y="2003155"/>
                      <a:pt x="0" y="1934575"/>
                    </a:cubicBezTo>
                    <a:lnTo>
                      <a:pt x="0" y="124460"/>
                    </a:lnTo>
                    <a:cubicBezTo>
                      <a:pt x="0" y="55880"/>
                      <a:pt x="55880" y="0"/>
                      <a:pt x="124460" y="0"/>
                    </a:cubicBezTo>
                    <a:lnTo>
                      <a:pt x="5268463" y="0"/>
                    </a:lnTo>
                    <a:cubicBezTo>
                      <a:pt x="5337043" y="0"/>
                      <a:pt x="5392923" y="55880"/>
                      <a:pt x="5392923" y="124460"/>
                    </a:cubicBezTo>
                    <a:lnTo>
                      <a:pt x="5392923" y="1934575"/>
                    </a:lnTo>
                    <a:cubicBezTo>
                      <a:pt x="5392923" y="2003155"/>
                      <a:pt x="5337043" y="2059035"/>
                      <a:pt x="5268463" y="2059035"/>
                    </a:cubicBezTo>
                    <a:close/>
                  </a:path>
                </a:pathLst>
              </a:custGeom>
              <a:solidFill>
                <a:srgbClr val="4686C8"/>
              </a:solidFill>
            </p:spPr>
            <p:txBody>
              <a:bodyPr/>
              <a:lstStyle/>
              <a:p>
                <a:endParaRPr lang="nl-NL"/>
              </a:p>
            </p:txBody>
          </p:sp>
        </p:grpSp>
        <p:sp>
          <p:nvSpPr>
            <p:cNvPr id="26" name="TextBox 26"/>
            <p:cNvSpPr txBox="1"/>
            <p:nvPr/>
          </p:nvSpPr>
          <p:spPr>
            <a:xfrm>
              <a:off x="2395209" y="358112"/>
              <a:ext cx="4589021" cy="1201037"/>
            </a:xfrm>
            <a:prstGeom prst="rect">
              <a:avLst/>
            </a:prstGeom>
          </p:spPr>
          <p:txBody>
            <a:bodyPr lIns="0" tIns="0" rIns="0" bIns="0" rtlCol="0" anchor="t">
              <a:spAutoFit/>
            </a:bodyPr>
            <a:lstStyle/>
            <a:p>
              <a:pPr algn="l">
                <a:lnSpc>
                  <a:spcPts val="1852"/>
                </a:lnSpc>
              </a:pPr>
              <a:r>
                <a:rPr lang="en-US" sz="1323" spc="13">
                  <a:solidFill>
                    <a:srgbClr val="FFFFFF"/>
                  </a:solidFill>
                  <a:latin typeface="HK Grotesk"/>
                  <a:ea typeface="HK Grotesk"/>
                  <a:cs typeface="HK Grotesk"/>
                  <a:sym typeface="HK Grotesk"/>
                </a:rPr>
                <a:t>Naam: Bibbi van Gogswaardt - van ‘t Riet</a:t>
              </a:r>
            </a:p>
            <a:p>
              <a:pPr algn="l">
                <a:lnSpc>
                  <a:spcPts val="1852"/>
                </a:lnSpc>
              </a:pPr>
              <a:r>
                <a:rPr lang="en-US" sz="1323" spc="13">
                  <a:solidFill>
                    <a:srgbClr val="FFFFFF"/>
                  </a:solidFill>
                  <a:latin typeface="HK Grotesk"/>
                  <a:ea typeface="HK Grotesk"/>
                  <a:cs typeface="HK Grotesk"/>
                  <a:sym typeface="HK Grotesk"/>
                </a:rPr>
                <a:t>Organisatie: JGZ Gemeente Utrecht </a:t>
              </a:r>
            </a:p>
            <a:p>
              <a:pPr algn="l">
                <a:lnSpc>
                  <a:spcPts val="1852"/>
                </a:lnSpc>
              </a:pPr>
              <a:r>
                <a:rPr lang="en-US" sz="1323" spc="13">
                  <a:solidFill>
                    <a:srgbClr val="FFFFFF"/>
                  </a:solidFill>
                  <a:latin typeface="HK Grotesk"/>
                  <a:ea typeface="HK Grotesk"/>
                  <a:cs typeface="HK Grotesk"/>
                  <a:sym typeface="HK Grotesk"/>
                </a:rPr>
                <a:t>Functie: arts M&amp;G </a:t>
              </a:r>
            </a:p>
            <a:p>
              <a:pPr algn="l">
                <a:lnSpc>
                  <a:spcPts val="1749"/>
                </a:lnSpc>
              </a:pPr>
              <a:r>
                <a:rPr lang="en-US" sz="1249" spc="12">
                  <a:solidFill>
                    <a:srgbClr val="FFFFFF"/>
                  </a:solidFill>
                  <a:latin typeface="HK Grotesk"/>
                  <a:ea typeface="HK Grotesk"/>
                  <a:cs typeface="HK Grotesk"/>
                  <a:sym typeface="HK Grotesk"/>
                </a:rPr>
                <a:t>Email:  </a:t>
              </a:r>
              <a:r>
                <a:rPr lang="en-US" sz="1249" u="sng" spc="12">
                  <a:solidFill>
                    <a:srgbClr val="FFFFFF"/>
                  </a:solidFill>
                  <a:latin typeface="HK Grotesk"/>
                  <a:ea typeface="HK Grotesk"/>
                  <a:cs typeface="HK Grotesk"/>
                  <a:sym typeface="HK Grotesk"/>
                  <a:hlinkClick r:id="rId5" tooltip="mailto:m.j.h.vansummeren@umcutrecht.nl"/>
                </a:rPr>
                <a:t>m.j.h.vansummeren@umcutrecht.nl</a:t>
              </a:r>
            </a:p>
          </p:txBody>
        </p:sp>
      </p:grpSp>
      <p:grpSp>
        <p:nvGrpSpPr>
          <p:cNvPr id="27" name="Group 27"/>
          <p:cNvGrpSpPr/>
          <p:nvPr/>
        </p:nvGrpSpPr>
        <p:grpSpPr>
          <a:xfrm>
            <a:off x="6671214" y="5205424"/>
            <a:ext cx="5238173" cy="1380901"/>
            <a:chOff x="0" y="0"/>
            <a:chExt cx="6984230" cy="1841202"/>
          </a:xfrm>
        </p:grpSpPr>
        <p:grpSp>
          <p:nvGrpSpPr>
            <p:cNvPr id="28" name="Group 28"/>
            <p:cNvGrpSpPr/>
            <p:nvPr/>
          </p:nvGrpSpPr>
          <p:grpSpPr>
            <a:xfrm>
              <a:off x="0" y="0"/>
              <a:ext cx="1791398" cy="1791398"/>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52272" t="-14743" r="-71707" b="-109236"/>
                </a:stretch>
              </a:blipFill>
            </p:spPr>
            <p:txBody>
              <a:bodyPr/>
              <a:lstStyle/>
              <a:p>
                <a:endParaRPr lang="nl-NL"/>
              </a:p>
            </p:txBody>
          </p:sp>
        </p:grpSp>
        <p:grpSp>
          <p:nvGrpSpPr>
            <p:cNvPr id="30" name="Group 30"/>
            <p:cNvGrpSpPr/>
            <p:nvPr/>
          </p:nvGrpSpPr>
          <p:grpSpPr>
            <a:xfrm>
              <a:off x="2217804" y="114161"/>
              <a:ext cx="4523381" cy="1727041"/>
              <a:chOff x="0" y="0"/>
              <a:chExt cx="5392923" cy="2059035"/>
            </a:xfrm>
          </p:grpSpPr>
          <p:sp>
            <p:nvSpPr>
              <p:cNvPr id="31" name="Freeform 31"/>
              <p:cNvSpPr/>
              <p:nvPr/>
            </p:nvSpPr>
            <p:spPr>
              <a:xfrm>
                <a:off x="0" y="0"/>
                <a:ext cx="5392923" cy="2059035"/>
              </a:xfrm>
              <a:custGeom>
                <a:avLst/>
                <a:gdLst/>
                <a:ahLst/>
                <a:cxnLst/>
                <a:rect l="l" t="t" r="r" b="b"/>
                <a:pathLst>
                  <a:path w="5392923" h="2059035">
                    <a:moveTo>
                      <a:pt x="5268463" y="2059035"/>
                    </a:moveTo>
                    <a:lnTo>
                      <a:pt x="124460" y="2059035"/>
                    </a:lnTo>
                    <a:cubicBezTo>
                      <a:pt x="55880" y="2059035"/>
                      <a:pt x="0" y="2003155"/>
                      <a:pt x="0" y="1934575"/>
                    </a:cubicBezTo>
                    <a:lnTo>
                      <a:pt x="0" y="124460"/>
                    </a:lnTo>
                    <a:cubicBezTo>
                      <a:pt x="0" y="55880"/>
                      <a:pt x="55880" y="0"/>
                      <a:pt x="124460" y="0"/>
                    </a:cubicBezTo>
                    <a:lnTo>
                      <a:pt x="5268463" y="0"/>
                    </a:lnTo>
                    <a:cubicBezTo>
                      <a:pt x="5337043" y="0"/>
                      <a:pt x="5392923" y="55880"/>
                      <a:pt x="5392923" y="124460"/>
                    </a:cubicBezTo>
                    <a:lnTo>
                      <a:pt x="5392923" y="1934575"/>
                    </a:lnTo>
                    <a:cubicBezTo>
                      <a:pt x="5392923" y="2003155"/>
                      <a:pt x="5337043" y="2059035"/>
                      <a:pt x="5268463" y="2059035"/>
                    </a:cubicBezTo>
                    <a:close/>
                  </a:path>
                </a:pathLst>
              </a:custGeom>
              <a:solidFill>
                <a:srgbClr val="4686C8"/>
              </a:solidFill>
            </p:spPr>
            <p:txBody>
              <a:bodyPr/>
              <a:lstStyle/>
              <a:p>
                <a:endParaRPr lang="nl-NL"/>
              </a:p>
            </p:txBody>
          </p:sp>
        </p:grpSp>
        <p:sp>
          <p:nvSpPr>
            <p:cNvPr id="32" name="TextBox 32"/>
            <p:cNvSpPr txBox="1"/>
            <p:nvPr/>
          </p:nvSpPr>
          <p:spPr>
            <a:xfrm>
              <a:off x="2395209" y="358112"/>
              <a:ext cx="4589021" cy="1201037"/>
            </a:xfrm>
            <a:prstGeom prst="rect">
              <a:avLst/>
            </a:prstGeom>
          </p:spPr>
          <p:txBody>
            <a:bodyPr lIns="0" tIns="0" rIns="0" bIns="0" rtlCol="0" anchor="t">
              <a:spAutoFit/>
            </a:bodyPr>
            <a:lstStyle/>
            <a:p>
              <a:pPr algn="l">
                <a:lnSpc>
                  <a:spcPts val="1852"/>
                </a:lnSpc>
              </a:pPr>
              <a:r>
                <a:rPr lang="en-US" sz="1323" spc="13">
                  <a:solidFill>
                    <a:srgbClr val="FFFFFF"/>
                  </a:solidFill>
                  <a:latin typeface="HK Grotesk"/>
                  <a:ea typeface="HK Grotesk"/>
                  <a:cs typeface="HK Grotesk"/>
                  <a:sym typeface="HK Grotesk"/>
                </a:rPr>
                <a:t>Naam: Michiel Houben</a:t>
              </a:r>
            </a:p>
            <a:p>
              <a:pPr algn="l">
                <a:lnSpc>
                  <a:spcPts val="1852"/>
                </a:lnSpc>
              </a:pPr>
              <a:r>
                <a:rPr lang="en-US" sz="1323" spc="13">
                  <a:solidFill>
                    <a:srgbClr val="FFFFFF"/>
                  </a:solidFill>
                  <a:latin typeface="HK Grotesk"/>
                  <a:ea typeface="HK Grotesk"/>
                  <a:cs typeface="HK Grotesk"/>
                  <a:sym typeface="HK Grotesk"/>
                </a:rPr>
                <a:t>Organisatie: Wilhelmina Kinderziekenhuis</a:t>
              </a:r>
            </a:p>
            <a:p>
              <a:pPr algn="l">
                <a:lnSpc>
                  <a:spcPts val="1852"/>
                </a:lnSpc>
              </a:pPr>
              <a:r>
                <a:rPr lang="en-US" sz="1323" spc="13">
                  <a:solidFill>
                    <a:srgbClr val="FFFFFF"/>
                  </a:solidFill>
                  <a:latin typeface="HK Grotesk"/>
                  <a:ea typeface="HK Grotesk"/>
                  <a:cs typeface="HK Grotesk"/>
                  <a:sym typeface="HK Grotesk"/>
                </a:rPr>
                <a:t>Functie: kinderarts </a:t>
              </a:r>
            </a:p>
            <a:p>
              <a:pPr algn="l">
                <a:lnSpc>
                  <a:spcPts val="1749"/>
                </a:lnSpc>
              </a:pPr>
              <a:r>
                <a:rPr lang="en-US" sz="1249" spc="12">
                  <a:solidFill>
                    <a:srgbClr val="FFFFFF"/>
                  </a:solidFill>
                  <a:latin typeface="HK Grotesk"/>
                  <a:ea typeface="HK Grotesk"/>
                  <a:cs typeface="HK Grotesk"/>
                  <a:sym typeface="HK Grotesk"/>
                </a:rPr>
                <a:t>Email:  </a:t>
              </a:r>
              <a:r>
                <a:rPr lang="en-US" sz="1249" u="none" spc="12">
                  <a:solidFill>
                    <a:srgbClr val="FFFFFF"/>
                  </a:solidFill>
                  <a:latin typeface="HK Grotesk"/>
                  <a:ea typeface="HK Grotesk"/>
                  <a:cs typeface="HK Grotesk"/>
                  <a:sym typeface="HK Grotesk"/>
                </a:rPr>
                <a:t>m.</a:t>
              </a:r>
              <a:r>
                <a:rPr lang="en-US" sz="1249" spc="12">
                  <a:solidFill>
                    <a:srgbClr val="FFFFFF"/>
                  </a:solidFill>
                  <a:latin typeface="HK Grotesk"/>
                  <a:ea typeface="HK Grotesk"/>
                  <a:cs typeface="HK Grotesk"/>
                  <a:sym typeface="HK Grotesk"/>
                </a:rPr>
                <a:t>l</a:t>
              </a:r>
              <a:r>
                <a:rPr lang="en-US" sz="1249" u="none" spc="12">
                  <a:solidFill>
                    <a:srgbClr val="FFFFFF"/>
                  </a:solidFill>
                  <a:latin typeface="HK Grotesk"/>
                  <a:ea typeface="HK Grotesk"/>
                  <a:cs typeface="HK Grotesk"/>
                  <a:sym typeface="HK Grotesk"/>
                </a:rPr>
                <a:t>.h</a:t>
              </a:r>
              <a:r>
                <a:rPr lang="en-US" sz="1249" spc="12">
                  <a:solidFill>
                    <a:srgbClr val="FFFFFF"/>
                  </a:solidFill>
                  <a:latin typeface="HK Grotesk"/>
                  <a:ea typeface="HK Grotesk"/>
                  <a:cs typeface="HK Grotesk"/>
                  <a:sym typeface="HK Grotesk"/>
                </a:rPr>
                <a:t>o</a:t>
              </a:r>
              <a:r>
                <a:rPr lang="en-US" sz="1249" u="none" spc="12">
                  <a:solidFill>
                    <a:srgbClr val="FFFFFF"/>
                  </a:solidFill>
                  <a:latin typeface="HK Grotesk"/>
                  <a:ea typeface="HK Grotesk"/>
                  <a:cs typeface="HK Grotesk"/>
                  <a:sym typeface="HK Grotesk"/>
                </a:rPr>
                <a:t>u</a:t>
              </a:r>
              <a:r>
                <a:rPr lang="en-US" sz="1249" spc="12">
                  <a:solidFill>
                    <a:srgbClr val="FFFFFF"/>
                  </a:solidFill>
                  <a:latin typeface="HK Grotesk"/>
                  <a:ea typeface="HK Grotesk"/>
                  <a:cs typeface="HK Grotesk"/>
                  <a:sym typeface="HK Grotesk"/>
                </a:rPr>
                <a:t>b</a:t>
              </a:r>
              <a:r>
                <a:rPr lang="en-US" sz="1249" u="none" spc="12">
                  <a:solidFill>
                    <a:srgbClr val="FFFFFF"/>
                  </a:solidFill>
                  <a:latin typeface="HK Grotesk"/>
                  <a:ea typeface="HK Grotesk"/>
                  <a:cs typeface="HK Grotesk"/>
                  <a:sym typeface="HK Grotesk"/>
                </a:rPr>
                <a:t>en@umcutrecht.nl</a:t>
              </a:r>
            </a:p>
          </p:txBody>
        </p:sp>
      </p:grpSp>
      <p:grpSp>
        <p:nvGrpSpPr>
          <p:cNvPr id="33" name="Group 33"/>
          <p:cNvGrpSpPr/>
          <p:nvPr/>
        </p:nvGrpSpPr>
        <p:grpSpPr>
          <a:xfrm>
            <a:off x="6671214" y="6831363"/>
            <a:ext cx="5238173" cy="1380901"/>
            <a:chOff x="0" y="0"/>
            <a:chExt cx="6984230" cy="1841202"/>
          </a:xfrm>
        </p:grpSpPr>
        <p:grpSp>
          <p:nvGrpSpPr>
            <p:cNvPr id="34" name="Group 34"/>
            <p:cNvGrpSpPr/>
            <p:nvPr/>
          </p:nvGrpSpPr>
          <p:grpSpPr>
            <a:xfrm>
              <a:off x="0" y="0"/>
              <a:ext cx="1791398" cy="1791398"/>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a:stretch>
              </a:blipFill>
            </p:spPr>
            <p:txBody>
              <a:bodyPr/>
              <a:lstStyle/>
              <a:p>
                <a:endParaRPr lang="nl-NL"/>
              </a:p>
            </p:txBody>
          </p:sp>
        </p:grpSp>
        <p:grpSp>
          <p:nvGrpSpPr>
            <p:cNvPr id="36" name="Group 36"/>
            <p:cNvGrpSpPr/>
            <p:nvPr/>
          </p:nvGrpSpPr>
          <p:grpSpPr>
            <a:xfrm>
              <a:off x="2217804" y="114161"/>
              <a:ext cx="4523381" cy="1727041"/>
              <a:chOff x="0" y="0"/>
              <a:chExt cx="5392923" cy="2059035"/>
            </a:xfrm>
          </p:grpSpPr>
          <p:sp>
            <p:nvSpPr>
              <p:cNvPr id="37" name="Freeform 37"/>
              <p:cNvSpPr/>
              <p:nvPr/>
            </p:nvSpPr>
            <p:spPr>
              <a:xfrm>
                <a:off x="0" y="0"/>
                <a:ext cx="5392923" cy="2059035"/>
              </a:xfrm>
              <a:custGeom>
                <a:avLst/>
                <a:gdLst/>
                <a:ahLst/>
                <a:cxnLst/>
                <a:rect l="l" t="t" r="r" b="b"/>
                <a:pathLst>
                  <a:path w="5392923" h="2059035">
                    <a:moveTo>
                      <a:pt x="5268463" y="2059035"/>
                    </a:moveTo>
                    <a:lnTo>
                      <a:pt x="124460" y="2059035"/>
                    </a:lnTo>
                    <a:cubicBezTo>
                      <a:pt x="55880" y="2059035"/>
                      <a:pt x="0" y="2003155"/>
                      <a:pt x="0" y="1934575"/>
                    </a:cubicBezTo>
                    <a:lnTo>
                      <a:pt x="0" y="124460"/>
                    </a:lnTo>
                    <a:cubicBezTo>
                      <a:pt x="0" y="55880"/>
                      <a:pt x="55880" y="0"/>
                      <a:pt x="124460" y="0"/>
                    </a:cubicBezTo>
                    <a:lnTo>
                      <a:pt x="5268463" y="0"/>
                    </a:lnTo>
                    <a:cubicBezTo>
                      <a:pt x="5337043" y="0"/>
                      <a:pt x="5392923" y="55880"/>
                      <a:pt x="5392923" y="124460"/>
                    </a:cubicBezTo>
                    <a:lnTo>
                      <a:pt x="5392923" y="1934575"/>
                    </a:lnTo>
                    <a:cubicBezTo>
                      <a:pt x="5392923" y="2003155"/>
                      <a:pt x="5337043" y="2059035"/>
                      <a:pt x="5268463" y="2059035"/>
                    </a:cubicBezTo>
                    <a:close/>
                  </a:path>
                </a:pathLst>
              </a:custGeom>
              <a:solidFill>
                <a:srgbClr val="4686C8"/>
              </a:solidFill>
            </p:spPr>
            <p:txBody>
              <a:bodyPr/>
              <a:lstStyle/>
              <a:p>
                <a:endParaRPr lang="nl-NL"/>
              </a:p>
            </p:txBody>
          </p:sp>
        </p:grpSp>
        <p:sp>
          <p:nvSpPr>
            <p:cNvPr id="38" name="TextBox 38"/>
            <p:cNvSpPr txBox="1"/>
            <p:nvPr/>
          </p:nvSpPr>
          <p:spPr>
            <a:xfrm>
              <a:off x="2395209" y="358112"/>
              <a:ext cx="4589021" cy="1201037"/>
            </a:xfrm>
            <a:prstGeom prst="rect">
              <a:avLst/>
            </a:prstGeom>
          </p:spPr>
          <p:txBody>
            <a:bodyPr lIns="0" tIns="0" rIns="0" bIns="0" rtlCol="0" anchor="t">
              <a:spAutoFit/>
            </a:bodyPr>
            <a:lstStyle/>
            <a:p>
              <a:pPr algn="l">
                <a:lnSpc>
                  <a:spcPts val="1852"/>
                </a:lnSpc>
              </a:pPr>
              <a:r>
                <a:rPr lang="en-US" sz="1323" spc="13">
                  <a:solidFill>
                    <a:srgbClr val="FFFFFF"/>
                  </a:solidFill>
                  <a:latin typeface="HK Grotesk"/>
                  <a:ea typeface="HK Grotesk"/>
                  <a:cs typeface="HK Grotesk"/>
                  <a:sym typeface="HK Grotesk"/>
                </a:rPr>
                <a:t>Naam: Kim Zomer - Kooijker</a:t>
              </a:r>
            </a:p>
            <a:p>
              <a:pPr algn="l">
                <a:lnSpc>
                  <a:spcPts val="1852"/>
                </a:lnSpc>
              </a:pPr>
              <a:r>
                <a:rPr lang="en-US" sz="1323" spc="13">
                  <a:solidFill>
                    <a:srgbClr val="FFFFFF"/>
                  </a:solidFill>
                  <a:latin typeface="HK Grotesk"/>
                  <a:ea typeface="HK Grotesk"/>
                  <a:cs typeface="HK Grotesk"/>
                  <a:sym typeface="HK Grotesk"/>
                </a:rPr>
                <a:t>Organisatie: Antonius Ziekenhuis</a:t>
              </a:r>
            </a:p>
            <a:p>
              <a:pPr algn="l">
                <a:lnSpc>
                  <a:spcPts val="1852"/>
                </a:lnSpc>
              </a:pPr>
              <a:r>
                <a:rPr lang="en-US" sz="1323" spc="13">
                  <a:solidFill>
                    <a:srgbClr val="FFFFFF"/>
                  </a:solidFill>
                  <a:latin typeface="HK Grotesk"/>
                  <a:ea typeface="HK Grotesk"/>
                  <a:cs typeface="HK Grotesk"/>
                  <a:sym typeface="HK Grotesk"/>
                </a:rPr>
                <a:t>Functie: kinderarts</a:t>
              </a:r>
            </a:p>
            <a:p>
              <a:pPr algn="l">
                <a:lnSpc>
                  <a:spcPts val="1749"/>
                </a:lnSpc>
              </a:pPr>
              <a:r>
                <a:rPr lang="en-US" sz="1249" spc="12">
                  <a:solidFill>
                    <a:srgbClr val="FFFFFF"/>
                  </a:solidFill>
                  <a:latin typeface="HK Grotesk"/>
                  <a:ea typeface="HK Grotesk"/>
                  <a:cs typeface="HK Grotesk"/>
                  <a:sym typeface="HK Grotesk"/>
                </a:rPr>
                <a:t>Email:  k.kooijker@antoniusziekenhuis.nl</a:t>
              </a:r>
            </a:p>
          </p:txBody>
        </p:sp>
      </p:grpSp>
      <p:grpSp>
        <p:nvGrpSpPr>
          <p:cNvPr id="39" name="Group 39"/>
          <p:cNvGrpSpPr/>
          <p:nvPr/>
        </p:nvGrpSpPr>
        <p:grpSpPr>
          <a:xfrm>
            <a:off x="12452312" y="3579485"/>
            <a:ext cx="5238173" cy="1380901"/>
            <a:chOff x="0" y="0"/>
            <a:chExt cx="6984230" cy="1841202"/>
          </a:xfrm>
        </p:grpSpPr>
        <p:grpSp>
          <p:nvGrpSpPr>
            <p:cNvPr id="40" name="Group 40"/>
            <p:cNvGrpSpPr/>
            <p:nvPr/>
          </p:nvGrpSpPr>
          <p:grpSpPr>
            <a:xfrm>
              <a:off x="0" y="0"/>
              <a:ext cx="1791398" cy="1791398"/>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3"/>
                <a:stretch>
                  <a:fillRect l="-78311" t="-17567" r="-68672" b="-36796"/>
                </a:stretch>
              </a:blipFill>
            </p:spPr>
            <p:txBody>
              <a:bodyPr/>
              <a:lstStyle/>
              <a:p>
                <a:endParaRPr lang="nl-NL"/>
              </a:p>
            </p:txBody>
          </p:sp>
        </p:grpSp>
        <p:grpSp>
          <p:nvGrpSpPr>
            <p:cNvPr id="42" name="Group 42"/>
            <p:cNvGrpSpPr/>
            <p:nvPr/>
          </p:nvGrpSpPr>
          <p:grpSpPr>
            <a:xfrm>
              <a:off x="2217804" y="114161"/>
              <a:ext cx="4523381" cy="1727041"/>
              <a:chOff x="0" y="0"/>
              <a:chExt cx="5392923" cy="2059035"/>
            </a:xfrm>
          </p:grpSpPr>
          <p:sp>
            <p:nvSpPr>
              <p:cNvPr id="43" name="Freeform 43"/>
              <p:cNvSpPr/>
              <p:nvPr/>
            </p:nvSpPr>
            <p:spPr>
              <a:xfrm>
                <a:off x="0" y="0"/>
                <a:ext cx="5392923" cy="2059035"/>
              </a:xfrm>
              <a:custGeom>
                <a:avLst/>
                <a:gdLst/>
                <a:ahLst/>
                <a:cxnLst/>
                <a:rect l="l" t="t" r="r" b="b"/>
                <a:pathLst>
                  <a:path w="5392923" h="2059035">
                    <a:moveTo>
                      <a:pt x="5268463" y="2059035"/>
                    </a:moveTo>
                    <a:lnTo>
                      <a:pt x="124460" y="2059035"/>
                    </a:lnTo>
                    <a:cubicBezTo>
                      <a:pt x="55880" y="2059035"/>
                      <a:pt x="0" y="2003155"/>
                      <a:pt x="0" y="1934575"/>
                    </a:cubicBezTo>
                    <a:lnTo>
                      <a:pt x="0" y="124460"/>
                    </a:lnTo>
                    <a:cubicBezTo>
                      <a:pt x="0" y="55880"/>
                      <a:pt x="55880" y="0"/>
                      <a:pt x="124460" y="0"/>
                    </a:cubicBezTo>
                    <a:lnTo>
                      <a:pt x="5268463" y="0"/>
                    </a:lnTo>
                    <a:cubicBezTo>
                      <a:pt x="5337043" y="0"/>
                      <a:pt x="5392923" y="55880"/>
                      <a:pt x="5392923" y="124460"/>
                    </a:cubicBezTo>
                    <a:lnTo>
                      <a:pt x="5392923" y="1934575"/>
                    </a:lnTo>
                    <a:cubicBezTo>
                      <a:pt x="5392923" y="2003155"/>
                      <a:pt x="5337043" y="2059035"/>
                      <a:pt x="5268463" y="2059035"/>
                    </a:cubicBezTo>
                    <a:close/>
                  </a:path>
                </a:pathLst>
              </a:custGeom>
              <a:solidFill>
                <a:srgbClr val="4686C8"/>
              </a:solidFill>
            </p:spPr>
            <p:txBody>
              <a:bodyPr/>
              <a:lstStyle/>
              <a:p>
                <a:endParaRPr lang="nl-NL"/>
              </a:p>
            </p:txBody>
          </p:sp>
        </p:grpSp>
        <p:sp>
          <p:nvSpPr>
            <p:cNvPr id="44" name="TextBox 44"/>
            <p:cNvSpPr txBox="1"/>
            <p:nvPr/>
          </p:nvSpPr>
          <p:spPr>
            <a:xfrm>
              <a:off x="2395209" y="358112"/>
              <a:ext cx="4589021" cy="1201037"/>
            </a:xfrm>
            <a:prstGeom prst="rect">
              <a:avLst/>
            </a:prstGeom>
          </p:spPr>
          <p:txBody>
            <a:bodyPr lIns="0" tIns="0" rIns="0" bIns="0" rtlCol="0" anchor="t">
              <a:spAutoFit/>
            </a:bodyPr>
            <a:lstStyle/>
            <a:p>
              <a:pPr algn="l">
                <a:lnSpc>
                  <a:spcPts val="1852"/>
                </a:lnSpc>
              </a:pPr>
              <a:r>
                <a:rPr lang="en-US" sz="1323" spc="13">
                  <a:solidFill>
                    <a:srgbClr val="FFFFFF"/>
                  </a:solidFill>
                  <a:latin typeface="HK Grotesk"/>
                  <a:ea typeface="HK Grotesk"/>
                  <a:cs typeface="HK Grotesk"/>
                  <a:sym typeface="HK Grotesk"/>
                </a:rPr>
                <a:t>Naam: Inge de Boer</a:t>
              </a:r>
            </a:p>
            <a:p>
              <a:pPr algn="l">
                <a:lnSpc>
                  <a:spcPts val="1852"/>
                </a:lnSpc>
              </a:pPr>
              <a:r>
                <a:rPr lang="en-US" sz="1323" spc="13">
                  <a:solidFill>
                    <a:srgbClr val="FFFFFF"/>
                  </a:solidFill>
                  <a:latin typeface="HK Grotesk"/>
                  <a:ea typeface="HK Grotesk"/>
                  <a:cs typeface="HK Grotesk"/>
                  <a:sym typeface="HK Grotesk"/>
                </a:rPr>
                <a:t>Organisatie: Diakonessehuis </a:t>
              </a:r>
            </a:p>
            <a:p>
              <a:pPr algn="l">
                <a:lnSpc>
                  <a:spcPts val="1852"/>
                </a:lnSpc>
              </a:pPr>
              <a:r>
                <a:rPr lang="en-US" sz="1323" spc="13">
                  <a:solidFill>
                    <a:srgbClr val="FFFFFF"/>
                  </a:solidFill>
                  <a:latin typeface="HK Grotesk"/>
                  <a:ea typeface="HK Grotesk"/>
                  <a:cs typeface="HK Grotesk"/>
                  <a:sym typeface="HK Grotesk"/>
                </a:rPr>
                <a:t>Functie: kinderarts</a:t>
              </a:r>
            </a:p>
            <a:p>
              <a:pPr algn="l">
                <a:lnSpc>
                  <a:spcPts val="1749"/>
                </a:lnSpc>
              </a:pPr>
              <a:r>
                <a:rPr lang="en-US" sz="1249" spc="12">
                  <a:solidFill>
                    <a:srgbClr val="FFFFFF"/>
                  </a:solidFill>
                  <a:latin typeface="HK Grotesk"/>
                  <a:ea typeface="HK Grotesk"/>
                  <a:cs typeface="HK Grotesk"/>
                  <a:sym typeface="HK Grotesk"/>
                </a:rPr>
                <a:t>Email:  </a:t>
              </a:r>
              <a:r>
                <a:rPr lang="en-US" sz="1249" u="sng" spc="12">
                  <a:solidFill>
                    <a:srgbClr val="FFFFFF"/>
                  </a:solidFill>
                  <a:latin typeface="HK Grotesk"/>
                  <a:ea typeface="HK Grotesk"/>
                  <a:cs typeface="HK Grotesk"/>
                  <a:sym typeface="HK Grotesk"/>
                  <a:hlinkClick r:id="rId5" tooltip="mailto:m.j.h.vansummeren@umcutrecht.nl"/>
                </a:rPr>
                <a:t>i</a:t>
              </a:r>
              <a:r>
                <a:rPr lang="en-US" sz="1249" spc="12">
                  <a:solidFill>
                    <a:srgbClr val="FFFFFF"/>
                  </a:solidFill>
                  <a:latin typeface="HK Grotesk"/>
                  <a:ea typeface="HK Grotesk"/>
                  <a:cs typeface="HK Grotesk"/>
                  <a:sym typeface="HK Grotesk"/>
                </a:rPr>
                <a:t>dboer@diakhuis.nl</a:t>
              </a:r>
            </a:p>
          </p:txBody>
        </p:sp>
      </p:grpSp>
      <p:grpSp>
        <p:nvGrpSpPr>
          <p:cNvPr id="45" name="Group 45"/>
          <p:cNvGrpSpPr/>
          <p:nvPr/>
        </p:nvGrpSpPr>
        <p:grpSpPr>
          <a:xfrm>
            <a:off x="12452312" y="5205424"/>
            <a:ext cx="5238173" cy="1380901"/>
            <a:chOff x="0" y="0"/>
            <a:chExt cx="6984230" cy="1841202"/>
          </a:xfrm>
        </p:grpSpPr>
        <p:grpSp>
          <p:nvGrpSpPr>
            <p:cNvPr id="46" name="Group 46"/>
            <p:cNvGrpSpPr/>
            <p:nvPr/>
          </p:nvGrpSpPr>
          <p:grpSpPr>
            <a:xfrm>
              <a:off x="0" y="0"/>
              <a:ext cx="1791398" cy="1791398"/>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4"/>
                <a:stretch>
                  <a:fillRect l="-35135" t="-21959" r="-40259" b="-53435"/>
                </a:stretch>
              </a:blipFill>
            </p:spPr>
            <p:txBody>
              <a:bodyPr/>
              <a:lstStyle/>
              <a:p>
                <a:endParaRPr lang="nl-NL"/>
              </a:p>
            </p:txBody>
          </p:sp>
        </p:grpSp>
        <p:grpSp>
          <p:nvGrpSpPr>
            <p:cNvPr id="48" name="Group 48"/>
            <p:cNvGrpSpPr/>
            <p:nvPr/>
          </p:nvGrpSpPr>
          <p:grpSpPr>
            <a:xfrm>
              <a:off x="2217804" y="114161"/>
              <a:ext cx="4523381" cy="1727041"/>
              <a:chOff x="0" y="0"/>
              <a:chExt cx="5392923" cy="2059035"/>
            </a:xfrm>
          </p:grpSpPr>
          <p:sp>
            <p:nvSpPr>
              <p:cNvPr id="49" name="Freeform 49"/>
              <p:cNvSpPr/>
              <p:nvPr/>
            </p:nvSpPr>
            <p:spPr>
              <a:xfrm>
                <a:off x="0" y="0"/>
                <a:ext cx="5392923" cy="2059035"/>
              </a:xfrm>
              <a:custGeom>
                <a:avLst/>
                <a:gdLst/>
                <a:ahLst/>
                <a:cxnLst/>
                <a:rect l="l" t="t" r="r" b="b"/>
                <a:pathLst>
                  <a:path w="5392923" h="2059035">
                    <a:moveTo>
                      <a:pt x="5268463" y="2059035"/>
                    </a:moveTo>
                    <a:lnTo>
                      <a:pt x="124460" y="2059035"/>
                    </a:lnTo>
                    <a:cubicBezTo>
                      <a:pt x="55880" y="2059035"/>
                      <a:pt x="0" y="2003155"/>
                      <a:pt x="0" y="1934575"/>
                    </a:cubicBezTo>
                    <a:lnTo>
                      <a:pt x="0" y="124460"/>
                    </a:lnTo>
                    <a:cubicBezTo>
                      <a:pt x="0" y="55880"/>
                      <a:pt x="55880" y="0"/>
                      <a:pt x="124460" y="0"/>
                    </a:cubicBezTo>
                    <a:lnTo>
                      <a:pt x="5268463" y="0"/>
                    </a:lnTo>
                    <a:cubicBezTo>
                      <a:pt x="5337043" y="0"/>
                      <a:pt x="5392923" y="55880"/>
                      <a:pt x="5392923" y="124460"/>
                    </a:cubicBezTo>
                    <a:lnTo>
                      <a:pt x="5392923" y="1934575"/>
                    </a:lnTo>
                    <a:cubicBezTo>
                      <a:pt x="5392923" y="2003155"/>
                      <a:pt x="5337043" y="2059035"/>
                      <a:pt x="5268463" y="2059035"/>
                    </a:cubicBezTo>
                    <a:close/>
                  </a:path>
                </a:pathLst>
              </a:custGeom>
              <a:solidFill>
                <a:srgbClr val="4686C8"/>
              </a:solidFill>
            </p:spPr>
            <p:txBody>
              <a:bodyPr/>
              <a:lstStyle/>
              <a:p>
                <a:endParaRPr lang="nl-NL"/>
              </a:p>
            </p:txBody>
          </p:sp>
        </p:grpSp>
        <p:sp>
          <p:nvSpPr>
            <p:cNvPr id="50" name="TextBox 50"/>
            <p:cNvSpPr txBox="1"/>
            <p:nvPr/>
          </p:nvSpPr>
          <p:spPr>
            <a:xfrm>
              <a:off x="2395209" y="358112"/>
              <a:ext cx="4589021" cy="1201037"/>
            </a:xfrm>
            <a:prstGeom prst="rect">
              <a:avLst/>
            </a:prstGeom>
          </p:spPr>
          <p:txBody>
            <a:bodyPr lIns="0" tIns="0" rIns="0" bIns="0" rtlCol="0" anchor="t">
              <a:spAutoFit/>
            </a:bodyPr>
            <a:lstStyle/>
            <a:p>
              <a:pPr algn="l">
                <a:lnSpc>
                  <a:spcPts val="1852"/>
                </a:lnSpc>
              </a:pPr>
              <a:r>
                <a:rPr lang="en-US" sz="1323" spc="13">
                  <a:solidFill>
                    <a:srgbClr val="FFFFFF"/>
                  </a:solidFill>
                  <a:latin typeface="HK Grotesk"/>
                  <a:ea typeface="HK Grotesk"/>
                  <a:cs typeface="HK Grotesk"/>
                  <a:sym typeface="HK Grotesk"/>
                </a:rPr>
                <a:t>Naam: Ebba Gust­afs­son-Obe­rink</a:t>
              </a:r>
            </a:p>
            <a:p>
              <a:pPr algn="l">
                <a:lnSpc>
                  <a:spcPts val="1852"/>
                </a:lnSpc>
              </a:pPr>
              <a:r>
                <a:rPr lang="en-US" sz="1323" spc="13">
                  <a:solidFill>
                    <a:srgbClr val="FFFFFF"/>
                  </a:solidFill>
                  <a:latin typeface="HK Grotesk"/>
                  <a:ea typeface="HK Grotesk"/>
                  <a:cs typeface="HK Grotesk"/>
                  <a:sym typeface="HK Grotesk"/>
                </a:rPr>
                <a:t>Organisatie: Meander</a:t>
              </a:r>
            </a:p>
            <a:p>
              <a:pPr algn="l">
                <a:lnSpc>
                  <a:spcPts val="1852"/>
                </a:lnSpc>
              </a:pPr>
              <a:r>
                <a:rPr lang="en-US" sz="1323" spc="13">
                  <a:solidFill>
                    <a:srgbClr val="FFFFFF"/>
                  </a:solidFill>
                  <a:latin typeface="HK Grotesk"/>
                  <a:ea typeface="HK Grotesk"/>
                  <a:cs typeface="HK Grotesk"/>
                  <a:sym typeface="HK Grotesk"/>
                </a:rPr>
                <a:t>Functie: Kinderarts</a:t>
              </a:r>
            </a:p>
            <a:p>
              <a:pPr algn="l">
                <a:lnSpc>
                  <a:spcPts val="1749"/>
                </a:lnSpc>
              </a:pPr>
              <a:r>
                <a:rPr lang="en-US" sz="1249" spc="12">
                  <a:solidFill>
                    <a:srgbClr val="FFFFFF"/>
                  </a:solidFill>
                  <a:latin typeface="HK Grotesk"/>
                  <a:ea typeface="HK Grotesk"/>
                  <a:cs typeface="HK Grotesk"/>
                  <a:sym typeface="HK Grotesk"/>
                </a:rPr>
                <a:t>Email:  ee</a:t>
              </a:r>
              <a:r>
                <a:rPr lang="en-US" sz="1249" u="none" spc="12">
                  <a:solidFill>
                    <a:srgbClr val="FFFFFF"/>
                  </a:solidFill>
                  <a:latin typeface="HK Grotesk"/>
                  <a:ea typeface="HK Grotesk"/>
                  <a:cs typeface="HK Grotesk"/>
                  <a:sym typeface="HK Grotesk"/>
                </a:rPr>
                <a:t>m.</a:t>
              </a:r>
              <a:r>
                <a:rPr lang="en-US" sz="1249" spc="12">
                  <a:solidFill>
                    <a:srgbClr val="FFFFFF"/>
                  </a:solidFill>
                  <a:latin typeface="HK Grotesk"/>
                  <a:ea typeface="HK Grotesk"/>
                  <a:cs typeface="HK Grotesk"/>
                  <a:sym typeface="HK Grotesk"/>
                </a:rPr>
                <a:t>ob</a:t>
              </a:r>
              <a:r>
                <a:rPr lang="en-US" sz="1249" u="none" spc="12">
                  <a:solidFill>
                    <a:srgbClr val="FFFFFF"/>
                  </a:solidFill>
                  <a:latin typeface="HK Grotesk"/>
                  <a:ea typeface="HK Grotesk"/>
                  <a:cs typeface="HK Grotesk"/>
                  <a:sym typeface="HK Grotesk"/>
                </a:rPr>
                <a:t>er</a:t>
              </a:r>
              <a:r>
                <a:rPr lang="en-US" sz="1249" spc="12">
                  <a:solidFill>
                    <a:srgbClr val="FFFFFF"/>
                  </a:solidFill>
                  <a:latin typeface="HK Grotesk"/>
                  <a:ea typeface="HK Grotesk"/>
                  <a:cs typeface="HK Grotesk"/>
                  <a:sym typeface="HK Grotesk"/>
                </a:rPr>
                <a:t>i</a:t>
              </a:r>
              <a:r>
                <a:rPr lang="en-US" sz="1249" u="none" spc="12">
                  <a:solidFill>
                    <a:srgbClr val="FFFFFF"/>
                  </a:solidFill>
                  <a:latin typeface="HK Grotesk"/>
                  <a:ea typeface="HK Grotesk"/>
                  <a:cs typeface="HK Grotesk"/>
                  <a:sym typeface="HK Grotesk"/>
                </a:rPr>
                <a:t>n</a:t>
              </a:r>
              <a:r>
                <a:rPr lang="en-US" sz="1249" spc="12">
                  <a:solidFill>
                    <a:srgbClr val="FFFFFF"/>
                  </a:solidFill>
                  <a:latin typeface="HK Grotesk"/>
                  <a:ea typeface="HK Grotesk"/>
                  <a:cs typeface="HK Grotesk"/>
                  <a:sym typeface="HK Grotesk"/>
                </a:rPr>
                <a:t>k</a:t>
              </a:r>
              <a:r>
                <a:rPr lang="en-US" sz="1249" u="none" spc="12">
                  <a:solidFill>
                    <a:srgbClr val="FFFFFF"/>
                  </a:solidFill>
                  <a:latin typeface="HK Grotesk"/>
                  <a:ea typeface="HK Grotesk"/>
                  <a:cs typeface="HK Grotesk"/>
                  <a:sym typeface="HK Grotesk"/>
                </a:rPr>
                <a:t>@m</a:t>
              </a:r>
              <a:r>
                <a:rPr lang="en-US" sz="1249" spc="12">
                  <a:solidFill>
                    <a:srgbClr val="FFFFFF"/>
                  </a:solidFill>
                  <a:latin typeface="HK Grotesk"/>
                  <a:ea typeface="HK Grotesk"/>
                  <a:cs typeface="HK Grotesk"/>
                  <a:sym typeface="HK Grotesk"/>
                </a:rPr>
                <a:t>eande</a:t>
              </a:r>
              <a:r>
                <a:rPr lang="en-US" sz="1249" u="none" spc="12">
                  <a:solidFill>
                    <a:srgbClr val="FFFFFF"/>
                  </a:solidFill>
                  <a:latin typeface="HK Grotesk"/>
                  <a:ea typeface="HK Grotesk"/>
                  <a:cs typeface="HK Grotesk"/>
                  <a:sym typeface="HK Grotesk"/>
                </a:rPr>
                <a:t>r</a:t>
              </a:r>
              <a:r>
                <a:rPr lang="en-US" sz="1249" spc="12">
                  <a:solidFill>
                    <a:srgbClr val="FFFFFF"/>
                  </a:solidFill>
                  <a:latin typeface="HK Grotesk"/>
                  <a:ea typeface="HK Grotesk"/>
                  <a:cs typeface="HK Grotesk"/>
                  <a:sym typeface="HK Grotesk"/>
                </a:rPr>
                <a:t>m</a:t>
              </a:r>
              <a:r>
                <a:rPr lang="en-US" sz="1249" u="none" spc="12">
                  <a:solidFill>
                    <a:srgbClr val="FFFFFF"/>
                  </a:solidFill>
                  <a:latin typeface="HK Grotesk"/>
                  <a:ea typeface="HK Grotesk"/>
                  <a:cs typeface="HK Grotesk"/>
                  <a:sym typeface="HK Grotesk"/>
                </a:rPr>
                <a:t>c.nl</a:t>
              </a:r>
            </a:p>
          </p:txBody>
        </p:sp>
      </p:grpSp>
      <p:grpSp>
        <p:nvGrpSpPr>
          <p:cNvPr id="51" name="Group 51"/>
          <p:cNvGrpSpPr/>
          <p:nvPr/>
        </p:nvGrpSpPr>
        <p:grpSpPr>
          <a:xfrm>
            <a:off x="12452312" y="6833975"/>
            <a:ext cx="5238173" cy="1380901"/>
            <a:chOff x="0" y="0"/>
            <a:chExt cx="6984230" cy="1841202"/>
          </a:xfrm>
        </p:grpSpPr>
        <p:grpSp>
          <p:nvGrpSpPr>
            <p:cNvPr id="52" name="Group 52"/>
            <p:cNvGrpSpPr/>
            <p:nvPr/>
          </p:nvGrpSpPr>
          <p:grpSpPr>
            <a:xfrm>
              <a:off x="0" y="0"/>
              <a:ext cx="1791398" cy="1791398"/>
              <a:chOff x="0" y="0"/>
              <a:chExt cx="812800" cy="812800"/>
            </a:xfrm>
          </p:grpSpPr>
          <p:sp>
            <p:nvSpPr>
              <p:cNvPr id="53" name="Freeform 5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5"/>
                <a:stretch>
                  <a:fillRect t="-375" b="-375"/>
                </a:stretch>
              </a:blipFill>
            </p:spPr>
            <p:txBody>
              <a:bodyPr/>
              <a:lstStyle/>
              <a:p>
                <a:endParaRPr lang="nl-NL"/>
              </a:p>
            </p:txBody>
          </p:sp>
        </p:grpSp>
        <p:grpSp>
          <p:nvGrpSpPr>
            <p:cNvPr id="54" name="Group 54"/>
            <p:cNvGrpSpPr/>
            <p:nvPr/>
          </p:nvGrpSpPr>
          <p:grpSpPr>
            <a:xfrm>
              <a:off x="2217804" y="114161"/>
              <a:ext cx="4523381" cy="1727041"/>
              <a:chOff x="0" y="0"/>
              <a:chExt cx="5392923" cy="2059035"/>
            </a:xfrm>
          </p:grpSpPr>
          <p:sp>
            <p:nvSpPr>
              <p:cNvPr id="55" name="Freeform 55"/>
              <p:cNvSpPr/>
              <p:nvPr/>
            </p:nvSpPr>
            <p:spPr>
              <a:xfrm>
                <a:off x="0" y="0"/>
                <a:ext cx="5392923" cy="2059035"/>
              </a:xfrm>
              <a:custGeom>
                <a:avLst/>
                <a:gdLst/>
                <a:ahLst/>
                <a:cxnLst/>
                <a:rect l="l" t="t" r="r" b="b"/>
                <a:pathLst>
                  <a:path w="5392923" h="2059035">
                    <a:moveTo>
                      <a:pt x="5268463" y="2059035"/>
                    </a:moveTo>
                    <a:lnTo>
                      <a:pt x="124460" y="2059035"/>
                    </a:lnTo>
                    <a:cubicBezTo>
                      <a:pt x="55880" y="2059035"/>
                      <a:pt x="0" y="2003155"/>
                      <a:pt x="0" y="1934575"/>
                    </a:cubicBezTo>
                    <a:lnTo>
                      <a:pt x="0" y="124460"/>
                    </a:lnTo>
                    <a:cubicBezTo>
                      <a:pt x="0" y="55880"/>
                      <a:pt x="55880" y="0"/>
                      <a:pt x="124460" y="0"/>
                    </a:cubicBezTo>
                    <a:lnTo>
                      <a:pt x="5268463" y="0"/>
                    </a:lnTo>
                    <a:cubicBezTo>
                      <a:pt x="5337043" y="0"/>
                      <a:pt x="5392923" y="55880"/>
                      <a:pt x="5392923" y="124460"/>
                    </a:cubicBezTo>
                    <a:lnTo>
                      <a:pt x="5392923" y="1934575"/>
                    </a:lnTo>
                    <a:cubicBezTo>
                      <a:pt x="5392923" y="2003155"/>
                      <a:pt x="5337043" y="2059035"/>
                      <a:pt x="5268463" y="2059035"/>
                    </a:cubicBezTo>
                    <a:close/>
                  </a:path>
                </a:pathLst>
              </a:custGeom>
              <a:solidFill>
                <a:srgbClr val="4686C8"/>
              </a:solidFill>
            </p:spPr>
            <p:txBody>
              <a:bodyPr/>
              <a:lstStyle/>
              <a:p>
                <a:endParaRPr lang="nl-NL"/>
              </a:p>
            </p:txBody>
          </p:sp>
        </p:grpSp>
        <p:sp>
          <p:nvSpPr>
            <p:cNvPr id="56" name="TextBox 56"/>
            <p:cNvSpPr txBox="1"/>
            <p:nvPr/>
          </p:nvSpPr>
          <p:spPr>
            <a:xfrm>
              <a:off x="2395209" y="358112"/>
              <a:ext cx="4589021" cy="1201037"/>
            </a:xfrm>
            <a:prstGeom prst="rect">
              <a:avLst/>
            </a:prstGeom>
          </p:spPr>
          <p:txBody>
            <a:bodyPr lIns="0" tIns="0" rIns="0" bIns="0" rtlCol="0" anchor="t">
              <a:spAutoFit/>
            </a:bodyPr>
            <a:lstStyle/>
            <a:p>
              <a:pPr algn="l">
                <a:lnSpc>
                  <a:spcPts val="1852"/>
                </a:lnSpc>
              </a:pPr>
              <a:r>
                <a:rPr lang="en-US" sz="1323" spc="13">
                  <a:solidFill>
                    <a:srgbClr val="FFFFFF"/>
                  </a:solidFill>
                  <a:latin typeface="HK Grotesk"/>
                  <a:ea typeface="HK Grotesk"/>
                  <a:cs typeface="HK Grotesk"/>
                  <a:sym typeface="HK Grotesk"/>
                </a:rPr>
                <a:t>Naam: Ernst-Jan Wind</a:t>
              </a:r>
            </a:p>
            <a:p>
              <a:pPr algn="l">
                <a:lnSpc>
                  <a:spcPts val="1852"/>
                </a:lnSpc>
              </a:pPr>
              <a:r>
                <a:rPr lang="en-US" sz="1323" spc="13">
                  <a:solidFill>
                    <a:srgbClr val="FFFFFF"/>
                  </a:solidFill>
                  <a:latin typeface="HK Grotesk"/>
                  <a:ea typeface="HK Grotesk"/>
                  <a:cs typeface="HK Grotesk"/>
                  <a:sym typeface="HK Grotesk"/>
                </a:rPr>
                <a:t>Organisatie: Sterkzorg</a:t>
              </a:r>
            </a:p>
            <a:p>
              <a:pPr algn="l">
                <a:lnSpc>
                  <a:spcPts val="1852"/>
                </a:lnSpc>
              </a:pPr>
              <a:r>
                <a:rPr lang="en-US" sz="1323" spc="13">
                  <a:solidFill>
                    <a:srgbClr val="FFFFFF"/>
                  </a:solidFill>
                  <a:latin typeface="HK Grotesk"/>
                  <a:ea typeface="HK Grotesk"/>
                  <a:cs typeface="HK Grotesk"/>
                  <a:sym typeface="HK Grotesk"/>
                </a:rPr>
                <a:t>Functie: Stadscoödinator Jeugd</a:t>
              </a:r>
            </a:p>
            <a:p>
              <a:pPr algn="l">
                <a:lnSpc>
                  <a:spcPts val="1749"/>
                </a:lnSpc>
              </a:pPr>
              <a:r>
                <a:rPr lang="en-US" sz="1249" spc="12">
                  <a:solidFill>
                    <a:srgbClr val="FFFFFF"/>
                  </a:solidFill>
                  <a:latin typeface="HK Grotesk"/>
                  <a:ea typeface="HK Grotesk"/>
                  <a:cs typeface="HK Grotesk"/>
                  <a:sym typeface="HK Grotesk"/>
                </a:rPr>
                <a:t>Email:  wind@huisartsenutrechtstad.nl</a:t>
              </a:r>
            </a:p>
          </p:txBody>
        </p:sp>
      </p:grpSp>
      <p:sp>
        <p:nvSpPr>
          <p:cNvPr id="57" name="Freeform 57"/>
          <p:cNvSpPr/>
          <p:nvPr/>
        </p:nvSpPr>
        <p:spPr>
          <a:xfrm>
            <a:off x="11019253" y="3146183"/>
            <a:ext cx="1010624" cy="1010624"/>
          </a:xfrm>
          <a:custGeom>
            <a:avLst/>
            <a:gdLst/>
            <a:ahLst/>
            <a:cxnLst/>
            <a:rect l="l" t="t" r="r" b="b"/>
            <a:pathLst>
              <a:path w="1010624" h="1010624">
                <a:moveTo>
                  <a:pt x="0" y="0"/>
                </a:moveTo>
                <a:lnTo>
                  <a:pt x="1010624" y="0"/>
                </a:lnTo>
                <a:lnTo>
                  <a:pt x="1010624" y="1010624"/>
                </a:lnTo>
                <a:lnTo>
                  <a:pt x="0" y="1010624"/>
                </a:lnTo>
                <a:lnTo>
                  <a:pt x="0" y="0"/>
                </a:lnTo>
                <a:close/>
              </a:path>
            </a:pathLst>
          </a:custGeom>
          <a:blipFill>
            <a:blip r:embed="rId16"/>
            <a:stretch>
              <a:fillRect/>
            </a:stretch>
          </a:blipFill>
        </p:spPr>
        <p:txBody>
          <a:bodyPr/>
          <a:lstStyle/>
          <a:p>
            <a:endParaRPr lang="nl-NL"/>
          </a:p>
        </p:txBody>
      </p:sp>
      <p:sp>
        <p:nvSpPr>
          <p:cNvPr id="58" name="Freeform 58"/>
          <p:cNvSpPr/>
          <p:nvPr/>
        </p:nvSpPr>
        <p:spPr>
          <a:xfrm>
            <a:off x="16820663" y="6395338"/>
            <a:ext cx="1010624" cy="1010624"/>
          </a:xfrm>
          <a:custGeom>
            <a:avLst/>
            <a:gdLst/>
            <a:ahLst/>
            <a:cxnLst/>
            <a:rect l="l" t="t" r="r" b="b"/>
            <a:pathLst>
              <a:path w="1010624" h="1010624">
                <a:moveTo>
                  <a:pt x="0" y="0"/>
                </a:moveTo>
                <a:lnTo>
                  <a:pt x="1010624" y="0"/>
                </a:lnTo>
                <a:lnTo>
                  <a:pt x="1010624" y="1010624"/>
                </a:lnTo>
                <a:lnTo>
                  <a:pt x="0" y="1010624"/>
                </a:lnTo>
                <a:lnTo>
                  <a:pt x="0" y="0"/>
                </a:lnTo>
                <a:close/>
              </a:path>
            </a:pathLst>
          </a:custGeom>
          <a:blipFill>
            <a:blip r:embed="rId16"/>
            <a:stretch>
              <a:fillRect/>
            </a:stretch>
          </a:blipFill>
        </p:spPr>
        <p:txBody>
          <a:bodyPr/>
          <a:lstStyle/>
          <a:p>
            <a:endParaRPr lang="nl-NL"/>
          </a:p>
        </p:txBody>
      </p:sp>
      <p:sp>
        <p:nvSpPr>
          <p:cNvPr id="59" name="Freeform 59"/>
          <p:cNvSpPr/>
          <p:nvPr/>
        </p:nvSpPr>
        <p:spPr>
          <a:xfrm>
            <a:off x="11019253" y="4799525"/>
            <a:ext cx="1010624" cy="1010624"/>
          </a:xfrm>
          <a:custGeom>
            <a:avLst/>
            <a:gdLst/>
            <a:ahLst/>
            <a:cxnLst/>
            <a:rect l="l" t="t" r="r" b="b"/>
            <a:pathLst>
              <a:path w="1010624" h="1010624">
                <a:moveTo>
                  <a:pt x="0" y="0"/>
                </a:moveTo>
                <a:lnTo>
                  <a:pt x="1010624" y="0"/>
                </a:lnTo>
                <a:lnTo>
                  <a:pt x="1010624" y="1010624"/>
                </a:lnTo>
                <a:lnTo>
                  <a:pt x="0" y="1010624"/>
                </a:lnTo>
                <a:lnTo>
                  <a:pt x="0" y="0"/>
                </a:lnTo>
                <a:close/>
              </a:path>
            </a:pathLst>
          </a:custGeom>
          <a:blipFill>
            <a:blip r:embed="rId16"/>
            <a:stretch>
              <a:fillRect/>
            </a:stretch>
          </a:blipFill>
        </p:spPr>
        <p:txBody>
          <a:bodyPr/>
          <a:lstStyle/>
          <a:p>
            <a:endParaRPr lang="nl-NL"/>
          </a:p>
        </p:txBody>
      </p:sp>
      <p:sp>
        <p:nvSpPr>
          <p:cNvPr id="60" name="Freeform 60"/>
          <p:cNvSpPr/>
          <p:nvPr/>
        </p:nvSpPr>
        <p:spPr>
          <a:xfrm>
            <a:off x="10371267" y="8610314"/>
            <a:ext cx="1153298" cy="1153298"/>
          </a:xfrm>
          <a:custGeom>
            <a:avLst/>
            <a:gdLst/>
            <a:ahLst/>
            <a:cxnLst/>
            <a:rect l="l" t="t" r="r" b="b"/>
            <a:pathLst>
              <a:path w="1153298" h="1153298">
                <a:moveTo>
                  <a:pt x="0" y="0"/>
                </a:moveTo>
                <a:lnTo>
                  <a:pt x="1153298" y="0"/>
                </a:lnTo>
                <a:lnTo>
                  <a:pt x="1153298" y="1153298"/>
                </a:lnTo>
                <a:lnTo>
                  <a:pt x="0" y="1153298"/>
                </a:lnTo>
                <a:lnTo>
                  <a:pt x="0" y="0"/>
                </a:lnTo>
                <a:close/>
              </a:path>
            </a:pathLst>
          </a:custGeom>
          <a:blipFill>
            <a:blip r:embed="rId16"/>
            <a:stretch>
              <a:fillRect/>
            </a:stretch>
          </a:blipFill>
        </p:spPr>
        <p:txBody>
          <a:bodyPr/>
          <a:lstStyle/>
          <a:p>
            <a:endParaRPr lang="nl-NL"/>
          </a:p>
        </p:txBody>
      </p:sp>
      <p:sp>
        <p:nvSpPr>
          <p:cNvPr id="61" name="TextBox 61"/>
          <p:cNvSpPr txBox="1"/>
          <p:nvPr/>
        </p:nvSpPr>
        <p:spPr>
          <a:xfrm>
            <a:off x="2265435" y="1506680"/>
            <a:ext cx="1506587" cy="405765"/>
          </a:xfrm>
          <a:prstGeom prst="rect">
            <a:avLst/>
          </a:prstGeom>
        </p:spPr>
        <p:txBody>
          <a:bodyPr lIns="0" tIns="0" rIns="0" bIns="0" rtlCol="0" anchor="t">
            <a:spAutoFit/>
          </a:bodyPr>
          <a:lstStyle/>
          <a:p>
            <a:pPr marL="0" lvl="0" indent="0" algn="l">
              <a:lnSpc>
                <a:spcPts val="3359"/>
              </a:lnSpc>
              <a:spcBef>
                <a:spcPct val="0"/>
              </a:spcBef>
            </a:pPr>
            <a:r>
              <a:rPr lang="en-US" sz="2400" b="1" spc="96">
                <a:solidFill>
                  <a:srgbClr val="09427D"/>
                </a:solidFill>
                <a:latin typeface="HK Grotesk Bold"/>
                <a:ea typeface="HK Grotesk Bold"/>
                <a:cs typeface="HK Grotesk Bold"/>
                <a:sym typeface="HK Grotesk Bold"/>
              </a:rPr>
              <a:t>CONTACT</a:t>
            </a:r>
          </a:p>
        </p:txBody>
      </p:sp>
      <p:sp>
        <p:nvSpPr>
          <p:cNvPr id="62" name="TextBox 62"/>
          <p:cNvSpPr txBox="1"/>
          <p:nvPr/>
        </p:nvSpPr>
        <p:spPr>
          <a:xfrm>
            <a:off x="2594625" y="2132571"/>
            <a:ext cx="7453733" cy="860425"/>
          </a:xfrm>
          <a:prstGeom prst="rect">
            <a:avLst/>
          </a:prstGeom>
        </p:spPr>
        <p:txBody>
          <a:bodyPr lIns="0" tIns="0" rIns="0" bIns="0" rtlCol="0" anchor="t">
            <a:spAutoFit/>
          </a:bodyPr>
          <a:lstStyle/>
          <a:p>
            <a:pPr marL="0" lvl="0" indent="0" algn="l">
              <a:lnSpc>
                <a:spcPts val="3499"/>
              </a:lnSpc>
            </a:pPr>
            <a:r>
              <a:rPr lang="en-US" sz="2499" b="1" spc="99">
                <a:solidFill>
                  <a:srgbClr val="09427D"/>
                </a:solidFill>
                <a:latin typeface="HK Grotesk Bold"/>
                <a:ea typeface="HK Grotesk Bold"/>
                <a:cs typeface="HK Grotesk Bold"/>
                <a:sym typeface="HK Grotesk Bold"/>
              </a:rPr>
              <a:t>Heb je vragen of bespreekpunten, neem contact op met een van de aanjagers en ambassadeurs:</a:t>
            </a:r>
          </a:p>
        </p:txBody>
      </p:sp>
      <p:sp>
        <p:nvSpPr>
          <p:cNvPr id="63" name="TextBox 63"/>
          <p:cNvSpPr txBox="1"/>
          <p:nvPr/>
        </p:nvSpPr>
        <p:spPr>
          <a:xfrm>
            <a:off x="11524565" y="8928518"/>
            <a:ext cx="4579694" cy="488315"/>
          </a:xfrm>
          <a:prstGeom prst="rect">
            <a:avLst/>
          </a:prstGeom>
        </p:spPr>
        <p:txBody>
          <a:bodyPr lIns="0" tIns="0" rIns="0" bIns="0" rtlCol="0" anchor="t">
            <a:spAutoFit/>
          </a:bodyPr>
          <a:lstStyle/>
          <a:p>
            <a:pPr marL="0" lvl="0" indent="0" algn="l">
              <a:lnSpc>
                <a:spcPts val="1960"/>
              </a:lnSpc>
            </a:pPr>
            <a:r>
              <a:rPr lang="en-US" sz="1400" b="1" spc="56">
                <a:solidFill>
                  <a:srgbClr val="09427D"/>
                </a:solidFill>
                <a:latin typeface="HK Grotesk Bold"/>
                <a:ea typeface="HK Grotesk Bold"/>
                <a:cs typeface="HK Grotesk Bold"/>
                <a:sym typeface="HK Grotesk Bold"/>
              </a:rPr>
              <a:t>Bij de aanjager kun je terecht voor als je meer wilt weten, zij nemen netwerkregie als het nodig is.</a:t>
            </a:r>
          </a:p>
        </p:txBody>
      </p:sp>
      <p:sp>
        <p:nvSpPr>
          <p:cNvPr id="64" name="Freeform 64"/>
          <p:cNvSpPr/>
          <p:nvPr/>
        </p:nvSpPr>
        <p:spPr>
          <a:xfrm>
            <a:off x="5255828" y="3146183"/>
            <a:ext cx="1377289" cy="1377289"/>
          </a:xfrm>
          <a:custGeom>
            <a:avLst/>
            <a:gdLst/>
            <a:ahLst/>
            <a:cxnLst/>
            <a:rect l="l" t="t" r="r" b="b"/>
            <a:pathLst>
              <a:path w="1377289" h="1377289">
                <a:moveTo>
                  <a:pt x="0" y="0"/>
                </a:moveTo>
                <a:lnTo>
                  <a:pt x="1377289" y="0"/>
                </a:lnTo>
                <a:lnTo>
                  <a:pt x="1377289" y="1377289"/>
                </a:lnTo>
                <a:lnTo>
                  <a:pt x="0" y="1377289"/>
                </a:lnTo>
                <a:lnTo>
                  <a:pt x="0" y="0"/>
                </a:lnTo>
                <a:close/>
              </a:path>
            </a:pathLst>
          </a:custGeom>
          <a:blipFill>
            <a:blip r:embed="rId17"/>
            <a:stretch>
              <a:fillRect/>
            </a:stretch>
          </a:blipFill>
        </p:spPr>
        <p:txBody>
          <a:bodyPr/>
          <a:lstStyle/>
          <a:p>
            <a:endParaRPr lang="nl-NL"/>
          </a:p>
        </p:txBody>
      </p:sp>
      <p:sp>
        <p:nvSpPr>
          <p:cNvPr id="65" name="Freeform 65"/>
          <p:cNvSpPr/>
          <p:nvPr/>
        </p:nvSpPr>
        <p:spPr>
          <a:xfrm>
            <a:off x="2265435" y="8357587"/>
            <a:ext cx="1801427" cy="1801427"/>
          </a:xfrm>
          <a:custGeom>
            <a:avLst/>
            <a:gdLst/>
            <a:ahLst/>
            <a:cxnLst/>
            <a:rect l="l" t="t" r="r" b="b"/>
            <a:pathLst>
              <a:path w="1801427" h="1801427">
                <a:moveTo>
                  <a:pt x="0" y="0"/>
                </a:moveTo>
                <a:lnTo>
                  <a:pt x="1801427" y="0"/>
                </a:lnTo>
                <a:lnTo>
                  <a:pt x="1801427" y="1801426"/>
                </a:lnTo>
                <a:lnTo>
                  <a:pt x="0" y="1801426"/>
                </a:lnTo>
                <a:lnTo>
                  <a:pt x="0" y="0"/>
                </a:lnTo>
                <a:close/>
              </a:path>
            </a:pathLst>
          </a:custGeom>
          <a:blipFill>
            <a:blip r:embed="rId17"/>
            <a:stretch>
              <a:fillRect/>
            </a:stretch>
          </a:blipFill>
        </p:spPr>
        <p:txBody>
          <a:bodyPr/>
          <a:lstStyle/>
          <a:p>
            <a:endParaRPr lang="nl-NL"/>
          </a:p>
        </p:txBody>
      </p:sp>
      <p:sp>
        <p:nvSpPr>
          <p:cNvPr id="66" name="TextBox 66"/>
          <p:cNvSpPr txBox="1"/>
          <p:nvPr/>
        </p:nvSpPr>
        <p:spPr>
          <a:xfrm>
            <a:off x="3702455" y="8854532"/>
            <a:ext cx="4579694" cy="983615"/>
          </a:xfrm>
          <a:prstGeom prst="rect">
            <a:avLst/>
          </a:prstGeom>
        </p:spPr>
        <p:txBody>
          <a:bodyPr lIns="0" tIns="0" rIns="0" bIns="0" rtlCol="0" anchor="t">
            <a:spAutoFit/>
          </a:bodyPr>
          <a:lstStyle/>
          <a:p>
            <a:pPr marL="0" lvl="0" indent="0" algn="l">
              <a:lnSpc>
                <a:spcPts val="1960"/>
              </a:lnSpc>
            </a:pPr>
            <a:r>
              <a:rPr lang="en-US" sz="1400" b="1" spc="56">
                <a:solidFill>
                  <a:srgbClr val="09427D"/>
                </a:solidFill>
                <a:latin typeface="HK Grotesk Bold"/>
                <a:ea typeface="HK Grotesk Bold"/>
                <a:cs typeface="HK Grotesk Bold"/>
                <a:sym typeface="HK Grotesk Bold"/>
              </a:rPr>
              <a:t>De ambassadeur is jouw collega die je makkelijk kan benaderen om deel te nemen of om thema’s en onderwerpen te agenderen. Zij kunnen je vertellen hoe leuk en zinnig het is om mee te doen.</a:t>
            </a:r>
          </a:p>
        </p:txBody>
      </p:sp>
      <p:sp>
        <p:nvSpPr>
          <p:cNvPr id="67" name="Freeform 67"/>
          <p:cNvSpPr/>
          <p:nvPr/>
        </p:nvSpPr>
        <p:spPr>
          <a:xfrm>
            <a:off x="5255828" y="4742547"/>
            <a:ext cx="1377289" cy="1377289"/>
          </a:xfrm>
          <a:custGeom>
            <a:avLst/>
            <a:gdLst/>
            <a:ahLst/>
            <a:cxnLst/>
            <a:rect l="l" t="t" r="r" b="b"/>
            <a:pathLst>
              <a:path w="1377289" h="1377289">
                <a:moveTo>
                  <a:pt x="0" y="0"/>
                </a:moveTo>
                <a:lnTo>
                  <a:pt x="1377289" y="0"/>
                </a:lnTo>
                <a:lnTo>
                  <a:pt x="1377289" y="1377289"/>
                </a:lnTo>
                <a:lnTo>
                  <a:pt x="0" y="1377289"/>
                </a:lnTo>
                <a:lnTo>
                  <a:pt x="0" y="0"/>
                </a:lnTo>
                <a:close/>
              </a:path>
            </a:pathLst>
          </a:custGeom>
          <a:blipFill>
            <a:blip r:embed="rId17"/>
            <a:stretch>
              <a:fillRect/>
            </a:stretch>
          </a:blipFill>
        </p:spPr>
        <p:txBody>
          <a:bodyPr/>
          <a:lstStyle/>
          <a:p>
            <a:endParaRPr lang="nl-NL"/>
          </a:p>
        </p:txBody>
      </p:sp>
      <p:sp>
        <p:nvSpPr>
          <p:cNvPr id="68" name="Freeform 68"/>
          <p:cNvSpPr/>
          <p:nvPr/>
        </p:nvSpPr>
        <p:spPr>
          <a:xfrm>
            <a:off x="5255828" y="6338911"/>
            <a:ext cx="1377289" cy="1377289"/>
          </a:xfrm>
          <a:custGeom>
            <a:avLst/>
            <a:gdLst/>
            <a:ahLst/>
            <a:cxnLst/>
            <a:rect l="l" t="t" r="r" b="b"/>
            <a:pathLst>
              <a:path w="1377289" h="1377289">
                <a:moveTo>
                  <a:pt x="0" y="0"/>
                </a:moveTo>
                <a:lnTo>
                  <a:pt x="1377289" y="0"/>
                </a:lnTo>
                <a:lnTo>
                  <a:pt x="1377289" y="1377289"/>
                </a:lnTo>
                <a:lnTo>
                  <a:pt x="0" y="1377289"/>
                </a:lnTo>
                <a:lnTo>
                  <a:pt x="0" y="0"/>
                </a:lnTo>
                <a:close/>
              </a:path>
            </a:pathLst>
          </a:custGeom>
          <a:blipFill>
            <a:blip r:embed="rId18"/>
            <a:stretch>
              <a:fillRect/>
            </a:stretch>
          </a:blipFill>
        </p:spPr>
        <p:txBody>
          <a:bodyPr/>
          <a:lstStyle/>
          <a:p>
            <a:endParaRPr lang="nl-NL"/>
          </a:p>
        </p:txBody>
      </p:sp>
      <p:sp>
        <p:nvSpPr>
          <p:cNvPr id="69" name="Freeform 69"/>
          <p:cNvSpPr/>
          <p:nvPr/>
        </p:nvSpPr>
        <p:spPr>
          <a:xfrm>
            <a:off x="11019253" y="6357238"/>
            <a:ext cx="1377289" cy="1377289"/>
          </a:xfrm>
          <a:custGeom>
            <a:avLst/>
            <a:gdLst/>
            <a:ahLst/>
            <a:cxnLst/>
            <a:rect l="l" t="t" r="r" b="b"/>
            <a:pathLst>
              <a:path w="1377289" h="1377289">
                <a:moveTo>
                  <a:pt x="0" y="0"/>
                </a:moveTo>
                <a:lnTo>
                  <a:pt x="1377289" y="0"/>
                </a:lnTo>
                <a:lnTo>
                  <a:pt x="1377289" y="1377289"/>
                </a:lnTo>
                <a:lnTo>
                  <a:pt x="0" y="1377289"/>
                </a:lnTo>
                <a:lnTo>
                  <a:pt x="0" y="0"/>
                </a:lnTo>
                <a:close/>
              </a:path>
            </a:pathLst>
          </a:custGeom>
          <a:blipFill>
            <a:blip r:embed="rId18"/>
            <a:stretch>
              <a:fillRect/>
            </a:stretch>
          </a:blipFill>
        </p:spPr>
        <p:txBody>
          <a:bodyPr/>
          <a:lstStyle/>
          <a:p>
            <a:endParaRPr lang="nl-NL"/>
          </a:p>
        </p:txBody>
      </p:sp>
      <p:sp>
        <p:nvSpPr>
          <p:cNvPr id="70" name="Freeform 70"/>
          <p:cNvSpPr/>
          <p:nvPr/>
        </p:nvSpPr>
        <p:spPr>
          <a:xfrm>
            <a:off x="16820663" y="4742547"/>
            <a:ext cx="1377289" cy="1377289"/>
          </a:xfrm>
          <a:custGeom>
            <a:avLst/>
            <a:gdLst/>
            <a:ahLst/>
            <a:cxnLst/>
            <a:rect l="l" t="t" r="r" b="b"/>
            <a:pathLst>
              <a:path w="1377289" h="1377289">
                <a:moveTo>
                  <a:pt x="0" y="0"/>
                </a:moveTo>
                <a:lnTo>
                  <a:pt x="1377289" y="0"/>
                </a:lnTo>
                <a:lnTo>
                  <a:pt x="1377289" y="1377289"/>
                </a:lnTo>
                <a:lnTo>
                  <a:pt x="0" y="1377289"/>
                </a:lnTo>
                <a:lnTo>
                  <a:pt x="0" y="0"/>
                </a:lnTo>
                <a:close/>
              </a:path>
            </a:pathLst>
          </a:custGeom>
          <a:blipFill>
            <a:blip r:embed="rId18"/>
            <a:stretch>
              <a:fillRect/>
            </a:stretch>
          </a:blipFill>
        </p:spPr>
        <p:txBody>
          <a:bodyPr/>
          <a:lstStyle/>
          <a:p>
            <a:endParaRPr lang="nl-NL"/>
          </a:p>
        </p:txBody>
      </p:sp>
      <p:sp>
        <p:nvSpPr>
          <p:cNvPr id="71" name="Freeform 71"/>
          <p:cNvSpPr/>
          <p:nvPr/>
        </p:nvSpPr>
        <p:spPr>
          <a:xfrm>
            <a:off x="16820663" y="3146183"/>
            <a:ext cx="1377289" cy="1377289"/>
          </a:xfrm>
          <a:custGeom>
            <a:avLst/>
            <a:gdLst/>
            <a:ahLst/>
            <a:cxnLst/>
            <a:rect l="l" t="t" r="r" b="b"/>
            <a:pathLst>
              <a:path w="1377289" h="1377289">
                <a:moveTo>
                  <a:pt x="0" y="0"/>
                </a:moveTo>
                <a:lnTo>
                  <a:pt x="1377289" y="0"/>
                </a:lnTo>
                <a:lnTo>
                  <a:pt x="1377289" y="1377289"/>
                </a:lnTo>
                <a:lnTo>
                  <a:pt x="0" y="1377289"/>
                </a:lnTo>
                <a:lnTo>
                  <a:pt x="0" y="0"/>
                </a:lnTo>
                <a:close/>
              </a:path>
            </a:pathLst>
          </a:custGeom>
          <a:blipFill>
            <a:blip r:embed="rId18"/>
            <a:stretch>
              <a:fillRect/>
            </a:stretch>
          </a:blipFill>
        </p:spPr>
        <p:txBody>
          <a:bodyPr/>
          <a:lstStyle/>
          <a:p>
            <a:endParaRPr lang="nl-NL"/>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686</Words>
  <Application>Microsoft Macintosh PowerPoint</Application>
  <PresentationFormat>Aangepast</PresentationFormat>
  <Paragraphs>98</Paragraphs>
  <Slides>4</Slides>
  <Notes>4</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4</vt:i4>
      </vt:variant>
    </vt:vector>
  </HeadingPairs>
  <TitlesOfParts>
    <vt:vector size="13" baseType="lpstr">
      <vt:lpstr>HK Grotesk Bold</vt:lpstr>
      <vt:lpstr>Arial</vt:lpstr>
      <vt:lpstr>Sailors</vt:lpstr>
      <vt:lpstr>Calibri</vt:lpstr>
      <vt:lpstr>HK Grotesk Medium</vt:lpstr>
      <vt:lpstr>Chau Philomene</vt:lpstr>
      <vt:lpstr>HK Grotesk Light</vt:lpstr>
      <vt:lpstr>HK Grotesk</vt:lpstr>
      <vt:lpstr>Office Theme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Regionaal platform kindzorg utrecht</dc:title>
  <cp:lastModifiedBy>Saskia Koster</cp:lastModifiedBy>
  <cp:revision>3</cp:revision>
  <dcterms:created xsi:type="dcterms:W3CDTF">2006-08-16T00:00:00Z</dcterms:created>
  <dcterms:modified xsi:type="dcterms:W3CDTF">2026-07-31T13:58:49Z</dcterms:modified>
  <dc:identifier>DAG4Zdj-7Ws</dc:identifier>
</cp:coreProperties>
</file>